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2" r:id="rId1"/>
  </p:sldMasterIdLst>
  <p:sldIdLst>
    <p:sldId id="277" r:id="rId2"/>
    <p:sldId id="258" r:id="rId3"/>
    <p:sldId id="259" r:id="rId4"/>
    <p:sldId id="260" r:id="rId5"/>
    <p:sldId id="262" r:id="rId6"/>
    <p:sldId id="261" r:id="rId7"/>
    <p:sldId id="263" r:id="rId8"/>
    <p:sldId id="267" r:id="rId9"/>
    <p:sldId id="264" r:id="rId10"/>
    <p:sldId id="279" r:id="rId11"/>
    <p:sldId id="266" r:id="rId12"/>
    <p:sldId id="280" r:id="rId13"/>
    <p:sldId id="281" r:id="rId14"/>
    <p:sldId id="282" r:id="rId15"/>
    <p:sldId id="283" r:id="rId16"/>
    <p:sldId id="284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80" autoAdjust="0"/>
    <p:restoredTop sz="94713" autoAdjust="0"/>
  </p:normalViewPr>
  <p:slideViewPr>
    <p:cSldViewPr>
      <p:cViewPr varScale="1">
        <p:scale>
          <a:sx n="68" d="100"/>
          <a:sy n="68" d="100"/>
        </p:scale>
        <p:origin x="72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публикаций в РИНЦ за период 2007-Х/2015 год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СГФ</c:v>
                </c:pt>
                <c:pt idx="1">
                  <c:v>МАИС</c:v>
                </c:pt>
                <c:pt idx="2">
                  <c:v>ФМИ</c:v>
                </c:pt>
                <c:pt idx="3">
                  <c:v>ФСКД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308</c:v>
                </c:pt>
                <c:pt idx="1">
                  <c:v>22</c:v>
                </c:pt>
                <c:pt idx="2">
                  <c:v>6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9D-4AAF-994B-17A51DE0BE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101120"/>
        <c:axId val="32102656"/>
      </c:barChart>
      <c:catAx>
        <c:axId val="32101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102656"/>
        <c:crosses val="autoZero"/>
        <c:auto val="1"/>
        <c:lblAlgn val="ctr"/>
        <c:lblOffset val="100"/>
        <c:noMultiLvlLbl val="0"/>
      </c:catAx>
      <c:valAx>
        <c:axId val="32102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101120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1200" b="1">
                <a:solidFill>
                  <a:schemeClr val="tx1"/>
                </a:solidFill>
              </a:defRPr>
            </a:pPr>
            <a:endParaRPr lang="ru-RU"/>
          </a:p>
        </c:txPr>
      </c:legendEntry>
      <c:overlay val="0"/>
      <c:spPr>
        <a:noFill/>
      </c:sp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dirty="0"/>
              <a:t>Количество</a:t>
            </a:r>
            <a:r>
              <a:rPr lang="ru-RU" sz="1400" baseline="0" dirty="0"/>
              <a:t> цитирований в РИНЦ за период 2007-Х/2015 год</a:t>
            </a:r>
            <a:endParaRPr lang="ru-RU" sz="1400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СГФ</c:v>
                </c:pt>
                <c:pt idx="1">
                  <c:v>МАИС</c:v>
                </c:pt>
                <c:pt idx="2">
                  <c:v>ФМИ</c:v>
                </c:pt>
                <c:pt idx="3">
                  <c:v>ФСКД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106</c:v>
                </c:pt>
                <c:pt idx="1">
                  <c:v>5</c:v>
                </c:pt>
                <c:pt idx="2">
                  <c:v>0</c:v>
                </c:pt>
                <c:pt idx="3">
                  <c:v>14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A7FC-4402-9FC8-C0D90BD913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708864"/>
        <c:axId val="34722944"/>
      </c:lineChart>
      <c:catAx>
        <c:axId val="34708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722944"/>
        <c:crosses val="autoZero"/>
        <c:auto val="1"/>
        <c:lblAlgn val="ctr"/>
        <c:lblOffset val="100"/>
        <c:noMultiLvlLbl val="0"/>
      </c:catAx>
      <c:valAx>
        <c:axId val="34722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708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3" r:id="rId1"/>
    <p:sldLayoutId id="2147484404" r:id="rId2"/>
    <p:sldLayoutId id="2147484405" r:id="rId3"/>
    <p:sldLayoutId id="2147484406" r:id="rId4"/>
    <p:sldLayoutId id="2147484407" r:id="rId5"/>
    <p:sldLayoutId id="2147484408" r:id="rId6"/>
    <p:sldLayoutId id="2147484409" r:id="rId7"/>
    <p:sldLayoutId id="2147484410" r:id="rId8"/>
    <p:sldLayoutId id="2147484411" r:id="rId9"/>
    <p:sldLayoutId id="2147484412" r:id="rId10"/>
    <p:sldLayoutId id="214748441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3861048"/>
            <a:ext cx="8928100" cy="28810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Боргоякова</a:t>
            </a:r>
            <a:r>
              <a:rPr lang="ru-RU" sz="2400" dirty="0">
                <a:latin typeface="Times New Roman" pitchFamily="18" charset="0"/>
                <a:cs typeface="Times New Roman" panose="02020603050405020304" pitchFamily="18" charset="0"/>
              </a:rPr>
              <a:t> Кристина Семёновна</a:t>
            </a:r>
          </a:p>
          <a:p>
            <a:pPr algn="ctr" eaLnBrk="1" hangingPunct="1"/>
            <a:endParaRPr lang="ru-RU" sz="2400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sz="2400" dirty="0">
                <a:latin typeface="Times New Roman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err="1">
                <a:latin typeface="Times New Roman" pitchFamily="18" charset="0"/>
                <a:cs typeface="Times New Roman" panose="02020603050405020304" pitchFamily="18" charset="0"/>
              </a:rPr>
              <a:t>Скворцовские</a:t>
            </a:r>
            <a:r>
              <a:rPr lang="ru-RU" sz="2400" dirty="0">
                <a:latin typeface="Times New Roman" pitchFamily="18" charset="0"/>
                <a:cs typeface="Times New Roman" panose="02020603050405020304" pitchFamily="18" charset="0"/>
              </a:rPr>
              <a:t> чтения» — XXI Международная научная конференция </a:t>
            </a:r>
          </a:p>
          <a:p>
            <a:pPr algn="ctr" eaLnBrk="1" hangingPunct="1"/>
            <a:r>
              <a:rPr lang="ru-RU" sz="2400" dirty="0">
                <a:latin typeface="Times New Roman" pitchFamily="18" charset="0"/>
                <a:cs typeface="Times New Roman" panose="02020603050405020304" pitchFamily="18" charset="0"/>
              </a:rPr>
              <a:t>«Библиотечное дело — 2016: Библиотечно-информационные коммуникации в поликультурном пространстве»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3744416"/>
          </a:xfrm>
        </p:spPr>
        <p:txBody>
          <a:bodyPr/>
          <a:lstStyle/>
          <a:p>
            <a:pPr marL="182880" indent="0" algn="ctr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системы </a:t>
            </a:r>
            <a:b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«Карта российской науки» </a:t>
            </a:r>
            <a:b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анализе публикационной активности профессорско-преподавательского состава вуза</a:t>
            </a:r>
            <a:br>
              <a:rPr lang="ru-RU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/>
          </p:cNvSpPr>
          <p:nvPr>
            <p:ph type="body" idx="4294967295"/>
          </p:nvPr>
        </p:nvSpPr>
        <p:spPr>
          <a:xfrm>
            <a:off x="0" y="260350"/>
            <a:ext cx="9144000" cy="6192838"/>
          </a:xfrm>
        </p:spPr>
        <p:txBody>
          <a:bodyPr/>
          <a:lstStyle/>
          <a:p>
            <a:pPr>
              <a:buFont typeface="Georgia" pitchFamily="18" charset="0"/>
              <a:buNone/>
            </a:pPr>
            <a:endParaRPr lang="ru-RU" sz="2800">
              <a:latin typeface="Times New Roman" pitchFamily="18" charset="0"/>
            </a:endParaRPr>
          </a:p>
          <a:p>
            <a:pPr algn="r">
              <a:lnSpc>
                <a:spcPct val="150000"/>
              </a:lnSpc>
              <a:buFont typeface="Georgia" pitchFamily="18" charset="0"/>
              <a:buNone/>
            </a:pPr>
            <a:r>
              <a:rPr lang="ru-RU" sz="3200" b="1">
                <a:solidFill>
                  <a:schemeClr val="tx1"/>
                </a:solidFill>
                <a:latin typeface="Times New Roman" pitchFamily="18" charset="0"/>
              </a:rPr>
              <a:t>		</a:t>
            </a:r>
            <a:endParaRPr lang="en-US" sz="3200" b="1">
              <a:solidFill>
                <a:schemeClr val="tx1"/>
              </a:solidFill>
              <a:latin typeface="Times New Roman" pitchFamily="18" charset="0"/>
            </a:endParaRPr>
          </a:p>
          <a:p>
            <a:pPr algn="r">
              <a:lnSpc>
                <a:spcPct val="150000"/>
              </a:lnSpc>
              <a:buFont typeface="Georgia" pitchFamily="18" charset="0"/>
              <a:buNone/>
            </a:pPr>
            <a:r>
              <a:rPr lang="ru-RU" sz="3600">
                <a:solidFill>
                  <a:schemeClr val="tx1"/>
                </a:solidFill>
                <a:latin typeface="Times New Roman" pitchFamily="18" charset="0"/>
              </a:rPr>
              <a:t>Во втором варианте методики мы  используем собственный подход представления данных в удобной табличной форме. </a:t>
            </a:r>
          </a:p>
        </p:txBody>
      </p:sp>
    </p:spTree>
    <p:extLst>
      <p:ext uri="{BB962C8B-B14F-4D97-AF65-F5344CB8AC3E}">
        <p14:creationId xmlns:p14="http://schemas.microsoft.com/office/powerpoint/2010/main" val="2695046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144016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035926"/>
              </p:ext>
            </p:extLst>
          </p:nvPr>
        </p:nvGraphicFramePr>
        <p:xfrm>
          <a:off x="0" y="0"/>
          <a:ext cx="9144001" cy="685800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1827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7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7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47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0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8721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факультета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публикаций в РИНЦ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Цитирование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69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Макс. кол-во цитат на публикацию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6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Социально-гуманитарный факультет (СГФ)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42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Факультет </a:t>
                      </a:r>
                      <a:r>
                        <a:rPr lang="ru-RU" sz="16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Медиакоммуникаций</a:t>
                      </a: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аудиовизуальных искусств (МАИС)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6930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Факультет музыкального искусства (ФМИ)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5140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Факультет социально-культурной деятельности (ФСКД)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11"/>
          <p:cNvSpPr>
            <a:spLocks noGrp="1"/>
          </p:cNvSpPr>
          <p:nvPr>
            <p:ph type="body" idx="4294967295"/>
          </p:nvPr>
        </p:nvSpPr>
        <p:spPr>
          <a:xfrm>
            <a:off x="0" y="188913"/>
            <a:ext cx="9144000" cy="1152525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Font typeface="Georgia" pitchFamily="18" charset="0"/>
              <a:buNone/>
            </a:pPr>
            <a:r>
              <a:rPr lang="ru-RU" sz="2400" b="1" dirty="0">
                <a:latin typeface="Times New Roman" pitchFamily="18" charset="0"/>
              </a:rPr>
              <a:t>Анализ полученных данных позволяет выявить лидирующие подразделения в вузе. 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742256053"/>
              </p:ext>
            </p:extLst>
          </p:nvPr>
        </p:nvGraphicFramePr>
        <p:xfrm>
          <a:off x="179512" y="1700808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6720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Content Placeholder 2"/>
          <p:cNvSpPr>
            <a:spLocks noGrp="1"/>
          </p:cNvSpPr>
          <p:nvPr>
            <p:ph sz="quarter" idx="13"/>
          </p:nvPr>
        </p:nvSpPr>
        <p:spPr>
          <a:xfrm>
            <a:off x="0" y="1844675"/>
            <a:ext cx="9144000" cy="5013325"/>
          </a:xfrm>
        </p:spPr>
        <p:txBody>
          <a:bodyPr/>
          <a:lstStyle/>
          <a:p>
            <a:pPr marL="44450" indent="0" eaLnBrk="1" hangingPunct="1">
              <a:buFont typeface="Georgia" pitchFamily="18" charset="0"/>
              <a:buNone/>
            </a:pPr>
            <a:endParaRPr lang="ru-RU"/>
          </a:p>
          <a:p>
            <a:pPr marL="44450" indent="0" eaLnBrk="1" hangingPunct="1">
              <a:buFont typeface="Georgia" pitchFamily="18" charset="0"/>
              <a:buNone/>
            </a:pPr>
            <a:endParaRPr lang="ru-RU"/>
          </a:p>
          <a:p>
            <a:pPr marL="44450" indent="0" eaLnBrk="1" hangingPunct="1">
              <a:buFont typeface="Georgia" pitchFamily="18" charset="0"/>
              <a:buNone/>
            </a:pPr>
            <a:endParaRPr lang="ru-RU"/>
          </a:p>
          <a:p>
            <a:pPr marL="44450" indent="0" eaLnBrk="1" hangingPunct="1">
              <a:buFont typeface="Georgia" pitchFamily="18" charset="0"/>
              <a:buNone/>
            </a:pPr>
            <a:endParaRPr lang="ru-RU"/>
          </a:p>
          <a:p>
            <a:pPr marL="44450" indent="0" eaLnBrk="1" hangingPunct="1">
              <a:buFont typeface="Georgia" pitchFamily="18" charset="0"/>
              <a:buNone/>
            </a:pPr>
            <a:endParaRPr lang="ru-RU"/>
          </a:p>
          <a:p>
            <a:pPr marL="44450" indent="0" eaLnBrk="1" hangingPunct="1">
              <a:buFont typeface="Georgia" pitchFamily="18" charset="0"/>
              <a:buNone/>
            </a:pPr>
            <a:endParaRPr lang="ru-RU"/>
          </a:p>
          <a:p>
            <a:pPr marL="44450" indent="0" eaLnBrk="1" hangingPunct="1">
              <a:buFont typeface="Georgia" pitchFamily="18" charset="0"/>
              <a:buNone/>
            </a:pPr>
            <a:endParaRPr lang="ru-RU"/>
          </a:p>
          <a:p>
            <a:pPr marL="44450" indent="0" eaLnBrk="1" hangingPunct="1">
              <a:buFont typeface="Georgia" pitchFamily="18" charset="0"/>
              <a:buNone/>
            </a:pPr>
            <a:endParaRPr lang="ru-RU"/>
          </a:p>
          <a:p>
            <a:pPr marL="44450" indent="0" eaLnBrk="1" hangingPunct="1">
              <a:buFont typeface="Georgia" pitchFamily="18" charset="0"/>
              <a:buNone/>
            </a:pPr>
            <a:endParaRPr lang="ru-RU"/>
          </a:p>
          <a:p>
            <a:pPr marL="44450" indent="0" eaLnBrk="1" hangingPunct="1">
              <a:buFont typeface="Georgia" pitchFamily="18" charset="0"/>
              <a:buNone/>
            </a:pPr>
            <a:endParaRPr lang="ru-RU"/>
          </a:p>
          <a:p>
            <a:pPr marL="44450" indent="0" algn="ctr" eaLnBrk="1" hangingPunct="1">
              <a:buFont typeface="Georgia" pitchFamily="18" charset="0"/>
              <a:buNone/>
            </a:pPr>
            <a:endParaRPr lang="ru-RU"/>
          </a:p>
          <a:p>
            <a:pPr marL="44450" indent="0" eaLnBrk="1" hangingPunct="1">
              <a:buFont typeface="Georgia" pitchFamily="18" charset="0"/>
              <a:buNone/>
            </a:pPr>
            <a:endParaRPr lang="en-US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625661501"/>
              </p:ext>
            </p:extLst>
          </p:nvPr>
        </p:nvGraphicFramePr>
        <p:xfrm>
          <a:off x="539552" y="260648"/>
          <a:ext cx="8064896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5357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4450" indent="457200" algn="ctr" eaLnBrk="1" hangingPunct="1">
              <a:lnSpc>
                <a:spcPct val="120000"/>
              </a:lnSpc>
              <a:spcAft>
                <a:spcPts val="100"/>
              </a:spcAft>
              <a:buFont typeface="Georgia" pitchFamily="18" charset="0"/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" indent="457200" algn="ctr" eaLnBrk="1" hangingPunct="1">
              <a:lnSpc>
                <a:spcPct val="120000"/>
              </a:lnSpc>
              <a:spcAft>
                <a:spcPts val="100"/>
              </a:spcAft>
              <a:buFont typeface="Georgia" pitchFamily="18" charset="0"/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</a:p>
          <a:p>
            <a:pPr marL="44450" indent="457200" algn="ctr" eaLnBrk="1" hangingPunct="1">
              <a:lnSpc>
                <a:spcPct val="120000"/>
              </a:lnSpc>
              <a:spcAft>
                <a:spcPts val="100"/>
              </a:spcAft>
              <a:buFont typeface="Georgia" pitchFamily="18" charset="0"/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" indent="457200" eaLnBrk="1" hangingPunct="1">
              <a:lnSpc>
                <a:spcPct val="120000"/>
              </a:lnSpc>
              <a:spcAft>
                <a:spcPts val="100"/>
              </a:spcAft>
              <a:buFont typeface="Georgia" pitchFamily="18" charset="0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Методика, основанная на открытых данных, полученных из общедоступных источников;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4450" indent="457200" eaLnBrk="1" hangingPunct="1">
              <a:lnSpc>
                <a:spcPct val="120000"/>
              </a:lnSpc>
              <a:spcAft>
                <a:spcPts val="100"/>
              </a:spcAft>
              <a:buFont typeface="Georgia" pitchFamily="18" charset="0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эффективности работы подразделений вуза;</a:t>
            </a:r>
          </a:p>
          <a:p>
            <a:pPr marL="44450" indent="457200" eaLnBrk="1" hangingPunct="1">
              <a:lnSpc>
                <a:spcPct val="120000"/>
              </a:lnSpc>
              <a:spcAft>
                <a:spcPts val="100"/>
              </a:spcAft>
              <a:buFont typeface="Georgia" pitchFamily="18" charset="0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мероприятий, разработанный в целях повышения результативности научно-исследовательской работы преподавателей высшего учебного заведения.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" indent="457200" eaLnBrk="1" hangingPunct="1">
              <a:lnSpc>
                <a:spcPct val="120000"/>
              </a:lnSpc>
              <a:spcAft>
                <a:spcPts val="100"/>
              </a:spcAft>
              <a:buFont typeface="Georgia" pitchFamily="18" charset="0"/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" indent="457200" eaLnBrk="1" hangingPunct="1">
              <a:lnSpc>
                <a:spcPct val="120000"/>
              </a:lnSpc>
              <a:spcAft>
                <a:spcPts val="100"/>
              </a:spcAft>
              <a:buFont typeface="Georgia" pitchFamily="18" charset="0"/>
              <a:buAutoNum type="arabicPeriod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453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58"/>
            <a:ext cx="9144000" cy="1336663"/>
          </a:xfrm>
        </p:spPr>
        <p:txBody>
          <a:bodyPr/>
          <a:lstStyle/>
          <a:p>
            <a:pPr marL="0" indent="0" algn="ctr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dirty="0">
                <a:effectLst/>
              </a:rPr>
              <a:t>В Московском государственном университете имени М. В. Ломоносова, действует система ИСТИНА (Интеллектуальная Система Тематического Исследования Научно-технической информации) предназначенная для анализа научно-технической информации в научных организациях. </a:t>
            </a:r>
            <a:endParaRPr lang="en-US" sz="2000" dirty="0"/>
          </a:p>
        </p:txBody>
      </p:sp>
      <p:sp>
        <p:nvSpPr>
          <p:cNvPr id="27650" name="Content Placeholder 2"/>
          <p:cNvSpPr>
            <a:spLocks noGrp="1"/>
          </p:cNvSpPr>
          <p:nvPr>
            <p:ph sz="quarter" idx="13"/>
          </p:nvPr>
        </p:nvSpPr>
        <p:spPr>
          <a:xfrm>
            <a:off x="107950" y="1916113"/>
            <a:ext cx="8928100" cy="4941887"/>
          </a:xfrm>
        </p:spPr>
        <p:txBody>
          <a:bodyPr/>
          <a:lstStyle/>
          <a:p>
            <a:pPr marL="44450" indent="0" algn="ctr" eaLnBrk="1" hangingPunct="1">
              <a:buFont typeface="Georgia" pitchFamily="18" charset="0"/>
              <a:buNone/>
            </a:pPr>
            <a:r>
              <a:rPr lang="ru-RU" sz="2000"/>
              <a:t>Официальный сайт ИСТИНА: </a:t>
            </a:r>
            <a:r>
              <a:rPr lang="en-US" sz="2000"/>
              <a:t>http://istina.msu.ru/</a:t>
            </a:r>
            <a:endParaRPr lang="ru-RU" sz="2000"/>
          </a:p>
          <a:p>
            <a:pPr marL="44450" indent="0" algn="ctr" eaLnBrk="1" hangingPunct="1">
              <a:buFont typeface="Georgia" pitchFamily="18" charset="0"/>
              <a:buNone/>
            </a:pPr>
            <a:endParaRPr lang="ru-RU" sz="2000"/>
          </a:p>
          <a:p>
            <a:pPr marL="44450" indent="0" algn="ctr" eaLnBrk="1" hangingPunct="1">
              <a:buFont typeface="Georgia" pitchFamily="18" charset="0"/>
              <a:buNone/>
            </a:pPr>
            <a:endParaRPr lang="ru-RU" sz="2000"/>
          </a:p>
          <a:p>
            <a:pPr marL="44450" indent="0" algn="ctr" eaLnBrk="1" hangingPunct="1">
              <a:buFont typeface="Georgia" pitchFamily="18" charset="0"/>
              <a:buNone/>
            </a:pPr>
            <a:endParaRPr lang="ru-RU" sz="2000"/>
          </a:p>
          <a:p>
            <a:pPr marL="44450" indent="0" algn="ctr" eaLnBrk="1" hangingPunct="1">
              <a:buFont typeface="Georgia" pitchFamily="18" charset="0"/>
              <a:buNone/>
            </a:pPr>
            <a:endParaRPr lang="ru-RU" sz="2000"/>
          </a:p>
          <a:p>
            <a:pPr marL="44450" indent="0" algn="ctr" eaLnBrk="1" hangingPunct="1">
              <a:buFont typeface="Georgia" pitchFamily="18" charset="0"/>
              <a:buNone/>
            </a:pPr>
            <a:endParaRPr lang="ru-RU" sz="2000"/>
          </a:p>
          <a:p>
            <a:pPr marL="44450" indent="0" algn="ctr" eaLnBrk="1" hangingPunct="1">
              <a:buFont typeface="Georgia" pitchFamily="18" charset="0"/>
              <a:buNone/>
            </a:pPr>
            <a:endParaRPr lang="ru-RU" sz="2000"/>
          </a:p>
          <a:p>
            <a:pPr marL="44450" indent="0" algn="ctr" eaLnBrk="1" hangingPunct="1">
              <a:buFont typeface="Georgia" pitchFamily="18" charset="0"/>
              <a:buNone/>
            </a:pPr>
            <a:endParaRPr lang="ru-RU" sz="2000"/>
          </a:p>
          <a:p>
            <a:pPr marL="44450" indent="0" algn="ctr" eaLnBrk="1" hangingPunct="1">
              <a:buFont typeface="Georgia" pitchFamily="18" charset="0"/>
              <a:buNone/>
            </a:pPr>
            <a:endParaRPr lang="ru-RU" sz="2000"/>
          </a:p>
          <a:p>
            <a:pPr marL="44450" indent="0" algn="ctr" eaLnBrk="1" hangingPunct="1">
              <a:buFont typeface="Georgia" pitchFamily="18" charset="0"/>
              <a:buNone/>
            </a:pPr>
            <a:endParaRPr lang="ru-RU" sz="2000"/>
          </a:p>
          <a:p>
            <a:pPr marL="44450" indent="0" algn="ctr" eaLnBrk="1" hangingPunct="1">
              <a:buFont typeface="Georgia" pitchFamily="18" charset="0"/>
              <a:buNone/>
            </a:pPr>
            <a:endParaRPr lang="ru-RU" sz="2000"/>
          </a:p>
          <a:p>
            <a:pPr marL="44450" indent="0" algn="ctr" eaLnBrk="1" hangingPunct="1">
              <a:buFont typeface="Georgia" pitchFamily="18" charset="0"/>
              <a:buNone/>
            </a:pPr>
            <a:endParaRPr lang="ru-RU" sz="2000"/>
          </a:p>
          <a:p>
            <a:pPr marL="44450" indent="0" algn="ctr" eaLnBrk="1" hangingPunct="1">
              <a:buFont typeface="Georgia" pitchFamily="18" charset="0"/>
              <a:buNone/>
            </a:pPr>
            <a:endParaRPr lang="ru-RU" sz="2000"/>
          </a:p>
          <a:p>
            <a:pPr marL="44450" indent="0" algn="ctr" eaLnBrk="1" hangingPunct="1">
              <a:buFont typeface="Georgia" pitchFamily="18" charset="0"/>
              <a:buNone/>
            </a:pPr>
            <a:endParaRPr lang="en-US" sz="2000"/>
          </a:p>
        </p:txBody>
      </p:sp>
      <p:pic>
        <p:nvPicPr>
          <p:cNvPr id="27651" name="Picture 3" descr="Снимок экрана 2014-11-08 в 18.55.53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2565400"/>
            <a:ext cx="7993062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3222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5300663"/>
          </a:xfrm>
        </p:spPr>
        <p:txBody>
          <a:bodyPr/>
          <a:lstStyle/>
          <a:p>
            <a:pPr marL="44450" indent="0" algn="ctr" eaLnBrk="1" hangingPunct="1">
              <a:lnSpc>
                <a:spcPct val="140000"/>
              </a:lnSpc>
              <a:buFont typeface="Georgia" pitchFamily="18" charset="0"/>
              <a:buNone/>
            </a:pPr>
            <a:endParaRPr lang="ru-RU" sz="2600" dirty="0"/>
          </a:p>
          <a:p>
            <a:pPr marL="44450" indent="0" algn="r" eaLnBrk="1" hangingPunct="1">
              <a:lnSpc>
                <a:spcPct val="140000"/>
              </a:lnSpc>
              <a:buFont typeface="Georgia" pitchFamily="18" charset="0"/>
              <a:buNone/>
            </a:pPr>
            <a:endParaRPr lang="ru-RU" sz="2600" dirty="0"/>
          </a:p>
          <a:p>
            <a:pPr marL="44450" indent="0" algn="r" eaLnBrk="1" hangingPunct="1">
              <a:lnSpc>
                <a:spcPct val="140000"/>
              </a:lnSpc>
              <a:buFont typeface="Georgia" pitchFamily="18" charset="0"/>
              <a:buNone/>
            </a:pPr>
            <a:r>
              <a:rPr lang="en-US" sz="2600" dirty="0">
                <a:latin typeface="Times New Roman" pitchFamily="18" charset="0"/>
              </a:rPr>
              <a:t>	</a:t>
            </a:r>
            <a:r>
              <a:rPr lang="ru-RU" sz="2600" dirty="0">
                <a:latin typeface="Times New Roman" pitchFamily="18" charset="0"/>
              </a:rPr>
              <a:t>«Наука — это не спорт. Но, оказывается, есть кое-какие общие проблемы. Основная — как определить, кто лучший. В беге или в футболе проблем нет: кто быстрее пробежал — тот и молодец. Можно ли использовать такой подход в науке?». </a:t>
            </a:r>
            <a:endParaRPr lang="en-US" sz="2600" dirty="0">
              <a:latin typeface="Times New Roman" pitchFamily="18" charset="0"/>
            </a:endParaRPr>
          </a:p>
        </p:txBody>
      </p:sp>
      <p:sp>
        <p:nvSpPr>
          <p:cNvPr id="28674" name="TextBox 2"/>
          <p:cNvSpPr txBox="1">
            <a:spLocks noChangeArrowheads="1"/>
          </p:cNvSpPr>
          <p:nvPr/>
        </p:nvSpPr>
        <p:spPr bwMode="auto">
          <a:xfrm>
            <a:off x="0" y="4724400"/>
            <a:ext cx="9144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7350" indent="-342900" algn="r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</a:pPr>
            <a:r>
              <a:rPr lang="ru-RU" sz="2000" b="1" dirty="0">
                <a:latin typeface="Times New Roman" pitchFamily="18" charset="0"/>
              </a:rPr>
              <a:t>Цифры в науке и спорте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</a:rPr>
              <a:t>[Электронный ресурс] / ООО «</a:t>
            </a:r>
            <a:r>
              <a:rPr lang="ru-RU" sz="2000" b="1" dirty="0" err="1">
                <a:latin typeface="Times New Roman" pitchFamily="18" charset="0"/>
              </a:rPr>
              <a:t>Тровант</a:t>
            </a:r>
            <a:r>
              <a:rPr lang="ru-RU" sz="2000" b="1" dirty="0">
                <a:latin typeface="Times New Roman" pitchFamily="18" charset="0"/>
              </a:rPr>
              <a:t>»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</a:rPr>
              <a:t>//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</a:rPr>
              <a:t>Троицкий вариант </a:t>
            </a:r>
            <a:r>
              <a:rPr lang="en-US" sz="2000" b="1" dirty="0">
                <a:latin typeface="Times New Roman" pitchFamily="18" charset="0"/>
              </a:rPr>
              <a:t>–</a:t>
            </a:r>
            <a:r>
              <a:rPr lang="ru-RU" sz="2000" b="1" dirty="0">
                <a:latin typeface="Times New Roman" pitchFamily="18" charset="0"/>
              </a:rPr>
              <a:t> Наука. – Режим доступа: http://trv-science.ru/2010/01/19/cifry-v-nauke-i-sporte/ (проверено 28.04.16).</a:t>
            </a:r>
          </a:p>
        </p:txBody>
      </p:sp>
    </p:spTree>
    <p:extLst>
      <p:ext uri="{BB962C8B-B14F-4D97-AF65-F5344CB8AC3E}">
        <p14:creationId xmlns:p14="http://schemas.microsoft.com/office/powerpoint/2010/main" val="2340836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476672"/>
            <a:ext cx="8640960" cy="372956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45720" indent="0" algn="ctr">
              <a:buNone/>
            </a:pP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45720" indent="0" algn="ctr">
              <a:buNone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 за внимание!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070169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3"/>
          </p:nvPr>
        </p:nvSpPr>
        <p:spPr>
          <a:xfrm>
            <a:off x="107504" y="0"/>
            <a:ext cx="8856984" cy="4293096"/>
          </a:xfrm>
        </p:spPr>
        <p:txBody>
          <a:bodyPr>
            <a:noAutofit/>
          </a:bodyPr>
          <a:lstStyle/>
          <a:p>
            <a:pPr marL="45720" indent="0" algn="ctr">
              <a:lnSpc>
                <a:spcPct val="150000"/>
              </a:lnSpc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lnSpc>
                <a:spcPct val="150000"/>
              </a:lnSpc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«Сегодня основной критерий оценки вузовского профессора в мировой практике — его научные результаты. </a:t>
            </a:r>
          </a:p>
          <a:p>
            <a:pPr marL="45720" indent="0" algn="ctr">
              <a:lnSpc>
                <a:spcPct val="150000"/>
              </a:lnSpc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Глобально конкурентоспособный профессор должен проводить исследования международного уровня, то есть такие, которые будут цитироваться коллегами по всему миру».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92" y="4365104"/>
            <a:ext cx="7704856" cy="1287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r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Игорь Федюкин, один из разработчиков стратегии инновационного развития Российской Федерации на период до 2020 года “Инновационная Россия – 2020”.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3"/>
          </p:nvPr>
        </p:nvSpPr>
        <p:spPr>
          <a:xfrm>
            <a:off x="107504" y="0"/>
            <a:ext cx="8856984" cy="6741368"/>
          </a:xfrm>
        </p:spPr>
        <p:txBody>
          <a:bodyPr>
            <a:normAutofit/>
          </a:bodyPr>
          <a:lstStyle/>
          <a:p>
            <a:pPr marL="45720" indent="0" algn="ctr">
              <a:lnSpc>
                <a:spcPct val="150000"/>
              </a:lnSpc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lnSpc>
                <a:spcPct val="150000"/>
              </a:lnSpc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lnSpc>
                <a:spcPct val="150000"/>
              </a:lnSpc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публикационной активности профессорско-преподавательского состава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метод, позволяющий оценить состояние и перспективы развития высшего учебного заведения. </a:t>
            </a:r>
          </a:p>
          <a:p>
            <a:pPr marL="45720" indent="0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60848"/>
          </a:xfrm>
        </p:spPr>
        <p:txBody>
          <a:bodyPr>
            <a:normAutofit fontScale="90000"/>
          </a:bodyPr>
          <a:lstStyle/>
          <a:p>
            <a:pPr marL="36000" indent="-45720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>
                <a:effectLst/>
              </a:rPr>
              <a:t>Проект Министерства образования и науки Российской  Федерации «Карта российской науки». </a:t>
            </a:r>
            <a:br>
              <a:rPr lang="ru-RU" sz="2400" dirty="0">
                <a:effectLst/>
              </a:rPr>
            </a:br>
            <a:r>
              <a:rPr lang="pl-PL" sz="2400" dirty="0">
                <a:effectLst/>
              </a:rPr>
              <a:t>http://www.mapofscience.ru/</a:t>
            </a:r>
            <a:br>
              <a:rPr lang="ru-RU" sz="2400" dirty="0">
                <a:effectLst/>
              </a:rPr>
            </a:br>
            <a:endParaRPr lang="ru-RU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323528" y="2132856"/>
            <a:ext cx="9036496" cy="472514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sz="1900" dirty="0"/>
          </a:p>
          <a:p>
            <a:endParaRPr lang="ru-RU" dirty="0"/>
          </a:p>
          <a:p>
            <a:endParaRPr lang="ru-RU" dirty="0"/>
          </a:p>
          <a:p>
            <a:pPr marL="45720" indent="0" algn="ctr">
              <a:buNone/>
            </a:pPr>
            <a:endParaRPr lang="ru-RU" sz="16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619252"/>
            <a:ext cx="5904656" cy="523785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856984" cy="4392488"/>
          </a:xfrm>
        </p:spPr>
        <p:txBody>
          <a:bodyPr>
            <a:noAutofit/>
          </a:bodyPr>
          <a:lstStyle/>
          <a:p>
            <a:pPr marL="45720" indent="0" algn="ctr">
              <a:lnSpc>
                <a:spcPct val="150000"/>
              </a:lnSpc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lnSpc>
                <a:spcPct val="150000"/>
              </a:lnSpc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 российской науки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это инфраструктура, в которой ученый мог бы рассказать о себе, собрав о себе какие-то данные. Где его коллеги могли бы посмотреть, с какими соавторами он работает, сколько у него публикаций, патентов, в каких конкурсах он участвовал. Если ты ученый — расскажи обществу, чем ты занимаешься, вот основная задача “Карты науки”».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9632" y="5313982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Сергей Владимирович Салихов, директор Департамента науки и технологий Министерства образования и науки Российской Федерации.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сегодняшний день в «Карте российской науки» используются следующие общепринятые источники данных: </a:t>
            </a:r>
            <a:br>
              <a:rPr lang="ru-RU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3"/>
          </p:nvPr>
        </p:nvSpPr>
        <p:spPr>
          <a:xfrm>
            <a:off x="107504" y="620688"/>
            <a:ext cx="9036496" cy="6120680"/>
          </a:xfrm>
        </p:spPr>
        <p:txBody>
          <a:bodyPr>
            <a:noAutofit/>
          </a:bodyPr>
          <a:lstStyle/>
          <a:p>
            <a:pPr marL="502920" indent="-457200">
              <a:lnSpc>
                <a:spcPct val="170000"/>
              </a:lnSpc>
              <a:buFont typeface="+mj-lt"/>
              <a:buAutoNum type="arabicPeriod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«Научная электронная библиотека»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(научные публикации, входящие в Российский индекс научного цитирования за период с 2007 по 10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 г.);</a:t>
            </a:r>
          </a:p>
          <a:p>
            <a:pPr marL="502920" indent="-457200">
              <a:lnSpc>
                <a:spcPct val="170000"/>
              </a:lnSpc>
              <a:buFont typeface="+mj-lt"/>
              <a:buAutoNum type="arabicPeriod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THOMSON REUTERS (SCIENTIFIC) INC.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(научные публикации, индексируемые в базе данных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период с 2007 по 03.04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г.);</a:t>
            </a:r>
          </a:p>
          <a:p>
            <a:pPr marL="502920" indent="-457200">
              <a:lnSpc>
                <a:spcPct val="170000"/>
              </a:lnSpc>
              <a:buFont typeface="+mj-lt"/>
              <a:buAutoNum type="arabicPeriod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ФГБУ «Федеральный институт промышленной собственности»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(информация по патентам на изобретения, полезные модели и промышленные образцы, опубликованным с 2007 по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09/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гг.);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2920" indent="-457200">
              <a:lnSpc>
                <a:spcPct val="170000"/>
              </a:lnSpc>
              <a:buFont typeface="+mj-lt"/>
              <a:buAutoNum type="arabicPeriod"/>
            </a:pP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публикации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с 2007 по 03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г.);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2920" indent="-457200">
              <a:lnSpc>
                <a:spcPct val="170000"/>
              </a:lnSpc>
              <a:buFont typeface="+mj-lt"/>
              <a:buAutoNum type="arabicPeriod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 ЭКБСОН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(Информационная система доступа к электронным каталогам библиотечной системы образования и науки: информация по монографиям, учебникам для вузов, учебным пособиям для вузов, изданным с 2007 по 2015 гг.);</a:t>
            </a:r>
          </a:p>
          <a:p>
            <a:pPr marL="502920" indent="-457200">
              <a:lnSpc>
                <a:spcPct val="170000"/>
              </a:lnSpc>
              <a:buFont typeface="+mj-lt"/>
              <a:buAutoNum type="arabicPeriod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ФГАНУ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ЦИТиС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(информация по НИОКР, изданным с 2007 по 07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 гг.)</a:t>
            </a:r>
          </a:p>
          <a:p>
            <a:pPr marL="502920" indent="-457200">
              <a:lnSpc>
                <a:spcPct val="170000"/>
              </a:lnSpc>
              <a:buFont typeface="+mj-lt"/>
              <a:buAutoNum type="arabicPeriod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107504" y="692696"/>
            <a:ext cx="9036496" cy="616530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 algn="ctr">
              <a:buNone/>
            </a:pPr>
            <a:r>
              <a:rPr lang="ru-RU" dirty="0"/>
              <a:t>Рис. 2.</a:t>
            </a:r>
          </a:p>
          <a:p>
            <a:pPr marL="45720" indent="0">
              <a:buNone/>
            </a:pP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084" y="795924"/>
            <a:ext cx="6160326" cy="606207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5482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ctr">
              <a:buNone/>
            </a:pPr>
            <a:r>
              <a:rPr lang="ru-RU" sz="2000" b="1" dirty="0">
                <a:latin typeface="Times New Roman" pitchFamily="18" charset="0"/>
              </a:rPr>
              <a:t>Первый вариант методики анализа публикационной активности профессорско-преподавательского состава вуза  –автоматизированный</a:t>
            </a:r>
            <a:r>
              <a:rPr lang="en-US" sz="2000" b="1" dirty="0">
                <a:latin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/>
          <a:lstStyle/>
          <a:p>
            <a:pPr marL="0" lvl="0" indent="0" algn="ctr">
              <a:buNone/>
            </a:pPr>
            <a:b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карточке МГИК указаны следующие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библиометрические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данные: </a:t>
            </a:r>
            <a:b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7504" y="1124744"/>
            <a:ext cx="8928992" cy="5616624"/>
          </a:xfrm>
        </p:spPr>
        <p:txBody>
          <a:bodyPr>
            <a:normAutofit/>
          </a:bodyPr>
          <a:lstStyle/>
          <a:p>
            <a:pPr marL="45720" lvl="0" indent="0" algn="ctr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 algn="ctr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Font typeface="Wingdings" charset="2"/>
              <a:buChar char="§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публикаций за период 2007 по 10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 год составляет в РИНЦ –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1508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ctr">
              <a:buFont typeface="Wingdings" charset="2"/>
              <a:buChar char="§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цитирований составляет в РИНЦ –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563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ctr">
              <a:buFont typeface="Wingdings" charset="2"/>
              <a:buChar char="§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Максимальное количество цитат на публикацию составляет в РИНЦ –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ct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219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7920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Число ученых, аффилированных с МГИК составляет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639</a:t>
            </a:r>
            <a:endParaRPr lang="ru-RU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179512" y="764704"/>
            <a:ext cx="8784976" cy="5976664"/>
          </a:xfrm>
        </p:spPr>
        <p:txBody>
          <a:bodyPr/>
          <a:lstStyle/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565200" algn="ctr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565200" algn="ctr">
              <a:buNone/>
            </a:pP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Аффилиация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исследователя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 общемировой практике – это указание той или иной организации автором в конкретной публикации.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Снимок экрана 2014-11-08 в 16.00.03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08720"/>
            <a:ext cx="6352522" cy="1872208"/>
          </a:xfrm>
          <a:prstGeom prst="rect">
            <a:avLst/>
          </a:prstGeom>
        </p:spPr>
      </p:pic>
      <p:pic>
        <p:nvPicPr>
          <p:cNvPr id="6" name="Picture 5" descr="Снимок экрана 2014-11-08 в 16.01.34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908720"/>
            <a:ext cx="2088232" cy="37775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694</TotalTime>
  <Words>616</Words>
  <Application>Microsoft Office PowerPoint</Application>
  <PresentationFormat>Экран (4:3)</PresentationFormat>
  <Paragraphs>132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Georgia</vt:lpstr>
      <vt:lpstr>Times New Roman</vt:lpstr>
      <vt:lpstr>Trebuchet MS</vt:lpstr>
      <vt:lpstr>Wingdings</vt:lpstr>
      <vt:lpstr>Slipstream</vt:lpstr>
      <vt:lpstr>Использование системы  «Карта российской науки»  в анализе публикационной активности профессорско-преподавательского состава вуза  </vt:lpstr>
      <vt:lpstr>Презентация PowerPoint</vt:lpstr>
      <vt:lpstr>Презентация PowerPoint</vt:lpstr>
      <vt:lpstr>Проект Министерства образования и науки Российской  Федерации «Карта российской науки».  http://www.mapofscience.ru/ </vt:lpstr>
      <vt:lpstr>Презентация PowerPoint</vt:lpstr>
      <vt:lpstr>На сегодняшний день в «Карте российской науки» используются следующие общепринятые источники данных:    </vt:lpstr>
      <vt:lpstr>Презентация PowerPoint</vt:lpstr>
      <vt:lpstr> В карточке МГИК указаны следующие библиометрические данные:   </vt:lpstr>
      <vt:lpstr>Число ученых, аффилированных с МГИК составляет 639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В Московском государственном университете имени М. В. Ломоносова, действует система ИСТИНА (Интеллектуальная Система Тематического Исследования Научно-технической информации) предназначенная для анализа научно-технической информации в научных организациях.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информационно-аналитической системы «Карта российской науки» в анализе публикационной активности профессорско-преподавательского состава вуза на примере Московского государственного университета культуры и искусств</dc:title>
  <dc:creator>User</dc:creator>
  <cp:lastModifiedBy>Kristina</cp:lastModifiedBy>
  <cp:revision>54</cp:revision>
  <dcterms:created xsi:type="dcterms:W3CDTF">2014-11-07T08:49:58Z</dcterms:created>
  <dcterms:modified xsi:type="dcterms:W3CDTF">2016-04-27T21:41:46Z</dcterms:modified>
</cp:coreProperties>
</file>