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320" r:id="rId4"/>
    <p:sldId id="319" r:id="rId5"/>
    <p:sldId id="318" r:id="rId6"/>
    <p:sldId id="326" r:id="rId7"/>
    <p:sldId id="327" r:id="rId8"/>
    <p:sldId id="328" r:id="rId9"/>
    <p:sldId id="329" r:id="rId10"/>
    <p:sldId id="331" r:id="rId11"/>
    <p:sldId id="306" r:id="rId12"/>
    <p:sldId id="321" r:id="rId13"/>
    <p:sldId id="325" r:id="rId14"/>
    <p:sldId id="316" r:id="rId15"/>
    <p:sldId id="322" r:id="rId16"/>
    <p:sldId id="32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387" autoAdjust="0"/>
  </p:normalViewPr>
  <p:slideViewPr>
    <p:cSldViewPr>
      <p:cViewPr>
        <p:scale>
          <a:sx n="72" d="100"/>
          <a:sy n="72" d="100"/>
        </p:scale>
        <p:origin x="-8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47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FEAAA-D6BC-41C3-8D1F-1E1C30035D9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48B3B-0058-410B-A884-56ED8E1C9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48B3B-0058-410B-A884-56ED8E1C96F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CCC-B2BB-4060-B63C-26172392E0F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460D-30CE-4E4D-B627-C91F08630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CCC-B2BB-4060-B63C-26172392E0F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460D-30CE-4E4D-B627-C91F08630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CCC-B2BB-4060-B63C-26172392E0F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460D-30CE-4E4D-B627-C91F08630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CCC-B2BB-4060-B63C-26172392E0F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460D-30CE-4E4D-B627-C91F08630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CCC-B2BB-4060-B63C-26172392E0F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460D-30CE-4E4D-B627-C91F08630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CCC-B2BB-4060-B63C-26172392E0F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460D-30CE-4E4D-B627-C91F08630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CCC-B2BB-4060-B63C-26172392E0F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460D-30CE-4E4D-B627-C91F08630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CCC-B2BB-4060-B63C-26172392E0F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460D-30CE-4E4D-B627-C91F08630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CCC-B2BB-4060-B63C-26172392E0F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460D-30CE-4E4D-B627-C91F08630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CCC-B2BB-4060-B63C-26172392E0F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460D-30CE-4E4D-B627-C91F08630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CCC-B2BB-4060-B63C-26172392E0F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460D-30CE-4E4D-B627-C91F08630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7CCC-B2BB-4060-B63C-26172392E0F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B460D-30CE-4E4D-B627-C91F08630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БИБЛИОТЕКА ПО ЕСТЕСТВЕННЫМ НАУКАМ</a:t>
            </a:r>
            <a:endParaRPr lang="ru-RU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РОССИЙСКОЙ АКАДЕМИИ НАУК</a:t>
            </a:r>
            <a:endParaRPr lang="ru-RU" dirty="0" smtClean="0">
              <a:solidFill>
                <a:srgbClr val="00B0F0"/>
              </a:solidFill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 </a:t>
            </a:r>
            <a:endParaRPr lang="ru-RU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ru-RU" b="1" dirty="0" smtClean="0"/>
              <a:t> </a:t>
            </a:r>
            <a:r>
              <a:rPr lang="ru-RU" b="1" dirty="0" smtClean="0">
                <a:solidFill>
                  <a:srgbClr val="00B0F0"/>
                </a:solidFill>
              </a:rPr>
              <a:t>ФОРМИРОВАНИЕ ЭЛЕКТРОННОГО КАТАЛОГА РЕДКИХ КНИГ В УСЛОВИЯХ СОВРЕМЕННЫХ ИНФОРМАЦИОНННЫХ ТЕХНОЛОГИЙ</a:t>
            </a:r>
          </a:p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Рябова В.И., к.и.н., с.н.с. БЕН РАН</a:t>
            </a:r>
            <a:endParaRPr lang="ru-RU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 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2043608"/>
            <a:ext cx="11463652" cy="917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17632" cy="161967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СИТУАЦИЯ В ЦЕНТРАЛЬНЫХ БИБЛИТЕКАХ РОССИИ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ПРОСМОТРЕНО БИБЛИОТЕК - 11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НАЛИЧИЕ ОТДЕЛОВ РЕДКИХ КНИГ – 6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НАЛИЧИЕ ЭЛЕКТРОННЫХ КАТАЛОГОВ - 6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НАЛИЧИЕ МУЗЕЕВ РЕДКИХ КНИГ – 3</a:t>
            </a:r>
          </a:p>
          <a:p>
            <a:pPr algn="ctr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ОТДЕЛЫ РЕДКИХ КНИГ И ЭЛЕКТРОННЫЕ КАТАЛОГИ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ПРОСМОТРЕНО БИБЛИОТЕК		 – 11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НАЛИЧИЕ ОТДЕЛА РЕДКИХ КНИГ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	И ЭЛЕКТРОННОГО КАТАЛОГА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	РЕДКИХ КНИГ					     - 3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ОТСУТСТВИЕ ОТДЕЛА РЕДКИХ КНИГ И НАЛИЧИЕ ЭЛЕКТРОННОГО КАТАЛОГА РЕДКИХ КНИГ					     - 3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ОТДЕЛОВ РЕДКИХ КНИГ, ЭЛЕКТРОННЫХ КАТАЛОГОВ РЕДКИХ КНИГ И МУЗЕЕВ РЕДКИХ КНИГ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ОТДЕЛЬНЫХ ЦЕНТРАЛЬНЫХ БИБЛИОТЕКАХ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3281"/>
            <a:ext cx="9156009" cy="631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17632" cy="220486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ПРЕИМУЩЕСТВА НАЛИЧИЯ ЭЛЕКТРОННОГО КАТАЛОГА РЕДКИХ КНИГ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- ПРЕДСТАВЛЕНИЕ РЕДКИХ ИЗДАНИЙ В ОБЩЕМ ФОНДЕ КНИГ В БИБЛИОТЕКЕ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- БЫСТРЫЙ ПОИСК НУЖНОГО ИЗДАНИЯ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ru-RU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		</a:t>
            </a:r>
            <a:r>
              <a:rPr lang="ru-RU" dirty="0" smtClean="0">
                <a:solidFill>
                  <a:srgbClr val="0070C0"/>
                </a:solidFill>
              </a:rPr>
              <a:t>РАБОТА ПО СОЗДАНИЮ ЭЛЕКТРОННЫХ КАТАЛОГОВ РЕДКИХ КНИГ ЯВЛЯЕТСЯ ОЧЕРЕДНЫМ ШАГОМ ВПЕРЕД ПО ОРГАНИЗАЦИИ НОВОЙ БИБЛИОТЕЧНОЙ СИСТЕМЫ, АКТИВНО ИСПОЛЬЗУЮЩЕЙ СОВРЕМЕННЫЕ ИНФОРМАЦИОННЫЕ ТЕХНОЛОГИИ.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СПАСИБО ЗА ВНИМАНИЕ !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401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445624" cy="554461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220000"/>
              </a:lnSpc>
              <a:buNone/>
            </a:pPr>
            <a:r>
              <a:rPr lang="ru-RU" sz="12800" b="1" dirty="0" smtClean="0">
                <a:solidFill>
                  <a:srgbClr val="C00000"/>
                </a:solidFill>
              </a:rPr>
              <a:t> ОТДЕЛЫ РЕДКИХ КНИГ</a:t>
            </a:r>
          </a:p>
          <a:p>
            <a:pPr algn="ctr">
              <a:lnSpc>
                <a:spcPct val="220000"/>
              </a:lnSpc>
              <a:buNone/>
            </a:pPr>
            <a:r>
              <a:rPr lang="ru-RU" sz="12800" b="1" dirty="0" smtClean="0">
                <a:solidFill>
                  <a:srgbClr val="C00000"/>
                </a:solidFill>
              </a:rPr>
              <a:t>ГЛАВНЫЕ ЗАДАЧИ: </a:t>
            </a:r>
          </a:p>
          <a:p>
            <a:pPr algn="ctr">
              <a:lnSpc>
                <a:spcPct val="220000"/>
              </a:lnSpc>
              <a:buNone/>
            </a:pPr>
            <a:r>
              <a:rPr lang="ru-RU" sz="12800" b="1" dirty="0" smtClean="0">
                <a:solidFill>
                  <a:srgbClr val="C00000"/>
                </a:solidFill>
              </a:rPr>
              <a:t>ФОРМИРОВАНИЕ:</a:t>
            </a:r>
          </a:p>
          <a:p>
            <a:pPr algn="ctr">
              <a:lnSpc>
                <a:spcPct val="220000"/>
              </a:lnSpc>
              <a:buFontTx/>
              <a:buChar char="-"/>
            </a:pPr>
            <a:r>
              <a:rPr lang="ru-RU" sz="12800" b="1" dirty="0" smtClean="0">
                <a:solidFill>
                  <a:srgbClr val="C00000"/>
                </a:solidFill>
              </a:rPr>
              <a:t>ЭЛЕКТРОННОЙ БИБЛИОТЕКИ РЕДКИХ КНИГ</a:t>
            </a:r>
          </a:p>
          <a:p>
            <a:pPr algn="ctr">
              <a:lnSpc>
                <a:spcPct val="220000"/>
              </a:lnSpc>
              <a:buFontTx/>
              <a:buChar char="-"/>
            </a:pPr>
            <a:r>
              <a:rPr lang="ru-RU" sz="12800" b="1" dirty="0" smtClean="0">
                <a:solidFill>
                  <a:srgbClr val="C00000"/>
                </a:solidFill>
              </a:rPr>
              <a:t>ЭЛЕКТРОННОГО КАТАЛОГА РЕДКИХ КНИГ</a:t>
            </a:r>
          </a:p>
          <a:p>
            <a:pPr algn="ctr">
              <a:buNone/>
            </a:pPr>
            <a:endParaRPr lang="ru-RU" sz="39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7000" dirty="0" smtClean="0"/>
          </a:p>
          <a:p>
            <a:pPr>
              <a:buNone/>
            </a:pPr>
            <a:r>
              <a:rPr lang="ru-RU" sz="7000" dirty="0" smtClean="0"/>
              <a:t> </a:t>
            </a:r>
            <a:endParaRPr lang="ru-RU" sz="7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	</a:t>
            </a:r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102" y="1052513"/>
            <a:ext cx="6121796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1"/>
            <a:ext cx="7817917" cy="625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4401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804" y="476250"/>
            <a:ext cx="7062391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445" y="549275"/>
            <a:ext cx="6971110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804" y="476250"/>
            <a:ext cx="7062391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96</Words>
  <Application>Microsoft Office PowerPoint</Application>
  <PresentationFormat>Экран (4:3)</PresentationFormat>
  <Paragraphs>44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СИТУАЦИЯ В ЦЕНТРАЛЬНЫХ БИБЛИТЕКАХ РОССИИ </vt:lpstr>
      <vt:lpstr>ОТДЕЛЫ РЕДКИХ КНИГ И ЭЛЕКТРОННЫЕ КАТАЛОГИ</vt:lpstr>
      <vt:lpstr>НАЛИЧИЕ ОТДЕЛОВ РЕДКИХ КНИГ, ЭЛЕКТРОННЫХ КАТАЛОГОВ РЕДКИХ КНИГ И МУЗЕЕВ РЕДКИХ КНИГ В ОТДЕЛЬНЫХ ЦЕНТРАЛЬНЫХ БИБЛИОТЕКАХ РОССИЙСКОЙ ФЕДЕРАЦИИ</vt:lpstr>
      <vt:lpstr>  </vt:lpstr>
      <vt:lpstr>ПРЕИМУЩЕСТВА НАЛИЧИЯ ЭЛЕКТРОННОГО КАТАЛОГА РЕДКИХ КНИГ</vt:lpstr>
      <vt:lpstr>Слайд 16</vt:lpstr>
      <vt:lpstr>СПАСИБО ЗА ВНИМАНИЕ !</vt:lpstr>
    </vt:vector>
  </TitlesOfParts>
  <Company>LNS 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183</cp:revision>
  <dcterms:created xsi:type="dcterms:W3CDTF">2014-02-20T10:39:11Z</dcterms:created>
  <dcterms:modified xsi:type="dcterms:W3CDTF">2016-04-27T12:10:26Z</dcterms:modified>
</cp:coreProperties>
</file>