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6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A3707-9699-449C-86F4-19938F6DFC90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C017D1-77B7-464E-8509-08345CD058F2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3707-9699-449C-86F4-19938F6DFC90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17D1-77B7-464E-8509-08345CD058F2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3707-9699-449C-86F4-19938F6DFC90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17D1-77B7-464E-8509-08345CD058F2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3707-9699-449C-86F4-19938F6DFC90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17D1-77B7-464E-8509-08345CD058F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3707-9699-449C-86F4-19938F6DFC90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17D1-77B7-464E-8509-08345CD058F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3707-9699-449C-86F4-19938F6DFC90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17D1-77B7-464E-8509-08345CD058F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3707-9699-449C-86F4-19938F6DFC90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17D1-77B7-464E-8509-08345CD058F2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3707-9699-449C-86F4-19938F6DFC90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17D1-77B7-464E-8509-08345CD058F2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3707-9699-449C-86F4-19938F6DFC90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17D1-77B7-464E-8509-08345CD058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3707-9699-449C-86F4-19938F6DFC90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17D1-77B7-464E-8509-08345CD058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3707-9699-449C-86F4-19938F6DFC90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17D1-77B7-464E-8509-08345CD058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93A3707-9699-449C-86F4-19938F6DFC90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DC017D1-77B7-464E-8509-08345CD058F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bibinfo@vega.protres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yury.rochev@nuigalway.ie" TargetMode="External"/><Relationship Id="rId2" Type="http://schemas.openxmlformats.org/officeDocument/2006/relationships/hyperlink" Target="https://www.researchgate.net/profile/Yury_Rochev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352928" cy="1971650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Роль научных библиотек в установлении научно-информационных связей между учёными г. Пущино и их коллегами-соотечественниками, работающими за рубежом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368152"/>
          </a:xfrm>
        </p:spPr>
        <p:txBody>
          <a:bodyPr>
            <a:normAutofit/>
          </a:bodyPr>
          <a:lstStyle/>
          <a:p>
            <a:r>
              <a:rPr lang="ru-RU" dirty="0" smtClean="0"/>
              <a:t>Мохначева Ю.В., </a:t>
            </a:r>
          </a:p>
          <a:p>
            <a:r>
              <a:rPr lang="ru-RU" dirty="0" err="1" smtClean="0"/>
              <a:t>Бескаравайная</a:t>
            </a:r>
            <a:r>
              <a:rPr lang="ru-RU" dirty="0" smtClean="0"/>
              <a:t> Е.В., </a:t>
            </a:r>
            <a:r>
              <a:rPr lang="ru-RU" dirty="0" err="1" smtClean="0"/>
              <a:t>Харыбина</a:t>
            </a:r>
            <a:r>
              <a:rPr lang="ru-RU" dirty="0" smtClean="0"/>
              <a:t> Т.Н.</a:t>
            </a:r>
          </a:p>
          <a:p>
            <a:r>
              <a:rPr lang="ru-RU" dirty="0" smtClean="0"/>
              <a:t>(БЕН РАН)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62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Области</a:t>
            </a:r>
            <a:r>
              <a:rPr lang="en-US" dirty="0"/>
              <a:t> </a:t>
            </a:r>
            <a:r>
              <a:rPr lang="en-US" dirty="0" err="1" smtClean="0"/>
              <a:t>знания</a:t>
            </a:r>
            <a:r>
              <a:rPr lang="ru-RU" dirty="0" smtClean="0"/>
              <a:t>: </a:t>
            </a:r>
            <a:r>
              <a:rPr lang="en-US" dirty="0" smtClean="0"/>
              <a:t>Materials Science; Cell Biology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Индекс </a:t>
            </a:r>
            <a:r>
              <a:rPr lang="ru-RU" dirty="0" err="1"/>
              <a:t>Хирша</a:t>
            </a:r>
            <a:r>
              <a:rPr lang="ru-RU" dirty="0"/>
              <a:t> за весь период (WOS</a:t>
            </a:r>
            <a:r>
              <a:rPr lang="ru-RU" dirty="0" smtClean="0"/>
              <a:t>): 16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Кол-во совместных публикаций с ПНЦ (2006-2015</a:t>
            </a:r>
            <a:r>
              <a:rPr lang="ru-RU" dirty="0" smtClean="0"/>
              <a:t>): 3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Кол-во совместных публикаций с ПНЦ (весь период</a:t>
            </a:r>
            <a:r>
              <a:rPr lang="ru-RU" dirty="0" smtClean="0"/>
              <a:t>): 20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Цитируемость за весь </a:t>
            </a:r>
            <a:r>
              <a:rPr lang="ru-RU" dirty="0" smtClean="0"/>
              <a:t>период: 791</a:t>
            </a: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Цитируемость за 2006-2015 (всех </a:t>
            </a:r>
            <a:r>
              <a:rPr lang="ru-RU" dirty="0" err="1"/>
              <a:t>публ</a:t>
            </a:r>
            <a:r>
              <a:rPr lang="ru-RU" dirty="0" smtClean="0"/>
              <a:t>.): 676</a:t>
            </a: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Цитируемость публикаций </a:t>
            </a:r>
            <a:r>
              <a:rPr lang="ru-RU" dirty="0" smtClean="0"/>
              <a:t>2006-2015: 379</a:t>
            </a: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Highly Cited Paper (Essential) </a:t>
            </a:r>
            <a:r>
              <a:rPr lang="en-US" dirty="0" smtClean="0"/>
              <a:t>2006-2015</a:t>
            </a:r>
            <a:r>
              <a:rPr lang="ru-RU" dirty="0" smtClean="0"/>
              <a:t>: нет данных</a:t>
            </a:r>
            <a:endParaRPr lang="en-US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Пример создаваемого профиля </a:t>
            </a:r>
            <a:r>
              <a:rPr lang="ru-RU" sz="2800" dirty="0" smtClean="0"/>
              <a:t>учёного (Рочев Ю.) </a:t>
            </a:r>
            <a:r>
              <a:rPr lang="ru-RU" sz="2800" dirty="0"/>
              <a:t>в базе данных: </a:t>
            </a:r>
            <a:r>
              <a:rPr lang="ru-RU" sz="2800" dirty="0" smtClean="0"/>
              <a:t>поля.</a:t>
            </a:r>
            <a:br>
              <a:rPr lang="ru-RU" sz="2800" dirty="0" smtClean="0"/>
            </a:br>
            <a:r>
              <a:rPr lang="ru-RU" sz="2800" dirty="0" smtClean="0"/>
              <a:t>Продолжение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94725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Выявление актуальных адресов электронной почты, или установление контактов посредством социальных сетей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Разработка анкеты-опросника на русском и английском языках для выяснения позиции представителей научной диаспоры по отношению к сотрудничеству с учёными ПНЦ РАН и приглашения к дальнейшему диалогу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2 этап. Установление диалога с научной диаспорой ПНЦ РАН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76023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Контактная информация:</a:t>
            </a:r>
          </a:p>
          <a:p>
            <a:pPr marL="0" indent="0">
              <a:buNone/>
            </a:pPr>
            <a:r>
              <a:rPr lang="en-US" dirty="0" smtClean="0"/>
              <a:t>E-mail: </a:t>
            </a:r>
            <a:r>
              <a:rPr lang="en-US" dirty="0" smtClean="0">
                <a:hlinkClick r:id="rId2"/>
              </a:rPr>
              <a:t>bibinfo@vega.protres.ru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Тел.: (4967)730415</a:t>
            </a:r>
          </a:p>
          <a:p>
            <a:pPr marL="0" indent="0">
              <a:buNone/>
            </a:pPr>
            <a:r>
              <a:rPr lang="ru-RU" dirty="0" smtClean="0"/>
              <a:t>Мохначева Юлия Валерьевна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775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1" y="2248347"/>
            <a:ext cx="7833192" cy="4204989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П</a:t>
            </a:r>
            <a:r>
              <a:rPr lang="ru-RU" dirty="0" smtClean="0"/>
              <a:t>од </a:t>
            </a:r>
            <a:r>
              <a:rPr lang="ru-RU" dirty="0" smtClean="0"/>
              <a:t>диаспорой (от </a:t>
            </a:r>
            <a:r>
              <a:rPr lang="ru-RU" dirty="0" err="1" smtClean="0"/>
              <a:t>древнегреч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err="1" smtClean="0"/>
              <a:t>δι</a:t>
            </a:r>
            <a:r>
              <a:rPr lang="ru-RU" dirty="0" smtClean="0"/>
              <a:t>ασπορα — «рассеяние») понимается «пребывание значительной части народа (этнической общности) вне страны его происхождения; 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Диаспоры </a:t>
            </a:r>
            <a:r>
              <a:rPr lang="ru-RU" dirty="0" smtClean="0"/>
              <a:t>образовались в результате насильственного выселения, угрозы геноцида, действия определенных социально-экономических факторов» (Словарь иностранных слов, 1989: 65).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В настоящее время </a:t>
            </a:r>
            <a:r>
              <a:rPr lang="ru-RU" dirty="0" smtClean="0"/>
              <a:t>понятие </a:t>
            </a:r>
            <a:r>
              <a:rPr lang="ru-RU" dirty="0" smtClean="0"/>
              <a:t>«диаспора» используется как родственное для таких явлений, как национальные меньшинства, беженцы, трудовые мигранты и т. д. В конечном счете, речь идет о любых группах людей, по тем или иным причинам оказавшихся вне страны своего происхождения. </a:t>
            </a:r>
            <a:r>
              <a:rPr lang="ru-RU" dirty="0"/>
              <a:t> </a:t>
            </a:r>
            <a:r>
              <a:rPr lang="ru-RU" dirty="0" smtClean="0"/>
              <a:t>(Аллахвердян </a:t>
            </a:r>
            <a:r>
              <a:rPr lang="ru-RU" dirty="0"/>
              <a:t>А.Г., </a:t>
            </a:r>
            <a:r>
              <a:rPr lang="ru-RU" dirty="0" err="1"/>
              <a:t>Агамова</a:t>
            </a:r>
            <a:r>
              <a:rPr lang="ru-RU" dirty="0"/>
              <a:t> Н.С. Российская научная диаспора и мобильность учебных мигрантов в США (конец ХХ — начало ХХI века) // Социология науки и технологий. - 2012. – Т. 3. - № 3. – С. </a:t>
            </a:r>
            <a:r>
              <a:rPr lang="ru-RU" dirty="0" smtClean="0"/>
              <a:t>43-53)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56263" cy="1054250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Понятие «диаспора»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88216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1988839"/>
            <a:ext cx="7745505" cy="432048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«</a:t>
            </a:r>
            <a:r>
              <a:rPr lang="ru-RU" dirty="0" smtClean="0"/>
              <a:t>Российская научная </a:t>
            </a:r>
            <a:r>
              <a:rPr lang="ru-RU" dirty="0" smtClean="0"/>
              <a:t>диаспора </a:t>
            </a:r>
            <a:r>
              <a:rPr lang="ru-RU" dirty="0" smtClean="0"/>
              <a:t>— это сообщество русскоязычных ученых — выходцев из стран СНГ, продолжающих активные научные исследования за рубежом, решающих сходные проблемы адаптации к новым условиям и, как результат, стремящихся поддерживать отношения друг с другом, а также с оставшимися на родине коллегами, друзьями и близкими. Ядро диаспоры составляют исследователи-контрактники в области естественных наук, а персональный состав диаспоры изменчив</a:t>
            </a:r>
            <a:r>
              <a:rPr lang="ru-RU" dirty="0"/>
              <a:t>» (</a:t>
            </a:r>
            <a:r>
              <a:rPr lang="ru-RU" dirty="0" err="1"/>
              <a:t>Дежина</a:t>
            </a:r>
            <a:r>
              <a:rPr lang="ru-RU" dirty="0"/>
              <a:t> И.Г. Государственное регулирование науки в России. </a:t>
            </a:r>
            <a:r>
              <a:rPr lang="ru-RU" dirty="0" smtClean="0"/>
              <a:t>- М</a:t>
            </a:r>
            <a:r>
              <a:rPr lang="ru-RU" dirty="0"/>
              <a:t>., 2008</a:t>
            </a:r>
            <a:r>
              <a:rPr lang="ru-RU" dirty="0" smtClean="0"/>
              <a:t>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Наряду </a:t>
            </a:r>
            <a:r>
              <a:rPr lang="ru-RU" dirty="0" smtClean="0"/>
              <a:t>с учеными в круг диаспоры может входить также и небольшая, наиболее активная часть российских учебных мигрантов (</a:t>
            </a:r>
            <a:r>
              <a:rPr lang="ru-RU" dirty="0" smtClean="0"/>
              <a:t>Егерев</a:t>
            </a:r>
            <a:r>
              <a:rPr lang="ru-RU" dirty="0"/>
              <a:t> </a:t>
            </a:r>
            <a:r>
              <a:rPr lang="ru-RU" dirty="0" smtClean="0"/>
              <a:t>С.В. Унесенные ветром? // Поиск.</a:t>
            </a:r>
            <a:r>
              <a:rPr lang="ru-RU" dirty="0" smtClean="0"/>
              <a:t> 1996. 10-16 февр.).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Понятие «диаспора</a:t>
            </a:r>
            <a:r>
              <a:rPr lang="ru-RU" sz="2800" dirty="0" smtClean="0"/>
              <a:t>». Продолжение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6370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Получение сведений об уехавших </a:t>
            </a:r>
            <a:r>
              <a:rPr lang="ru-RU" dirty="0" smtClean="0"/>
              <a:t>за </a:t>
            </a:r>
            <a:r>
              <a:rPr lang="ru-RU" dirty="0" smtClean="0"/>
              <a:t>рубеж от всех институтов ПНЦ РАН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Выявление сведений об учёных в сети Интернет в социальных сетях (</a:t>
            </a:r>
            <a:r>
              <a:rPr lang="en-US" dirty="0" smtClean="0"/>
              <a:t>Research Gate, Google</a:t>
            </a:r>
            <a:r>
              <a:rPr lang="ru-RU" dirty="0" smtClean="0"/>
              <a:t>, и пр.) для установления и налаживания последующих контактов с учёными, а также уточнения данных об их месте работы и направлениях исследований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Работа по БД </a:t>
            </a:r>
            <a:r>
              <a:rPr lang="en-US" dirty="0" smtClean="0"/>
              <a:t>WOS </a:t>
            </a:r>
            <a:r>
              <a:rPr lang="ru-RU" dirty="0" smtClean="0"/>
              <a:t>с публикациями учёных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Научная диаспора ПНЦ </a:t>
            </a:r>
            <a:r>
              <a:rPr lang="ru-RU" sz="3200" dirty="0" smtClean="0"/>
              <a:t>РАН. Сбор и обработка данных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69380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Индекс </a:t>
            </a:r>
            <a:r>
              <a:rPr lang="ru-RU" dirty="0" err="1" smtClean="0"/>
              <a:t>Хирша</a:t>
            </a:r>
            <a:r>
              <a:rPr lang="ru-RU" dirty="0" smtClean="0"/>
              <a:t> за весь период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Цитируемость </a:t>
            </a:r>
            <a:r>
              <a:rPr lang="ru-RU" dirty="0"/>
              <a:t>за весь </a:t>
            </a:r>
            <a:r>
              <a:rPr lang="ru-RU" dirty="0" smtClean="0"/>
              <a:t>период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Цитируемость </a:t>
            </a:r>
            <a:r>
              <a:rPr lang="ru-RU" dirty="0"/>
              <a:t>за 2006-2015 (всех </a:t>
            </a:r>
            <a:r>
              <a:rPr lang="ru-RU" dirty="0" err="1"/>
              <a:t>публ</a:t>
            </a:r>
            <a:r>
              <a:rPr lang="ru-RU" dirty="0" smtClean="0"/>
              <a:t>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Цитируемость </a:t>
            </a:r>
            <a:r>
              <a:rPr lang="ru-RU" dirty="0"/>
              <a:t>публикаций </a:t>
            </a:r>
            <a:r>
              <a:rPr lang="ru-RU" dirty="0" smtClean="0"/>
              <a:t>2006-2015</a:t>
            </a:r>
            <a:r>
              <a:rPr lang="en-US" dirty="0" smtClean="0"/>
              <a:t> </a:t>
            </a:r>
            <a:r>
              <a:rPr lang="ru-RU" dirty="0" smtClean="0"/>
              <a:t>гг.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Highly </a:t>
            </a:r>
            <a:r>
              <a:rPr lang="en-US" dirty="0"/>
              <a:t>Cited </a:t>
            </a:r>
            <a:r>
              <a:rPr lang="en-US" dirty="0" smtClean="0"/>
              <a:t>Paper</a:t>
            </a:r>
            <a:r>
              <a:rPr lang="en-US" dirty="0"/>
              <a:t>s</a:t>
            </a:r>
            <a:r>
              <a:rPr lang="en-US" dirty="0" smtClean="0"/>
              <a:t> (</a:t>
            </a:r>
            <a:r>
              <a:rPr lang="ru-RU" dirty="0" smtClean="0"/>
              <a:t>по </a:t>
            </a:r>
            <a:r>
              <a:rPr lang="en-US" dirty="0" smtClean="0"/>
              <a:t>ESI) </a:t>
            </a:r>
            <a:r>
              <a:rPr lang="en-US" dirty="0"/>
              <a:t>2006-2015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1 этап. </a:t>
            </a:r>
            <a:r>
              <a:rPr lang="ru-RU" sz="2700" dirty="0" err="1" smtClean="0"/>
              <a:t>Библиометрический</a:t>
            </a:r>
            <a:r>
              <a:rPr lang="ru-RU" sz="2700" dirty="0" smtClean="0"/>
              <a:t> анализ документопотоков и формирование базы данных по персоналиям диаспоры. </a:t>
            </a:r>
            <a:br>
              <a:rPr lang="ru-RU" sz="2700" dirty="0" smtClean="0"/>
            </a:br>
            <a:r>
              <a:rPr lang="ru-RU" sz="2700" dirty="0" smtClean="0"/>
              <a:t>Индикаторы.</a:t>
            </a:r>
            <a:br>
              <a:rPr lang="ru-RU" sz="2700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879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WOS CC, ESI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Полученные данные импортируются в таблицы </a:t>
            </a:r>
            <a:r>
              <a:rPr lang="en-US" dirty="0" smtClean="0"/>
              <a:t>Excel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Импорт данных производится из </a:t>
            </a:r>
            <a:r>
              <a:rPr lang="en-US" dirty="0" smtClean="0"/>
              <a:t>WOS </a:t>
            </a:r>
            <a:r>
              <a:rPr lang="ru-RU" dirty="0" smtClean="0"/>
              <a:t>через программный модуль </a:t>
            </a:r>
            <a:r>
              <a:rPr lang="en-US" dirty="0" err="1" smtClean="0"/>
              <a:t>HistCite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Информационная база и </a:t>
            </a:r>
            <a:r>
              <a:rPr lang="ru-RU" sz="3200" dirty="0" smtClean="0"/>
              <a:t>инструментарий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06667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Узнать: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Как </a:t>
            </a:r>
            <a:r>
              <a:rPr lang="ru-RU" dirty="0" smtClean="0"/>
              <a:t>складывается научная карьера учёного в настоящее время на фоне периода работы в России с точки зрения публикационной </a:t>
            </a:r>
            <a:r>
              <a:rPr lang="ru-RU" dirty="0" smtClean="0"/>
              <a:t>активности? </a:t>
            </a: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Продолжает ли учёный сотрудничать со своими коллегами в ПНЦ РАН, или с учёными из других российских </a:t>
            </a:r>
            <a:r>
              <a:rPr lang="ru-RU" dirty="0" smtClean="0"/>
              <a:t>организаций? Если учёный сотрудничает с российскими университетами (вне ПНЦ РАН), то на каких условиях (гранты, </a:t>
            </a:r>
            <a:r>
              <a:rPr lang="ru-RU" dirty="0" err="1" smtClean="0"/>
              <a:t>мегагранты</a:t>
            </a:r>
            <a:r>
              <a:rPr lang="ru-RU" dirty="0" smtClean="0"/>
              <a:t> и т.д.).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Цели, достигаемые с помощью </a:t>
            </a:r>
            <a:r>
              <a:rPr lang="ru-RU" sz="2800" dirty="0" err="1" smtClean="0"/>
              <a:t>библиометрического</a:t>
            </a:r>
            <a:r>
              <a:rPr lang="ru-RU" sz="2800" dirty="0" smtClean="0"/>
              <a:t> анализа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75083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300" dirty="0" err="1"/>
              <a:t>Профиль</a:t>
            </a:r>
            <a:r>
              <a:rPr lang="en-US" sz="2300" dirty="0"/>
              <a:t> в </a:t>
            </a:r>
            <a:r>
              <a:rPr lang="en-US" sz="2300" dirty="0" err="1"/>
              <a:t>ResearchGate</a:t>
            </a:r>
            <a:r>
              <a:rPr lang="en-US" sz="2300" dirty="0"/>
              <a:t> (Google Scholar etc</a:t>
            </a:r>
            <a:r>
              <a:rPr lang="en-US" sz="2300" dirty="0" smtClean="0"/>
              <a:t>.)</a:t>
            </a:r>
            <a:r>
              <a:rPr lang="ru-RU" sz="2300" dirty="0" smtClean="0"/>
              <a:t>: </a:t>
            </a:r>
            <a:r>
              <a:rPr lang="en-US" sz="2300" dirty="0" smtClean="0">
                <a:hlinkClick r:id="rId2"/>
              </a:rPr>
              <a:t>https</a:t>
            </a:r>
            <a:r>
              <a:rPr lang="en-US" sz="2300" dirty="0">
                <a:hlinkClick r:id="rId2"/>
              </a:rPr>
              <a:t>://</a:t>
            </a:r>
            <a:r>
              <a:rPr lang="en-US" sz="2300" dirty="0" smtClean="0">
                <a:hlinkClick r:id="rId2"/>
              </a:rPr>
              <a:t>www.researchgate.net/profile/Yury_Rochev</a:t>
            </a:r>
            <a:endParaRPr lang="ru-RU" sz="23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Место</a:t>
            </a:r>
            <a:r>
              <a:rPr lang="en-US" dirty="0"/>
              <a:t> </a:t>
            </a:r>
            <a:r>
              <a:rPr lang="en-US" dirty="0" err="1" smtClean="0"/>
              <a:t>работы</a:t>
            </a:r>
            <a:r>
              <a:rPr lang="ru-RU" dirty="0" smtClean="0"/>
              <a:t>: </a:t>
            </a:r>
            <a:r>
              <a:rPr lang="en-US" dirty="0" smtClean="0"/>
              <a:t>National </a:t>
            </a:r>
            <a:r>
              <a:rPr lang="en-US" dirty="0"/>
              <a:t>University of Ireland, Galway Network of Excellence for Functional Biomaterials </a:t>
            </a:r>
            <a:r>
              <a:rPr lang="en-US" dirty="0" err="1"/>
              <a:t>Gaillimh</a:t>
            </a:r>
            <a:r>
              <a:rPr lang="en-US" dirty="0"/>
              <a:t>, Co. Galway, </a:t>
            </a:r>
            <a:r>
              <a:rPr lang="en-US" dirty="0" smtClean="0"/>
              <a:t>Ireland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Адрес эл. </a:t>
            </a:r>
            <a:r>
              <a:rPr lang="ru-RU" dirty="0" smtClean="0"/>
              <a:t>почты: </a:t>
            </a:r>
            <a:r>
              <a:rPr lang="en-US" dirty="0" smtClean="0">
                <a:hlinkClick r:id="rId3"/>
              </a:rPr>
              <a:t>yury.rochev@nuigalway.ie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Страна: Ирландия</a:t>
            </a:r>
            <a:endParaRPr lang="ru-RU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Пример создаваемого профиля </a:t>
            </a:r>
            <a:r>
              <a:rPr lang="ru-RU" sz="3200" dirty="0" smtClean="0"/>
              <a:t>учёного (Рочев Ю.) </a:t>
            </a:r>
            <a:r>
              <a:rPr lang="ru-RU" sz="3200" dirty="0" smtClean="0"/>
              <a:t>в базе данных: поля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4345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8099"/>
            <a:ext cx="9018734" cy="547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31235" y="306472"/>
            <a:ext cx="7756263" cy="1054250"/>
          </a:xfrm>
        </p:spPr>
        <p:txBody>
          <a:bodyPr/>
          <a:lstStyle/>
          <a:p>
            <a:r>
              <a:rPr lang="ru-RU" sz="3200" dirty="0" smtClean="0"/>
              <a:t>Профиль учёного в </a:t>
            </a:r>
            <a:r>
              <a:rPr lang="en-US" sz="3200" dirty="0" smtClean="0"/>
              <a:t>RG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79588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Кутюр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715</TotalTime>
  <Words>709</Words>
  <Application>Microsoft Office PowerPoint</Application>
  <PresentationFormat>Экран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Твердый переплет</vt:lpstr>
      <vt:lpstr>Роль научных библиотек в установлении научно-информационных связей между учёными г. Пущино и их коллегами-соотечественниками, работающими за рубежом</vt:lpstr>
      <vt:lpstr>Понятие «диаспора» </vt:lpstr>
      <vt:lpstr>Понятие «диаспора». Продолжение </vt:lpstr>
      <vt:lpstr>Научная диаспора ПНЦ РАН. Сбор и обработка данных</vt:lpstr>
      <vt:lpstr>1 этап. Библиометрический анализ документопотоков и формирование базы данных по персоналиям диаспоры.  Индикаторы. </vt:lpstr>
      <vt:lpstr>Информационная база и инструментарий</vt:lpstr>
      <vt:lpstr>Цели, достигаемые с помощью библиометрического анализа</vt:lpstr>
      <vt:lpstr>Пример создаваемого профиля учёного (Рочев Ю.) в базе данных: поля</vt:lpstr>
      <vt:lpstr>Профиль учёного в RG</vt:lpstr>
      <vt:lpstr>Пример создаваемого профиля учёного (Рочев Ю.) в базе данных: поля. Продолжение</vt:lpstr>
      <vt:lpstr>2 этап. Установление диалога с научной диаспорой ПНЦ РАН</vt:lpstr>
      <vt:lpstr>Благодарю за внимание!</vt:lpstr>
    </vt:vector>
  </TitlesOfParts>
  <Company>ITEB 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JVM</dc:creator>
  <cp:lastModifiedBy>JVM</cp:lastModifiedBy>
  <cp:revision>18</cp:revision>
  <dcterms:created xsi:type="dcterms:W3CDTF">2016-04-15T07:26:40Z</dcterms:created>
  <dcterms:modified xsi:type="dcterms:W3CDTF">2016-04-26T11:52:37Z</dcterms:modified>
</cp:coreProperties>
</file>