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6" r:id="rId4"/>
  </p:sldMasterIdLst>
  <p:notesMasterIdLst>
    <p:notesMasterId r:id="rId33"/>
  </p:notesMasterIdLst>
  <p:sldIdLst>
    <p:sldId id="257" r:id="rId5"/>
    <p:sldId id="294" r:id="rId6"/>
    <p:sldId id="295" r:id="rId7"/>
    <p:sldId id="296" r:id="rId8"/>
    <p:sldId id="261" r:id="rId9"/>
    <p:sldId id="297" r:id="rId10"/>
    <p:sldId id="263" r:id="rId11"/>
    <p:sldId id="264" r:id="rId12"/>
    <p:sldId id="265" r:id="rId13"/>
    <p:sldId id="293" r:id="rId14"/>
    <p:sldId id="267" r:id="rId15"/>
    <p:sldId id="268" r:id="rId16"/>
    <p:sldId id="269" r:id="rId17"/>
    <p:sldId id="286" r:id="rId18"/>
    <p:sldId id="287" r:id="rId19"/>
    <p:sldId id="288" r:id="rId20"/>
    <p:sldId id="271" r:id="rId21"/>
    <p:sldId id="289" r:id="rId22"/>
    <p:sldId id="301" r:id="rId23"/>
    <p:sldId id="302" r:id="rId24"/>
    <p:sldId id="303" r:id="rId25"/>
    <p:sldId id="304" r:id="rId26"/>
    <p:sldId id="290" r:id="rId27"/>
    <p:sldId id="298" r:id="rId28"/>
    <p:sldId id="292" r:id="rId29"/>
    <p:sldId id="291" r:id="rId30"/>
    <p:sldId id="299" r:id="rId31"/>
    <p:sldId id="285" r:id="rId3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1" autoAdjust="0"/>
    <p:restoredTop sz="94660"/>
  </p:normalViewPr>
  <p:slideViewPr>
    <p:cSldViewPr>
      <p:cViewPr varScale="1">
        <p:scale>
          <a:sx n="103" d="100"/>
          <a:sy n="103" d="100"/>
        </p:scale>
        <p:origin x="-2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AC9F4B6-629A-4A5D-964D-0CD36EF4C40A}" type="datetimeFigureOut">
              <a:rPr lang="de-CH" smtClean="0"/>
              <a:t>15.10.2015</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C10F34A-F9D9-4EED-85B5-D9902EEDAD2E}" type="slidenum">
              <a:rPr lang="de-CH" smtClean="0"/>
              <a:t>‹Nr.›</a:t>
            </a:fld>
            <a:endParaRPr lang="de-CH"/>
          </a:p>
        </p:txBody>
      </p:sp>
    </p:spTree>
    <p:extLst>
      <p:ext uri="{BB962C8B-B14F-4D97-AF65-F5344CB8AC3E}">
        <p14:creationId xmlns:p14="http://schemas.microsoft.com/office/powerpoint/2010/main" val="3124499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09ACB0D-677D-411A-997B-8ABF441BA0FC}" type="slidenum">
              <a:rPr lang="de-CH" smtClean="0"/>
              <a:pPr fontAlgn="base">
                <a:spcBef>
                  <a:spcPct val="0"/>
                </a:spcBef>
                <a:spcAft>
                  <a:spcPct val="0"/>
                </a:spcAft>
                <a:defRPr/>
              </a:pPr>
              <a:t>1</a:t>
            </a:fld>
            <a:endParaRPr lang="de-CH"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de-DE" smtClean="0"/>
              <a:t>Vesalius sparked a scientific revolution with a magnificent book of anatomical instruction and famous illustrations, De humani corporis fabrica, that modernized the field of anatomy. This English translation and its fresh reconstructions of Vesalius’ sublime illustrations make Vesalius truly accessible in English for the first time. It is presented in an innovative, easy-to-use design.  </a:t>
            </a:r>
          </a:p>
          <a:p>
            <a:endParaRPr lang="en-GB" altLang="de-DE" smtClean="0"/>
          </a:p>
        </p:txBody>
      </p:sp>
      <p:sp>
        <p:nvSpPr>
          <p:cNvPr id="4" name="Foliennummernplatzhalter 3"/>
          <p:cNvSpPr>
            <a:spLocks noGrp="1"/>
          </p:cNvSpPr>
          <p:nvPr>
            <p:ph type="sldNum" sz="quarter" idx="5"/>
          </p:nvPr>
        </p:nvSpPr>
        <p:spPr/>
        <p:txBody>
          <a:bodyPr/>
          <a:lstStyle/>
          <a:p>
            <a:pPr>
              <a:defRPr/>
            </a:pPr>
            <a:fld id="{A7F06640-2299-4FFE-8AC4-72A8E9A70A53}" type="slidenum">
              <a:rPr lang="en-GB" smtClean="0"/>
              <a:pPr>
                <a:defRPr/>
              </a:pPr>
              <a:t>26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mtClean="0"/>
              <a:t>Vorschlag esz;</a:t>
            </a:r>
          </a:p>
          <a:p>
            <a:r>
              <a:rPr lang="de-CH" smtClean="0"/>
              <a:t>das 125</a:t>
            </a:r>
            <a:r>
              <a:rPr lang="de-CH" baseline="0" smtClean="0"/>
              <a:t> Years-Logo gibt es ohne Karger nicht</a:t>
            </a:r>
            <a:endParaRPr lang="en-US"/>
          </a:p>
        </p:txBody>
      </p:sp>
      <p:sp>
        <p:nvSpPr>
          <p:cNvPr id="4" name="Foliennummernplatzhalter 3"/>
          <p:cNvSpPr>
            <a:spLocks noGrp="1"/>
          </p:cNvSpPr>
          <p:nvPr>
            <p:ph type="sldNum" sz="quarter" idx="10"/>
          </p:nvPr>
        </p:nvSpPr>
        <p:spPr/>
        <p:txBody>
          <a:bodyPr/>
          <a:lstStyle/>
          <a:p>
            <a:fld id="{B03178D3-F5C1-4234-AD48-B68483BDBD79}" type="slidenum">
              <a:rPr lang="de-CH" smtClean="0"/>
              <a:t>2</a:t>
            </a:fld>
            <a:endParaRPr lang="de-CH"/>
          </a:p>
        </p:txBody>
      </p:sp>
    </p:spTree>
    <p:extLst>
      <p:ext uri="{BB962C8B-B14F-4D97-AF65-F5344CB8AC3E}">
        <p14:creationId xmlns:p14="http://schemas.microsoft.com/office/powerpoint/2010/main" val="258876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03178D3-F5C1-4234-AD48-B68483BDBD79}" type="slidenum">
              <a:rPr lang="de-CH" smtClean="0"/>
              <a:t>3</a:t>
            </a:fld>
            <a:endParaRPr lang="de-CH"/>
          </a:p>
        </p:txBody>
      </p:sp>
    </p:spTree>
    <p:extLst>
      <p:ext uri="{BB962C8B-B14F-4D97-AF65-F5344CB8AC3E}">
        <p14:creationId xmlns:p14="http://schemas.microsoft.com/office/powerpoint/2010/main" val="139224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03178D3-F5C1-4234-AD48-B68483BDBD79}" type="slidenum">
              <a:rPr lang="de-CH" smtClean="0"/>
              <a:t>4</a:t>
            </a:fld>
            <a:endParaRPr lang="de-CH"/>
          </a:p>
        </p:txBody>
      </p:sp>
    </p:spTree>
    <p:extLst>
      <p:ext uri="{BB962C8B-B14F-4D97-AF65-F5344CB8AC3E}">
        <p14:creationId xmlns:p14="http://schemas.microsoft.com/office/powerpoint/2010/main" val="369375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C10F34A-F9D9-4EED-85B5-D9902EEDAD2E}" type="slidenum">
              <a:rPr lang="de-CH" smtClean="0"/>
              <a:t>5</a:t>
            </a:fld>
            <a:endParaRPr lang="de-CH"/>
          </a:p>
        </p:txBody>
      </p:sp>
    </p:spTree>
    <p:extLst>
      <p:ext uri="{BB962C8B-B14F-4D97-AF65-F5344CB8AC3E}">
        <p14:creationId xmlns:p14="http://schemas.microsoft.com/office/powerpoint/2010/main" val="1303241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mtClean="0"/>
              <a:t>Vorschlag esz</a:t>
            </a:r>
            <a:endParaRPr lang="en-US"/>
          </a:p>
        </p:txBody>
      </p:sp>
      <p:sp>
        <p:nvSpPr>
          <p:cNvPr id="4" name="Foliennummernplatzhalter 3"/>
          <p:cNvSpPr>
            <a:spLocks noGrp="1"/>
          </p:cNvSpPr>
          <p:nvPr>
            <p:ph type="sldNum" sz="quarter" idx="10"/>
          </p:nvPr>
        </p:nvSpPr>
        <p:spPr/>
        <p:txBody>
          <a:bodyPr/>
          <a:lstStyle/>
          <a:p>
            <a:fld id="{B03178D3-F5C1-4234-AD48-B68483BDBD79}" type="slidenum">
              <a:rPr lang="de-CH" smtClean="0"/>
              <a:t>6</a:t>
            </a:fld>
            <a:endParaRPr lang="de-CH"/>
          </a:p>
        </p:txBody>
      </p:sp>
    </p:spTree>
    <p:extLst>
      <p:ext uri="{BB962C8B-B14F-4D97-AF65-F5344CB8AC3E}">
        <p14:creationId xmlns:p14="http://schemas.microsoft.com/office/powerpoint/2010/main" val="185443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C10F34A-F9D9-4EED-85B5-D9902EEDAD2E}" type="slidenum">
              <a:rPr lang="de-CH" smtClean="0"/>
              <a:t>10</a:t>
            </a:fld>
            <a:endParaRPr lang="de-CH"/>
          </a:p>
        </p:txBody>
      </p:sp>
    </p:spTree>
    <p:extLst>
      <p:ext uri="{BB962C8B-B14F-4D97-AF65-F5344CB8AC3E}">
        <p14:creationId xmlns:p14="http://schemas.microsoft.com/office/powerpoint/2010/main" val="423428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03178D3-F5C1-4234-AD48-B68483BDBD79}" type="slidenum">
              <a:rPr lang="de-CH" smtClean="0"/>
              <a:t>24</a:t>
            </a:fld>
            <a:endParaRPr lang="de-CH"/>
          </a:p>
        </p:txBody>
      </p:sp>
    </p:spTree>
    <p:extLst>
      <p:ext uri="{BB962C8B-B14F-4D97-AF65-F5344CB8AC3E}">
        <p14:creationId xmlns:p14="http://schemas.microsoft.com/office/powerpoint/2010/main" val="186881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de-DE" smtClean="0"/>
              <a:t>The Fabric of the Human Body encompasses over 1,400 pages in two books,</a:t>
            </a:r>
            <a:br>
              <a:rPr lang="en-GB" altLang="de-DE" smtClean="0"/>
            </a:br>
            <a:r>
              <a:rPr lang="en-GB" altLang="de-DE" smtClean="0"/>
              <a:t>hard cover with slip case, 315 × 435 mm, weighing approx. 16 kg</a:t>
            </a:r>
          </a:p>
          <a:p>
            <a:endParaRPr lang="en-GB" altLang="de-DE" smtClean="0"/>
          </a:p>
        </p:txBody>
      </p:sp>
      <p:sp>
        <p:nvSpPr>
          <p:cNvPr id="4" name="Foliennummernplatzhalter 3"/>
          <p:cNvSpPr>
            <a:spLocks noGrp="1"/>
          </p:cNvSpPr>
          <p:nvPr>
            <p:ph type="sldNum" sz="quarter" idx="5"/>
          </p:nvPr>
        </p:nvSpPr>
        <p:spPr/>
        <p:txBody>
          <a:bodyPr/>
          <a:lstStyle/>
          <a:p>
            <a:pPr>
              <a:defRPr/>
            </a:pPr>
            <a:fld id="{BA00E43E-127E-44CF-9A83-1CD222C0719D}" type="slidenum">
              <a:rPr lang="en-GB" smtClean="0"/>
              <a:pPr>
                <a:defRPr/>
              </a:pPr>
              <a:t>25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DAA1AC5F-4317-4DCD-98DA-4D201903D9A3}" type="datetimeFigureOut">
              <a:rPr lang="de-CH" smtClean="0"/>
              <a:t>15.10.2015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160958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DAA1AC5F-4317-4DCD-98DA-4D201903D9A3}" type="datetimeFigureOut">
              <a:rPr lang="de-CH" smtClean="0"/>
              <a:t>15.10.2015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2478308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DAA1AC5F-4317-4DCD-98DA-4D201903D9A3}" type="datetimeFigureOut">
              <a:rPr lang="de-CH" smtClean="0"/>
              <a:t>15.10.2015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905796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l">
              <a:defRPr/>
            </a:lvl1pPr>
          </a:lstStyle>
          <a:p>
            <a:r>
              <a:rPr lang="de-DE" dirty="0" smtClean="0"/>
              <a:t>Titelmasterformat durch Klicken bearbeiten</a:t>
            </a:r>
            <a:endParaRPr lang="de-CH" dirty="0"/>
          </a:p>
        </p:txBody>
      </p:sp>
      <p:sp>
        <p:nvSpPr>
          <p:cNvPr id="3" name="Untertitel 2"/>
          <p:cNvSpPr>
            <a:spLocks noGrp="1"/>
          </p:cNvSpPr>
          <p:nvPr>
            <p:ph type="subTitle" idx="1"/>
          </p:nvPr>
        </p:nvSpPr>
        <p:spPr>
          <a:xfrm>
            <a:off x="683568"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CH" dirty="0"/>
          </a:p>
        </p:txBody>
      </p:sp>
    </p:spTree>
    <p:extLst>
      <p:ext uri="{BB962C8B-B14F-4D97-AF65-F5344CB8AC3E}">
        <p14:creationId xmlns:p14="http://schemas.microsoft.com/office/powerpoint/2010/main" val="10659955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0000" y="270000"/>
            <a:ext cx="6275040" cy="998760"/>
          </a:xfrm>
        </p:spPr>
        <p:txBody>
          <a:bodyPr anchor="t">
            <a:noAutofit/>
          </a:bodyPr>
          <a:lstStyle>
            <a:lvl1pPr algn="l" defTabSz="914400" rtl="0" eaLnBrk="1" latinLnBrk="0" hangingPunct="1">
              <a:spcBef>
                <a:spcPct val="0"/>
              </a:spcBef>
              <a:buNone/>
              <a:defRPr lang="de-CH" sz="3200" b="1" kern="1200" dirty="0">
                <a:solidFill>
                  <a:schemeClr val="tx1"/>
                </a:solidFill>
                <a:latin typeface="+mj-lt"/>
                <a:ea typeface="+mj-ea"/>
                <a:cs typeface="+mj-cs"/>
              </a:defRPr>
            </a:lvl1pPr>
          </a:lstStyle>
          <a:p>
            <a:r>
              <a:rPr lang="de-DE" dirty="0" smtClean="0"/>
              <a:t>Titelmasterformat durch Klicken bearbeiten</a:t>
            </a:r>
            <a:endParaRPr lang="de-CH" dirty="0"/>
          </a:p>
        </p:txBody>
      </p:sp>
      <p:sp>
        <p:nvSpPr>
          <p:cNvPr id="3" name="Inhaltsplatzhalter 2"/>
          <p:cNvSpPr>
            <a:spLocks noGrp="1"/>
          </p:cNvSpPr>
          <p:nvPr>
            <p:ph idx="1"/>
          </p:nvPr>
        </p:nvSpPr>
        <p:spPr>
          <a:xfrm>
            <a:off x="457200" y="1600200"/>
            <a:ext cx="8229600" cy="2323713"/>
          </a:xfrm>
        </p:spPr>
        <p:txBody>
          <a:bodyPr>
            <a:spAutoFit/>
          </a:bodyPr>
          <a:lstStyle>
            <a:lvl1pPr>
              <a:defRPr sz="2500"/>
            </a:lvl1pPr>
            <a:lvl2pPr>
              <a:defRPr sz="2500"/>
            </a:lvl2pPr>
            <a:lvl3pPr>
              <a:defRPr sz="2500"/>
            </a:lvl3pPr>
            <a:lvl4pPr>
              <a:defRPr sz="2500"/>
            </a:lvl4pPr>
            <a:lvl5pPr>
              <a:defRPr sz="25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10"/>
          </p:nvPr>
        </p:nvSpPr>
        <p:spPr/>
        <p:txBody>
          <a:bodyPr/>
          <a:lstStyle/>
          <a:p>
            <a:endParaRPr lang="de-CH"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BA62B0D9-40F2-4650-877E-05B187583955}" type="slidenum">
              <a:rPr lang="de-CH" smtClean="0">
                <a:solidFill>
                  <a:prstClr val="black">
                    <a:tint val="75000"/>
                  </a:prstClr>
                </a:solidFill>
              </a:rPr>
              <a:pPr/>
              <a:t>‹Nr.›</a:t>
            </a:fld>
            <a:endParaRPr lang="de-CH" dirty="0">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476008"/>
            <a:ext cx="28781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16016" y="6476008"/>
            <a:ext cx="331628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6182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l">
              <a:defRPr/>
            </a:lvl1pPr>
          </a:lstStyle>
          <a:p>
            <a:r>
              <a:rPr lang="de-DE" dirty="0" smtClean="0"/>
              <a:t>Titelmasterformat durch Klicken bearbeiten</a:t>
            </a:r>
            <a:endParaRPr lang="de-CH" dirty="0"/>
          </a:p>
        </p:txBody>
      </p:sp>
      <p:sp>
        <p:nvSpPr>
          <p:cNvPr id="3" name="Untertitel 2"/>
          <p:cNvSpPr>
            <a:spLocks noGrp="1"/>
          </p:cNvSpPr>
          <p:nvPr>
            <p:ph type="subTitle" idx="1"/>
          </p:nvPr>
        </p:nvSpPr>
        <p:spPr>
          <a:xfrm>
            <a:off x="683568"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CH" dirty="0"/>
          </a:p>
        </p:txBody>
      </p:sp>
    </p:spTree>
    <p:extLst>
      <p:ext uri="{BB962C8B-B14F-4D97-AF65-F5344CB8AC3E}">
        <p14:creationId xmlns:p14="http://schemas.microsoft.com/office/powerpoint/2010/main" val="42419219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0000" y="270000"/>
            <a:ext cx="6275040" cy="998760"/>
          </a:xfrm>
        </p:spPr>
        <p:txBody>
          <a:bodyPr anchor="t">
            <a:noAutofit/>
          </a:bodyPr>
          <a:lstStyle>
            <a:lvl1pPr algn="l" defTabSz="914400" rtl="0" eaLnBrk="1" latinLnBrk="0" hangingPunct="1">
              <a:spcBef>
                <a:spcPct val="0"/>
              </a:spcBef>
              <a:buNone/>
              <a:defRPr lang="de-CH" sz="3200" b="1" kern="1200" dirty="0">
                <a:solidFill>
                  <a:schemeClr val="tx1"/>
                </a:solidFill>
                <a:latin typeface="+mj-lt"/>
                <a:ea typeface="+mj-ea"/>
                <a:cs typeface="+mj-cs"/>
              </a:defRPr>
            </a:lvl1pPr>
          </a:lstStyle>
          <a:p>
            <a:r>
              <a:rPr lang="de-DE" dirty="0" smtClean="0"/>
              <a:t>Titelmasterformat durch Klicken bearbeiten</a:t>
            </a:r>
            <a:endParaRPr lang="de-CH" dirty="0"/>
          </a:p>
        </p:txBody>
      </p:sp>
      <p:sp>
        <p:nvSpPr>
          <p:cNvPr id="3" name="Inhaltsplatzhalter 2"/>
          <p:cNvSpPr>
            <a:spLocks noGrp="1"/>
          </p:cNvSpPr>
          <p:nvPr>
            <p:ph idx="1"/>
          </p:nvPr>
        </p:nvSpPr>
        <p:spPr>
          <a:xfrm>
            <a:off x="457200" y="1600200"/>
            <a:ext cx="8229600" cy="2323713"/>
          </a:xfrm>
        </p:spPr>
        <p:txBody>
          <a:bodyPr>
            <a:spAutoFit/>
          </a:bodyPr>
          <a:lstStyle>
            <a:lvl1pPr>
              <a:defRPr sz="2500"/>
            </a:lvl1pPr>
            <a:lvl2pPr>
              <a:defRPr sz="2500"/>
            </a:lvl2pPr>
            <a:lvl3pPr>
              <a:defRPr sz="2500"/>
            </a:lvl3pPr>
            <a:lvl4pPr>
              <a:defRPr sz="2500"/>
            </a:lvl4pPr>
            <a:lvl5pPr>
              <a:defRPr sz="25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10"/>
          </p:nvPr>
        </p:nvSpPr>
        <p:spPr/>
        <p:txBody>
          <a:bodyPr/>
          <a:lstStyle/>
          <a:p>
            <a:endParaRPr lang="de-CH"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BA62B0D9-40F2-4650-877E-05B187583955}" type="slidenum">
              <a:rPr lang="de-CH" smtClean="0">
                <a:solidFill>
                  <a:prstClr val="black">
                    <a:tint val="75000"/>
                  </a:prstClr>
                </a:solidFill>
              </a:rPr>
              <a:pPr/>
              <a:t>‹Nr.›</a:t>
            </a:fld>
            <a:endParaRPr lang="de-CH" dirty="0">
              <a:solidFill>
                <a:prstClr val="black">
                  <a:tint val="75000"/>
                </a:prstClr>
              </a:solidFill>
            </a:endParaRPr>
          </a:p>
        </p:txBody>
      </p:sp>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448130"/>
            <a:ext cx="2210741" cy="22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27426" y="6458566"/>
            <a:ext cx="3316287" cy="23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4489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l">
              <a:defRPr/>
            </a:lvl1pPr>
          </a:lstStyle>
          <a:p>
            <a:r>
              <a:rPr lang="de-DE" dirty="0" smtClean="0"/>
              <a:t>Titelmasterformat durch Klicken bearbeiten</a:t>
            </a:r>
            <a:endParaRPr lang="de-CH" dirty="0"/>
          </a:p>
        </p:txBody>
      </p:sp>
      <p:sp>
        <p:nvSpPr>
          <p:cNvPr id="3" name="Untertitel 2"/>
          <p:cNvSpPr>
            <a:spLocks noGrp="1"/>
          </p:cNvSpPr>
          <p:nvPr>
            <p:ph type="subTitle" idx="1"/>
          </p:nvPr>
        </p:nvSpPr>
        <p:spPr>
          <a:xfrm>
            <a:off x="683568"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CH" dirty="0"/>
          </a:p>
        </p:txBody>
      </p:sp>
    </p:spTree>
    <p:extLst>
      <p:ext uri="{BB962C8B-B14F-4D97-AF65-F5344CB8AC3E}">
        <p14:creationId xmlns:p14="http://schemas.microsoft.com/office/powerpoint/2010/main" val="23844322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0000" y="270000"/>
            <a:ext cx="6275040" cy="998760"/>
          </a:xfrm>
        </p:spPr>
        <p:txBody>
          <a:bodyPr anchor="t">
            <a:noAutofit/>
          </a:bodyPr>
          <a:lstStyle>
            <a:lvl1pPr algn="l" defTabSz="914400" rtl="0" eaLnBrk="1" latinLnBrk="0" hangingPunct="1">
              <a:spcBef>
                <a:spcPct val="0"/>
              </a:spcBef>
              <a:buNone/>
              <a:defRPr lang="de-CH" sz="3200" b="1" kern="1200" dirty="0">
                <a:solidFill>
                  <a:schemeClr val="tx1"/>
                </a:solidFill>
                <a:latin typeface="+mj-lt"/>
                <a:ea typeface="+mj-ea"/>
                <a:cs typeface="+mj-cs"/>
              </a:defRPr>
            </a:lvl1pPr>
          </a:lstStyle>
          <a:p>
            <a:r>
              <a:rPr lang="de-DE" dirty="0" smtClean="0"/>
              <a:t>Titelmasterformat durch Klicken bearbeiten</a:t>
            </a:r>
            <a:endParaRPr lang="de-CH" dirty="0"/>
          </a:p>
        </p:txBody>
      </p:sp>
      <p:sp>
        <p:nvSpPr>
          <p:cNvPr id="3" name="Inhaltsplatzhalter 2"/>
          <p:cNvSpPr>
            <a:spLocks noGrp="1"/>
          </p:cNvSpPr>
          <p:nvPr>
            <p:ph idx="1"/>
          </p:nvPr>
        </p:nvSpPr>
        <p:spPr>
          <a:xfrm>
            <a:off x="457200" y="1600200"/>
            <a:ext cx="8229600" cy="2323713"/>
          </a:xfrm>
        </p:spPr>
        <p:txBody>
          <a:bodyPr>
            <a:spAutoFit/>
          </a:bodyPr>
          <a:lstStyle>
            <a:lvl1pPr>
              <a:defRPr sz="2500"/>
            </a:lvl1pPr>
            <a:lvl2pPr>
              <a:defRPr sz="2500"/>
            </a:lvl2pPr>
            <a:lvl3pPr>
              <a:defRPr sz="2500"/>
            </a:lvl3pPr>
            <a:lvl4pPr>
              <a:defRPr sz="2500"/>
            </a:lvl4pPr>
            <a:lvl5pPr>
              <a:defRPr sz="25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10"/>
          </p:nvPr>
        </p:nvSpPr>
        <p:spPr/>
        <p:txBody>
          <a:bodyPr/>
          <a:lstStyle/>
          <a:p>
            <a:endParaRPr lang="de-CH"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BA62B0D9-40F2-4650-877E-05B187583955}" type="slidenum">
              <a:rPr lang="de-CH" smtClean="0">
                <a:solidFill>
                  <a:prstClr val="black">
                    <a:tint val="75000"/>
                  </a:prstClr>
                </a:solidFill>
              </a:rPr>
              <a:pPr/>
              <a:t>‹Nr.›</a:t>
            </a:fld>
            <a:endParaRPr lang="de-CH" dirty="0">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6239" y="6456786"/>
            <a:ext cx="2611586" cy="21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34222" y="6438835"/>
            <a:ext cx="3312889" cy="21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6127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DAA1AC5F-4317-4DCD-98DA-4D201903D9A3}" type="datetimeFigureOut">
              <a:rPr lang="de-CH" smtClean="0"/>
              <a:t>15.10.2015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1891851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DAA1AC5F-4317-4DCD-98DA-4D201903D9A3}" type="datetimeFigureOut">
              <a:rPr lang="de-CH" smtClean="0"/>
              <a:t>15.10.2015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296017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DAA1AC5F-4317-4DCD-98DA-4D201903D9A3}" type="datetimeFigureOut">
              <a:rPr lang="de-CH" smtClean="0"/>
              <a:t>15.10.2015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354033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DAA1AC5F-4317-4DCD-98DA-4D201903D9A3}" type="datetimeFigureOut">
              <a:rPr lang="de-CH" smtClean="0"/>
              <a:t>15.10.2015</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80584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DAA1AC5F-4317-4DCD-98DA-4D201903D9A3}" type="datetimeFigureOut">
              <a:rPr lang="de-CH" smtClean="0"/>
              <a:t>15.10.2015</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319871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AA1AC5F-4317-4DCD-98DA-4D201903D9A3}" type="datetimeFigureOut">
              <a:rPr lang="de-CH" smtClean="0"/>
              <a:t>15.10.2015</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415072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AA1AC5F-4317-4DCD-98DA-4D201903D9A3}" type="datetimeFigureOut">
              <a:rPr lang="de-CH" smtClean="0"/>
              <a:t>15.10.2015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279428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AA1AC5F-4317-4DCD-98DA-4D201903D9A3}" type="datetimeFigureOut">
              <a:rPr lang="de-CH" smtClean="0"/>
              <a:t>15.10.2015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4746D95E-BD62-49DA-8956-C6F0B6985292}" type="slidenum">
              <a:rPr lang="de-CH" smtClean="0"/>
              <a:t>‹Nr.›</a:t>
            </a:fld>
            <a:endParaRPr lang="de-CH"/>
          </a:p>
        </p:txBody>
      </p:sp>
    </p:spTree>
    <p:extLst>
      <p:ext uri="{BB962C8B-B14F-4D97-AF65-F5344CB8AC3E}">
        <p14:creationId xmlns:p14="http://schemas.microsoft.com/office/powerpoint/2010/main" val="8303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1AC5F-4317-4DCD-98DA-4D201903D9A3}" type="datetimeFigureOut">
              <a:rPr lang="de-CH" smtClean="0"/>
              <a:t>15.10.2015</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D95E-BD62-49DA-8956-C6F0B6985292}" type="slidenum">
              <a:rPr lang="de-CH" smtClean="0"/>
              <a:t>‹Nr.›</a:t>
            </a:fld>
            <a:endParaRPr lang="de-CH"/>
          </a:p>
        </p:txBody>
      </p:sp>
    </p:spTree>
    <p:extLst>
      <p:ext uri="{BB962C8B-B14F-4D97-AF65-F5344CB8AC3E}">
        <p14:creationId xmlns:p14="http://schemas.microsoft.com/office/powerpoint/2010/main" val="3164105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0000" y="270000"/>
            <a:ext cx="6275040" cy="998760"/>
          </a:xfrm>
          <a:prstGeom prst="rect">
            <a:avLst/>
          </a:prstGeom>
        </p:spPr>
        <p:txBody>
          <a:bodyPr vert="horz" lIns="91440" tIns="45720" rIns="91440" bIns="45720" rtlCol="0" anchor="ctr">
            <a:noAutofit/>
          </a:bodyPr>
          <a:lstStyle/>
          <a:p>
            <a:r>
              <a:rPr lang="de-DE" smtClean="0"/>
              <a:t>Titelmasterformat durch Klicken bearbeiten</a:t>
            </a:r>
            <a:endParaRPr lang="de-CH"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3A782-6E4A-48D9-8F00-373558E2BAA6}" type="slidenum">
              <a:rPr lang="de-CH" smtClean="0">
                <a:solidFill>
                  <a:prstClr val="black">
                    <a:tint val="75000"/>
                  </a:prstClr>
                </a:solidFill>
              </a:rPr>
              <a:pPr/>
              <a:t>‹Nr.›</a:t>
            </a:fld>
            <a:endParaRPr lang="de-CH">
              <a:solidFill>
                <a:prstClr val="black">
                  <a:tint val="75000"/>
                </a:prstClr>
              </a:solidFill>
            </a:endParaRPr>
          </a:p>
        </p:txBody>
      </p:sp>
      <p:pic>
        <p:nvPicPr>
          <p:cNvPr id="2050" name="Picture 2" descr="K:\Brochure.PDF\KARGER-Logo\LOGO_125_Years\Web\125_Schwarz-Rot-Grü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83876" y="260648"/>
            <a:ext cx="2008604" cy="28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161096"/>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spcBef>
          <a:spcPct val="0"/>
        </a:spcBef>
        <a:buNone/>
        <a:defRPr lang="de-CH" sz="3200" b="1" kern="1200" dirty="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0000" y="270000"/>
            <a:ext cx="6275040" cy="998760"/>
          </a:xfrm>
          <a:prstGeom prst="rect">
            <a:avLst/>
          </a:prstGeom>
        </p:spPr>
        <p:txBody>
          <a:bodyPr vert="horz" lIns="91440" tIns="45720" rIns="91440" bIns="45720" rtlCol="0" anchor="ctr">
            <a:noAutofit/>
          </a:bodyPr>
          <a:lstStyle/>
          <a:p>
            <a:r>
              <a:rPr lang="de-DE" smtClean="0"/>
              <a:t>Titelmasterformat durch Klicken bearbeiten</a:t>
            </a:r>
            <a:endParaRPr lang="de-CH"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3A782-6E4A-48D9-8F00-373558E2BAA6}" type="slidenum">
              <a:rPr lang="de-CH" smtClean="0">
                <a:solidFill>
                  <a:prstClr val="black">
                    <a:tint val="75000"/>
                  </a:prstClr>
                </a:solidFill>
              </a:rPr>
              <a:pPr/>
              <a:t>‹Nr.›</a:t>
            </a:fld>
            <a:endParaRPr lang="de-CH">
              <a:solidFill>
                <a:prstClr val="black">
                  <a:tint val="75000"/>
                </a:prstClr>
              </a:solidFill>
            </a:endParaRPr>
          </a:p>
        </p:txBody>
      </p:sp>
      <p:pic>
        <p:nvPicPr>
          <p:cNvPr id="2050" name="Picture 2" descr="K:\Brochure.PDF\KARGER-Logo\LOGO_125_Years\Web\125_Schwarz-Rot-Grü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83876" y="260648"/>
            <a:ext cx="2008604" cy="28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620793"/>
      </p:ext>
    </p:extLst>
  </p:cSld>
  <p:clrMap bg1="lt1" tx1="dk1" bg2="lt2" tx2="dk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par>
    </p:tnLst>
  </p:timing>
  <p:hf hdr="0" ftr="0" dt="0"/>
  <p:txStyles>
    <p:titleStyle>
      <a:lvl1pPr algn="l" defTabSz="914400" rtl="0" eaLnBrk="1" latinLnBrk="0" hangingPunct="1">
        <a:spcBef>
          <a:spcPct val="0"/>
        </a:spcBef>
        <a:buNone/>
        <a:defRPr lang="de-CH" sz="3200" b="1" kern="1200" dirty="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0000" y="270000"/>
            <a:ext cx="6275040" cy="998760"/>
          </a:xfrm>
          <a:prstGeom prst="rect">
            <a:avLst/>
          </a:prstGeom>
        </p:spPr>
        <p:txBody>
          <a:bodyPr vert="horz" lIns="91440" tIns="45720" rIns="91440" bIns="45720" rtlCol="0" anchor="ctr">
            <a:noAutofit/>
          </a:bodyPr>
          <a:lstStyle/>
          <a:p>
            <a:r>
              <a:rPr lang="de-DE" smtClean="0"/>
              <a:t>Titelmasterformat durch Klicken bearbeiten</a:t>
            </a:r>
            <a:endParaRPr lang="de-CH"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3A782-6E4A-48D9-8F00-373558E2BAA6}" type="slidenum">
              <a:rPr lang="de-CH" smtClean="0">
                <a:solidFill>
                  <a:prstClr val="black">
                    <a:tint val="75000"/>
                  </a:prstClr>
                </a:solidFill>
              </a:rPr>
              <a:pPr/>
              <a:t>‹Nr.›</a:t>
            </a:fld>
            <a:endParaRPr lang="de-CH">
              <a:solidFill>
                <a:prstClr val="black">
                  <a:tint val="75000"/>
                </a:prstClr>
              </a:solidFill>
            </a:endParaRPr>
          </a:p>
        </p:txBody>
      </p:sp>
      <p:pic>
        <p:nvPicPr>
          <p:cNvPr id="2050" name="Picture 2" descr="K:\Brochure.PDF\KARGER-Logo\LOGO_125_Years\Web\125_Schwarz-Rot-Grü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83876" y="260648"/>
            <a:ext cx="2008604" cy="28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404240"/>
      </p:ext>
    </p:extLst>
  </p:cSld>
  <p:clrMap bg1="lt1" tx1="dk1" bg2="lt2" tx2="dk2" accent1="accent1" accent2="accent2" accent3="accent3" accent4="accent4" accent5="accent5" accent6="accent6" hlink="hlink" folHlink="folHlink"/>
  <p:sldLayoutIdLst>
    <p:sldLayoutId id="2147483667" r:id="rId1"/>
    <p:sldLayoutId id="2147483668" r:id="rId2"/>
  </p:sldLayoutIdLst>
  <p:timing>
    <p:tnLst>
      <p:par>
        <p:cTn id="1" dur="indefinite" restart="never" nodeType="tmRoot"/>
      </p:par>
    </p:tnLst>
  </p:timing>
  <p:hf hdr="0" ftr="0" dt="0"/>
  <p:txStyles>
    <p:titleStyle>
      <a:lvl1pPr algn="l" defTabSz="914400" rtl="0" eaLnBrk="1" latinLnBrk="0" hangingPunct="1">
        <a:spcBef>
          <a:spcPct val="0"/>
        </a:spcBef>
        <a:buNone/>
        <a:defRPr lang="de-CH" sz="3200" b="1" kern="1200" dirty="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hyperlink" Target="http://www.karger.com/Collections/PublishingHighlightsOverview" TargetMode="External"/><Relationship Id="rId3" Type="http://schemas.openxmlformats.org/officeDocument/2006/relationships/hyperlink" Target="http://www.karger.com/journals" TargetMode="External"/><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karger.com/BookSeries" TargetMode="External"/><Relationship Id="rId5" Type="http://schemas.openxmlformats.org/officeDocument/2006/relationships/image" Target="../media/image46.jpeg"/><Relationship Id="rId10" Type="http://schemas.openxmlformats.org/officeDocument/2006/relationships/image" Target="../media/image12.jpeg"/><Relationship Id="rId4" Type="http://schemas.openxmlformats.org/officeDocument/2006/relationships/image" Target="../media/image45.png"/><Relationship Id="rId9" Type="http://schemas.openxmlformats.org/officeDocument/2006/relationships/hyperlink" Target="http://www.karger.com/Publishing-Highligh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2.jpe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karger.com/" TargetMode="Externa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55.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51.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2.jpeg"/><Relationship Id="rId2" Type="http://schemas.openxmlformats.org/officeDocument/2006/relationships/hyperlink" Target="http://www.karger.com/" TargetMode="External"/><Relationship Id="rId1" Type="http://schemas.openxmlformats.org/officeDocument/2006/relationships/slideLayout" Target="../slideLayouts/slideLayout1.xml"/><Relationship Id="rId6" Type="http://schemas.openxmlformats.org/officeDocument/2006/relationships/hyperlink" Target="http://www.karger.com/Services" TargetMode="External"/><Relationship Id="rId5" Type="http://schemas.openxmlformats.org/officeDocument/2006/relationships/image" Target="../media/image54.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2.jpe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4.png"/><Relationship Id="rId7" Type="http://schemas.openxmlformats.org/officeDocument/2006/relationships/image" Target="../media/image30.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3.pn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hyperlink" Target="http://www.karger.com/OpenAcc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www.editorialboard.ru/blog/common/1733.html" TargetMode="External"/><Relationship Id="rId5" Type="http://schemas.openxmlformats.org/officeDocument/2006/relationships/hyperlink" Target="http://www.vesalius-fabrica.com/" TargetMode="Externa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hyperlink" Target="http://www.karger.com/" TargetMode="Externa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hyperlink" Target="http://www.mperio.r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hyperlink" Target="mailto:m.thommen@karger.com" TargetMode="Externa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2.jpeg"/><Relationship Id="rId3" Type="http://schemas.openxmlformats.org/officeDocument/2006/relationships/hyperlink" Target="http://www.karger.com/Collections/OverviewPackages" TargetMode="External"/><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hyperlink" Target="http://www.karger.com/Collections/OverviewCollections" TargetMode="External"/><Relationship Id="rId1" Type="http://schemas.openxmlformats.org/officeDocument/2006/relationships/slideLayout" Target="../slideLayouts/slideLayout1.xml"/><Relationship Id="rId6" Type="http://schemas.openxmlformats.org/officeDocument/2006/relationships/hyperlink" Target="http://www.karger.com/Info/PPVTerms" TargetMode="External"/><Relationship Id="rId11" Type="http://schemas.openxmlformats.org/officeDocument/2006/relationships/image" Target="../media/image36.jpeg"/><Relationship Id="rId5" Type="http://schemas.openxmlformats.org/officeDocument/2006/relationships/hyperlink" Target="http://www.karger.com/BookSeries" TargetMode="External"/><Relationship Id="rId10" Type="http://schemas.openxmlformats.org/officeDocument/2006/relationships/image" Target="../media/image35.jpeg"/><Relationship Id="rId4" Type="http://schemas.openxmlformats.org/officeDocument/2006/relationships/hyperlink" Target="http://www.karger.com/Journal" TargetMode="External"/><Relationship Id="rId9" Type="http://schemas.openxmlformats.org/officeDocument/2006/relationships/image" Target="../media/image34.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karger.com/Collections/OverviewCollections" TargetMode="Externa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hyperlink" Target="http://www.karger.com/Collections/Nutrition" TargetMode="External"/><Relationship Id="rId13" Type="http://schemas.openxmlformats.org/officeDocument/2006/relationships/image" Target="../media/image44.png"/><Relationship Id="rId3" Type="http://schemas.openxmlformats.org/officeDocument/2006/relationships/image" Target="../media/image33.png"/><Relationship Id="rId7" Type="http://schemas.openxmlformats.org/officeDocument/2006/relationships/image" Target="../media/image43.png"/><Relationship Id="rId12" Type="http://schemas.openxmlformats.org/officeDocument/2006/relationships/hyperlink" Target="http://www.karger.com/Collections/Nephrology" TargetMode="Externa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hyperlink" Target="http://www.karger.com/Collections/Ophthalmology" TargetMode="External"/><Relationship Id="rId5" Type="http://schemas.openxmlformats.org/officeDocument/2006/relationships/image" Target="../media/image41.png"/><Relationship Id="rId15" Type="http://schemas.openxmlformats.org/officeDocument/2006/relationships/image" Target="../media/image12.jpeg"/><Relationship Id="rId10" Type="http://schemas.openxmlformats.org/officeDocument/2006/relationships/hyperlink" Target="http://www.karger.com/Collections/Pediatrics" TargetMode="External"/><Relationship Id="rId4" Type="http://schemas.openxmlformats.org/officeDocument/2006/relationships/image" Target="../media/image40.png"/><Relationship Id="rId9" Type="http://schemas.openxmlformats.org/officeDocument/2006/relationships/hyperlink" Target="http://www.karger.com/Collections/Oncology" TargetMode="External"/><Relationship Id="rId14" Type="http://schemas.openxmlformats.org/officeDocument/2006/relationships/hyperlink" Target="http://www.karger.com/Collections/PsychologyPsychiat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karger_web_connections_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9" y="-27384"/>
            <a:ext cx="9251951"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611188" y="3232150"/>
            <a:ext cx="583247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de-DE" sz="4000" b="1" dirty="0" smtClean="0">
                <a:solidFill>
                  <a:schemeClr val="bg1"/>
                </a:solidFill>
                <a:latin typeface="Verdana" pitchFamily="34" charset="0"/>
              </a:rPr>
              <a:t>Library and Publisher: </a:t>
            </a:r>
            <a:r>
              <a:rPr lang="en-US" altLang="de-DE" sz="4000" b="1" dirty="0">
                <a:solidFill>
                  <a:schemeClr val="bg1"/>
                </a:solidFill>
                <a:latin typeface="Verdana" pitchFamily="34" charset="0"/>
              </a:rPr>
              <a:t>K</a:t>
            </a:r>
            <a:r>
              <a:rPr lang="en-US" altLang="de-DE" sz="4000" b="1" dirty="0" smtClean="0">
                <a:solidFill>
                  <a:schemeClr val="bg1"/>
                </a:solidFill>
                <a:latin typeface="Verdana" pitchFamily="34" charset="0"/>
              </a:rPr>
              <a:t>ey </a:t>
            </a:r>
            <a:r>
              <a:rPr lang="en-US" altLang="de-DE" sz="4000" b="1" dirty="0">
                <a:solidFill>
                  <a:schemeClr val="bg1"/>
                </a:solidFill>
                <a:latin typeface="Verdana" pitchFamily="34" charset="0"/>
              </a:rPr>
              <a:t>E</a:t>
            </a:r>
            <a:r>
              <a:rPr lang="en-US" altLang="de-DE" sz="4000" b="1" dirty="0" smtClean="0">
                <a:solidFill>
                  <a:schemeClr val="bg1"/>
                </a:solidFill>
                <a:latin typeface="Verdana" pitchFamily="34" charset="0"/>
              </a:rPr>
              <a:t>lements of Cooperation in the </a:t>
            </a:r>
            <a:r>
              <a:rPr lang="en-US" altLang="de-DE" sz="4000" b="1" smtClean="0">
                <a:solidFill>
                  <a:schemeClr val="bg1"/>
                </a:solidFill>
                <a:latin typeface="Verdana" pitchFamily="34" charset="0"/>
              </a:rPr>
              <a:t>Digital </a:t>
            </a:r>
            <a:r>
              <a:rPr lang="en-US" altLang="de-DE" sz="4000" b="1" smtClean="0">
                <a:solidFill>
                  <a:schemeClr val="bg1"/>
                </a:solidFill>
                <a:latin typeface="Verdana" pitchFamily="34" charset="0"/>
              </a:rPr>
              <a:t>Age</a:t>
            </a:r>
            <a:endParaRPr lang="de-CH" altLang="de-DE" sz="4000" b="1" dirty="0">
              <a:solidFill>
                <a:schemeClr val="bg1"/>
              </a:solidFill>
              <a:latin typeface="Verdana" pitchFamily="34" charset="0"/>
            </a:endParaRPr>
          </a:p>
        </p:txBody>
      </p:sp>
      <p:pic>
        <p:nvPicPr>
          <p:cNvPr id="133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1688" y="476250"/>
            <a:ext cx="2400300" cy="54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Grafi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8988" y="561628"/>
            <a:ext cx="29479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21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50913" y="904527"/>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6" name="Textfeld 4"/>
          <p:cNvSpPr txBox="1">
            <a:spLocks noChangeArrowheads="1"/>
          </p:cNvSpPr>
          <p:nvPr/>
        </p:nvSpPr>
        <p:spPr bwMode="auto">
          <a:xfrm>
            <a:off x="539552" y="2264385"/>
            <a:ext cx="449999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spcBef>
                <a:spcPct val="0"/>
              </a:spcBef>
              <a:buFont typeface="Arial" pitchFamily="34" charset="0"/>
              <a:buNone/>
              <a:defRPr/>
            </a:pPr>
            <a:r>
              <a:rPr lang="de-CH" altLang="de-DE" sz="2200" b="1" dirty="0" smtClean="0">
                <a:latin typeface="Arial" panose="020B0604020202020204" pitchFamily="34" charset="0"/>
                <a:cs typeface="Arial" pitchFamily="34" charset="0"/>
              </a:rPr>
              <a:t>Karger </a:t>
            </a:r>
            <a:r>
              <a:rPr lang="de-CH" altLang="de-DE" sz="2200" b="1" dirty="0">
                <a:latin typeface="Arial" panose="020B0604020202020204" pitchFamily="34" charset="0"/>
                <a:cs typeface="Arial" pitchFamily="34" charset="0"/>
              </a:rPr>
              <a:t>J</a:t>
            </a:r>
            <a:r>
              <a:rPr lang="de-CH" altLang="de-DE" sz="2200" b="1" dirty="0" smtClean="0">
                <a:latin typeface="Arial" panose="020B0604020202020204" pitchFamily="34" charset="0"/>
                <a:cs typeface="Arial" pitchFamily="34" charset="0"/>
              </a:rPr>
              <a:t>ournals: </a:t>
            </a:r>
          </a:p>
          <a:p>
            <a:pPr eaLnBrk="1" hangingPunct="1">
              <a:spcBef>
                <a:spcPct val="0"/>
              </a:spcBef>
              <a:defRPr/>
            </a:pPr>
            <a:r>
              <a:rPr lang="de-CH" altLang="de-DE" sz="2200" dirty="0" err="1" smtClean="0">
                <a:latin typeface="Arial" panose="020B0604020202020204" pitchFamily="34" charset="0"/>
                <a:cs typeface="Arial" pitchFamily="34" charset="0"/>
              </a:rPr>
              <a:t>Subscriptions</a:t>
            </a:r>
            <a:endParaRPr lang="de-CH" altLang="de-DE" sz="2200" dirty="0" smtClean="0">
              <a:latin typeface="Arial" panose="020B0604020202020204" pitchFamily="34" charset="0"/>
              <a:cs typeface="Arial" pitchFamily="34" charset="0"/>
            </a:endParaRPr>
          </a:p>
          <a:p>
            <a:pPr eaLnBrk="1" hangingPunct="1">
              <a:spcBef>
                <a:spcPct val="0"/>
              </a:spcBef>
              <a:defRPr/>
            </a:pPr>
            <a:r>
              <a:rPr lang="de-CH" altLang="de-DE" sz="2200" dirty="0" smtClean="0">
                <a:latin typeface="Arial" panose="020B0604020202020204" pitchFamily="34" charset="0"/>
                <a:cs typeface="Arial" pitchFamily="34" charset="0"/>
              </a:rPr>
              <a:t>Individual </a:t>
            </a:r>
            <a:r>
              <a:rPr lang="de-CH" altLang="de-DE" sz="2200" dirty="0" err="1" smtClean="0">
                <a:latin typeface="Arial" panose="020B0604020202020204" pitchFamily="34" charset="0"/>
                <a:cs typeface="Arial" pitchFamily="34" charset="0"/>
              </a:rPr>
              <a:t>Issues</a:t>
            </a:r>
            <a:endParaRPr lang="de-CH" altLang="de-DE" sz="2200" dirty="0" smtClean="0">
              <a:latin typeface="Arial" panose="020B0604020202020204" pitchFamily="34" charset="0"/>
              <a:cs typeface="Arial" pitchFamily="34" charset="0"/>
            </a:endParaRPr>
          </a:p>
          <a:p>
            <a:pPr eaLnBrk="1" hangingPunct="1">
              <a:spcBef>
                <a:spcPct val="0"/>
              </a:spcBef>
              <a:defRPr/>
            </a:pPr>
            <a:r>
              <a:rPr lang="de-CH" altLang="de-DE" sz="2200" dirty="0">
                <a:latin typeface="Arial" panose="020B0604020202020204" pitchFamily="34" charset="0"/>
                <a:cs typeface="Arial" pitchFamily="34" charset="0"/>
              </a:rPr>
              <a:t>Print, Online </a:t>
            </a:r>
            <a:r>
              <a:rPr lang="de-CH" altLang="de-DE" sz="2200" dirty="0" err="1">
                <a:latin typeface="Arial" panose="020B0604020202020204" pitchFamily="34" charset="0"/>
                <a:cs typeface="Arial" pitchFamily="34" charset="0"/>
              </a:rPr>
              <a:t>or</a:t>
            </a:r>
            <a:r>
              <a:rPr lang="de-CH" altLang="de-DE" sz="2200" dirty="0">
                <a:latin typeface="Arial" panose="020B0604020202020204" pitchFamily="34" charset="0"/>
                <a:cs typeface="Arial" pitchFamily="34" charset="0"/>
              </a:rPr>
              <a:t> </a:t>
            </a:r>
            <a:r>
              <a:rPr lang="de-CH" altLang="de-DE" sz="2200" dirty="0" err="1" smtClean="0">
                <a:latin typeface="Arial" panose="020B0604020202020204" pitchFamily="34" charset="0"/>
                <a:cs typeface="Arial" pitchFamily="34" charset="0"/>
              </a:rPr>
              <a:t>Combined</a:t>
            </a:r>
            <a:endParaRPr lang="de-CH" altLang="de-DE" sz="2200" dirty="0" smtClean="0">
              <a:latin typeface="Arial" panose="020B0604020202020204" pitchFamily="34" charset="0"/>
              <a:cs typeface="Arial" pitchFamily="34" charset="0"/>
            </a:endParaRPr>
          </a:p>
          <a:p>
            <a:pPr marL="0" indent="0" eaLnBrk="1" hangingPunct="1">
              <a:spcBef>
                <a:spcPct val="0"/>
              </a:spcBef>
              <a:buNone/>
              <a:defRPr/>
            </a:pPr>
            <a:r>
              <a:rPr lang="de-CH" altLang="de-DE" sz="1600" dirty="0" smtClean="0">
                <a:latin typeface="Arial" panose="020B0604020202020204" pitchFamily="34" charset="0"/>
                <a:cs typeface="Arial" pitchFamily="34" charset="0"/>
                <a:hlinkClick r:id="rId3"/>
              </a:rPr>
              <a:t/>
            </a:r>
            <a:br>
              <a:rPr lang="de-CH" altLang="de-DE" sz="1600" dirty="0" smtClean="0">
                <a:latin typeface="Arial" panose="020B0604020202020204" pitchFamily="34" charset="0"/>
                <a:cs typeface="Arial" pitchFamily="34" charset="0"/>
                <a:hlinkClick r:id="rId3"/>
              </a:rPr>
            </a:br>
            <a:r>
              <a:rPr lang="de-CH" altLang="de-DE" sz="1600" dirty="0" smtClean="0">
                <a:latin typeface="Arial" panose="020B0604020202020204" pitchFamily="34" charset="0"/>
                <a:cs typeface="Arial" pitchFamily="34" charset="0"/>
                <a:hlinkClick r:id="rId3"/>
              </a:rPr>
              <a:t>www.karger.com/Journals</a:t>
            </a:r>
            <a:r>
              <a:rPr lang="de-CH" altLang="de-DE" sz="1600" dirty="0" smtClean="0">
                <a:latin typeface="Arial" panose="020B0604020202020204" pitchFamily="34" charset="0"/>
                <a:cs typeface="Arial" pitchFamily="34" charset="0"/>
              </a:rPr>
              <a:t> </a:t>
            </a:r>
            <a:endParaRPr lang="de-CH" altLang="de-DE" sz="1600" dirty="0">
              <a:latin typeface="Arial" panose="020B0604020202020204" pitchFamily="34" charset="0"/>
              <a:cs typeface="Arial"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40" y="1360512"/>
            <a:ext cx="3529012" cy="80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www.karger.com/images/header/pic_books_ho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411" y="1373212"/>
            <a:ext cx="35290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p:nvSpPr>
        <p:spPr>
          <a:xfrm>
            <a:off x="4824536" y="2256834"/>
            <a:ext cx="4572000" cy="1938992"/>
          </a:xfrm>
          <a:prstGeom prst="rect">
            <a:avLst/>
          </a:prstGeom>
        </p:spPr>
        <p:txBody>
          <a:bodyPr>
            <a:spAutoFit/>
          </a:bodyPr>
          <a:lstStyle/>
          <a:p>
            <a:pPr>
              <a:defRPr/>
            </a:pPr>
            <a:r>
              <a:rPr lang="en-GB" sz="2200" b="1" dirty="0">
                <a:latin typeface="Arial" panose="020B0604020202020204" pitchFamily="34" charset="0"/>
                <a:cs typeface="Arial" pitchFamily="34" charset="0"/>
              </a:rPr>
              <a:t>Karger </a:t>
            </a:r>
            <a:r>
              <a:rPr lang="en-GB" sz="2200" b="1" dirty="0" smtClean="0">
                <a:latin typeface="Arial" panose="020B0604020202020204" pitchFamily="34" charset="0"/>
                <a:cs typeface="Arial" pitchFamily="34" charset="0"/>
              </a:rPr>
              <a:t>Books</a:t>
            </a:r>
            <a:r>
              <a:rPr lang="en-GB" sz="2200" b="1" dirty="0">
                <a:latin typeface="Arial" panose="020B0604020202020204" pitchFamily="34" charset="0"/>
                <a:cs typeface="Arial" pitchFamily="34" charset="0"/>
              </a:rPr>
              <a:t>:</a:t>
            </a:r>
          </a:p>
          <a:p>
            <a:pPr marL="457200" indent="-457200">
              <a:buFont typeface="Arial" panose="020B0604020202020204" pitchFamily="34" charset="0"/>
              <a:buChar char="•"/>
              <a:defRPr/>
            </a:pPr>
            <a:r>
              <a:rPr lang="en-GB" sz="2200" dirty="0" smtClean="0">
                <a:latin typeface="Arial" panose="020B0604020202020204" pitchFamily="34" charset="0"/>
                <a:cs typeface="Arial" pitchFamily="34" charset="0"/>
              </a:rPr>
              <a:t>Series Subscriptions</a:t>
            </a:r>
            <a:endParaRPr lang="en-GB" sz="2200" dirty="0">
              <a:latin typeface="Arial" panose="020B0604020202020204" pitchFamily="34" charset="0"/>
              <a:cs typeface="Arial" pitchFamily="34" charset="0"/>
            </a:endParaRPr>
          </a:p>
          <a:p>
            <a:pPr marL="457200" indent="-457200">
              <a:spcBef>
                <a:spcPct val="0"/>
              </a:spcBef>
              <a:buFont typeface="Arial" panose="020B0604020202020204" pitchFamily="34" charset="0"/>
              <a:buChar char="•"/>
              <a:defRPr/>
            </a:pPr>
            <a:r>
              <a:rPr lang="de-CH" altLang="de-DE" sz="2200" dirty="0" smtClean="0">
                <a:latin typeface="Arial" panose="020B0604020202020204" pitchFamily="34" charset="0"/>
                <a:cs typeface="Arial" pitchFamily="34" charset="0"/>
              </a:rPr>
              <a:t>Individual Books</a:t>
            </a:r>
          </a:p>
          <a:p>
            <a:pPr marL="457200" indent="-457200">
              <a:spcBef>
                <a:spcPct val="0"/>
              </a:spcBef>
              <a:buFont typeface="Arial" panose="020B0604020202020204" pitchFamily="34" charset="0"/>
              <a:buChar char="•"/>
              <a:defRPr/>
            </a:pPr>
            <a:r>
              <a:rPr lang="de-CH" altLang="de-DE" sz="2200" dirty="0">
                <a:latin typeface="Arial" panose="020B0604020202020204" pitchFamily="34" charset="0"/>
                <a:cs typeface="Arial" pitchFamily="34" charset="0"/>
              </a:rPr>
              <a:t>Print, Online </a:t>
            </a:r>
            <a:r>
              <a:rPr lang="de-CH" altLang="de-DE" sz="2200" dirty="0" err="1">
                <a:latin typeface="Arial" panose="020B0604020202020204" pitchFamily="34" charset="0"/>
                <a:cs typeface="Arial" pitchFamily="34" charset="0"/>
              </a:rPr>
              <a:t>or</a:t>
            </a:r>
            <a:r>
              <a:rPr lang="de-CH" altLang="de-DE" sz="2200" dirty="0">
                <a:latin typeface="Arial" panose="020B0604020202020204" pitchFamily="34" charset="0"/>
                <a:cs typeface="Arial" pitchFamily="34" charset="0"/>
              </a:rPr>
              <a:t> </a:t>
            </a:r>
            <a:r>
              <a:rPr lang="de-CH" altLang="de-DE" sz="2200" dirty="0" err="1" smtClean="0">
                <a:latin typeface="Arial" panose="020B0604020202020204" pitchFamily="34" charset="0"/>
                <a:cs typeface="Arial" pitchFamily="34" charset="0"/>
              </a:rPr>
              <a:t>Combined</a:t>
            </a:r>
            <a:endParaRPr lang="de-CH" altLang="de-DE" sz="2200" dirty="0">
              <a:latin typeface="Arial" panose="020B0604020202020204" pitchFamily="34" charset="0"/>
              <a:cs typeface="Arial" pitchFamily="34" charset="0"/>
            </a:endParaRPr>
          </a:p>
          <a:p>
            <a:pPr>
              <a:spcBef>
                <a:spcPct val="0"/>
              </a:spcBef>
              <a:defRPr/>
            </a:pPr>
            <a:r>
              <a:rPr lang="de-CH" altLang="de-DE" sz="1600" dirty="0">
                <a:latin typeface="Arial" panose="020B0604020202020204" pitchFamily="34" charset="0"/>
                <a:cs typeface="Arial" pitchFamily="34" charset="0"/>
                <a:hlinkClick r:id="rId3"/>
              </a:rPr>
              <a:t/>
            </a:r>
            <a:br>
              <a:rPr lang="de-CH" altLang="de-DE" sz="1600" dirty="0">
                <a:latin typeface="Arial" panose="020B0604020202020204" pitchFamily="34" charset="0"/>
                <a:cs typeface="Arial" pitchFamily="34" charset="0"/>
                <a:hlinkClick r:id="rId3"/>
              </a:rPr>
            </a:br>
            <a:r>
              <a:rPr lang="de-CH" altLang="de-DE" sz="1600" dirty="0" smtClean="0">
                <a:latin typeface="Arial" panose="020B0604020202020204" pitchFamily="34" charset="0"/>
                <a:cs typeface="Arial" pitchFamily="34" charset="0"/>
                <a:hlinkClick r:id="rId6"/>
              </a:rPr>
              <a:t>www.karger.com/BookSeries</a:t>
            </a:r>
            <a:r>
              <a:rPr lang="de-CH" altLang="de-DE" sz="1600" dirty="0" smtClean="0">
                <a:latin typeface="Arial" panose="020B0604020202020204" pitchFamily="34" charset="0"/>
                <a:cs typeface="Arial" pitchFamily="34" charset="0"/>
              </a:rPr>
              <a:t> </a:t>
            </a:r>
            <a:endParaRPr lang="de-CH" altLang="de-DE" sz="2200" dirty="0">
              <a:latin typeface="Arial" panose="020B0604020202020204" pitchFamily="34" charset="0"/>
              <a:cs typeface="Arial" pitchFamily="34" charset="0"/>
            </a:endParaRPr>
          </a:p>
        </p:txBody>
      </p:sp>
      <p:sp>
        <p:nvSpPr>
          <p:cNvPr id="10" name="Textfeld 3"/>
          <p:cNvSpPr txBox="1">
            <a:spLocks noChangeArrowheads="1"/>
          </p:cNvSpPr>
          <p:nvPr/>
        </p:nvSpPr>
        <p:spPr bwMode="auto">
          <a:xfrm>
            <a:off x="467544" y="68842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3400" b="1" dirty="0" smtClean="0">
                <a:latin typeface="Arial" charset="0"/>
              </a:rPr>
              <a:t>Individual Title </a:t>
            </a:r>
            <a:r>
              <a:rPr lang="de-CH" altLang="de-DE" sz="3400" b="1" dirty="0" err="1">
                <a:latin typeface="Arial" charset="0"/>
              </a:rPr>
              <a:t>A</a:t>
            </a:r>
            <a:r>
              <a:rPr lang="de-CH" altLang="de-DE" sz="3400" b="1" dirty="0" err="1" smtClean="0">
                <a:latin typeface="Arial" charset="0"/>
              </a:rPr>
              <a:t>cquisition</a:t>
            </a:r>
            <a:endParaRPr lang="de-CH" altLang="de-DE" sz="3400" b="1" dirty="0">
              <a:latin typeface="Arial" charset="0"/>
            </a:endParaRPr>
          </a:p>
        </p:txBody>
      </p:sp>
      <p:pic>
        <p:nvPicPr>
          <p:cNvPr id="1026" name="Picture 2" descr="Publishing Highlights 1980–2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7215" y="4379760"/>
            <a:ext cx="3512977" cy="79717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467545" y="5320952"/>
            <a:ext cx="8604448" cy="1292662"/>
          </a:xfrm>
          <a:prstGeom prst="rect">
            <a:avLst/>
          </a:prstGeom>
        </p:spPr>
        <p:txBody>
          <a:bodyPr wrap="square">
            <a:spAutoFit/>
          </a:bodyPr>
          <a:lstStyle/>
          <a:p>
            <a:r>
              <a:rPr lang="en-US" sz="2200" b="1" dirty="0">
                <a:latin typeface="Arial" panose="020B0604020202020204" pitchFamily="34" charset="0"/>
                <a:cs typeface="Arial" panose="020B0604020202020204" pitchFamily="34" charset="0"/>
              </a:rPr>
              <a:t>Publishing Highlights 1890–2015</a:t>
            </a:r>
          </a:p>
          <a:p>
            <a:r>
              <a:rPr lang="en-US" sz="2200" i="1" dirty="0" smtClean="0">
                <a:latin typeface="Arial" panose="020B0604020202020204" pitchFamily="34" charset="0"/>
                <a:cs typeface="Arial" panose="020B0604020202020204" pitchFamily="34" charset="0"/>
              </a:rPr>
              <a:t>A </a:t>
            </a:r>
            <a:r>
              <a:rPr lang="en-US" sz="2200" i="1" dirty="0">
                <a:latin typeface="Arial" panose="020B0604020202020204" pitchFamily="34" charset="0"/>
                <a:cs typeface="Arial" panose="020B0604020202020204" pitchFamily="34" charset="0"/>
              </a:rPr>
              <a:t>guided tour through 125 years of medical and scientific </a:t>
            </a:r>
            <a:r>
              <a:rPr lang="en-US" sz="2200" i="1" dirty="0" smtClean="0">
                <a:latin typeface="Arial" panose="020B0604020202020204" pitchFamily="34" charset="0"/>
                <a:cs typeface="Arial" panose="020B0604020202020204" pitchFamily="34" charset="0"/>
              </a:rPr>
              <a:t>publishing</a:t>
            </a:r>
          </a:p>
          <a:p>
            <a:endParaRPr lang="en-US" sz="1600" dirty="0">
              <a:latin typeface="Arial" panose="020B0604020202020204" pitchFamily="34" charset="0"/>
              <a:cs typeface="Arial" panose="020B0604020202020204" pitchFamily="34" charset="0"/>
              <a:hlinkClick r:id="rId8"/>
            </a:endParaRPr>
          </a:p>
          <a:p>
            <a:r>
              <a:rPr lang="de-CH" sz="1600" u="sng" dirty="0">
                <a:latin typeface="Arial" panose="020B0604020202020204" pitchFamily="34" charset="0"/>
                <a:cs typeface="Arial" panose="020B0604020202020204" pitchFamily="34" charset="0"/>
                <a:hlinkClick r:id="rId9"/>
              </a:rPr>
              <a:t>www.karger.com/Publishing-Highlights</a:t>
            </a:r>
            <a:r>
              <a:rPr lang="de-CH" sz="1600" dirty="0">
                <a:latin typeface="Arial" panose="020B0604020202020204" pitchFamily="34" charset="0"/>
                <a:cs typeface="Arial" panose="020B0604020202020204" pitchFamily="34" charset="0"/>
              </a:rPr>
              <a:t> </a:t>
            </a:r>
          </a:p>
        </p:txBody>
      </p:sp>
      <p:pic>
        <p:nvPicPr>
          <p:cNvPr id="11" name="Grafi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461888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950913" y="76636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5" name="Rechteck 4"/>
          <p:cNvSpPr/>
          <p:nvPr/>
        </p:nvSpPr>
        <p:spPr>
          <a:xfrm>
            <a:off x="154955" y="1511569"/>
            <a:ext cx="8785225" cy="385762"/>
          </a:xfrm>
          <a:prstGeom prst="rect">
            <a:avLst/>
          </a:prstGeom>
          <a:solidFill>
            <a:schemeClr val="bg1">
              <a:alpha val="85000"/>
            </a:schemeClr>
          </a:solidFill>
        </p:spPr>
        <p:txBody>
          <a:bodyP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Arial" pitchFamily="34" charset="0"/>
              <a:buChar char="•"/>
              <a:defRPr/>
            </a:pPr>
            <a:endParaRPr lang="en-US" sz="1900" dirty="0">
              <a:latin typeface="+mj-lt"/>
              <a:cs typeface="Arial" pitchFamily="34" charset="0"/>
            </a:endParaRPr>
          </a:p>
        </p:txBody>
      </p:sp>
      <p:sp>
        <p:nvSpPr>
          <p:cNvPr id="6" name="Textfeld 3"/>
          <p:cNvSpPr txBox="1">
            <a:spLocks noChangeArrowheads="1"/>
          </p:cNvSpPr>
          <p:nvPr/>
        </p:nvSpPr>
        <p:spPr bwMode="auto">
          <a:xfrm>
            <a:off x="502617" y="654652"/>
            <a:ext cx="86169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3400" b="1" dirty="0" err="1" smtClean="0">
                <a:latin typeface="Arial" charset="0"/>
              </a:rPr>
              <a:t>Article</a:t>
            </a:r>
            <a:r>
              <a:rPr lang="de-CH" altLang="de-DE" sz="3400" b="1" dirty="0" smtClean="0">
                <a:latin typeface="Arial" charset="0"/>
              </a:rPr>
              <a:t>- </a:t>
            </a:r>
            <a:r>
              <a:rPr lang="de-CH" altLang="de-DE" sz="3400" b="1" dirty="0">
                <a:latin typeface="Arial" charset="0"/>
              </a:rPr>
              <a:t>and </a:t>
            </a:r>
            <a:r>
              <a:rPr lang="de-CH" altLang="de-DE" sz="3400" b="1" dirty="0" err="1">
                <a:latin typeface="Arial" charset="0"/>
              </a:rPr>
              <a:t>chapter</a:t>
            </a:r>
            <a:r>
              <a:rPr lang="de-CH" altLang="de-DE" sz="3400" b="1" dirty="0">
                <a:latin typeface="Arial" charset="0"/>
              </a:rPr>
              <a:t> </a:t>
            </a:r>
            <a:r>
              <a:rPr lang="de-CH" altLang="de-DE" sz="3400" b="1" dirty="0" err="1" smtClean="0">
                <a:latin typeface="Arial" charset="0"/>
              </a:rPr>
              <a:t>access</a:t>
            </a:r>
            <a:r>
              <a:rPr lang="de-CH" altLang="de-DE" sz="3400" b="1" dirty="0" smtClean="0">
                <a:latin typeface="Arial" charset="0"/>
              </a:rPr>
              <a:t> </a:t>
            </a:r>
            <a:r>
              <a:rPr lang="de-CH" altLang="de-DE" sz="3400" b="1" dirty="0" err="1" smtClean="0">
                <a:latin typeface="Arial" charset="0"/>
              </a:rPr>
              <a:t>options</a:t>
            </a:r>
            <a:endParaRPr lang="en-GB" altLang="de-DE" sz="3400" b="1" dirty="0">
              <a:latin typeface="Arial" charset="0"/>
            </a:endParaRPr>
          </a:p>
        </p:txBody>
      </p:sp>
      <p:sp>
        <p:nvSpPr>
          <p:cNvPr id="8" name="Rechteck 7"/>
          <p:cNvSpPr/>
          <p:nvPr/>
        </p:nvSpPr>
        <p:spPr>
          <a:xfrm>
            <a:off x="502617" y="3071945"/>
            <a:ext cx="5053062" cy="1446550"/>
          </a:xfrm>
          <a:prstGeom prst="rect">
            <a:avLst/>
          </a:prstGeom>
          <a:solidFill>
            <a:schemeClr val="bg1">
              <a:lumMod val="95000"/>
              <a:alpha val="75000"/>
            </a:schemeClr>
          </a:solidFill>
          <a:ln>
            <a:noFill/>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2200" i="1" dirty="0" smtClean="0">
                <a:solidFill>
                  <a:prstClr val="black"/>
                </a:solidFill>
                <a:latin typeface="Arial" panose="020B0604020202020204" pitchFamily="34" charset="0"/>
                <a:cs typeface="Arial" panose="020B0604020202020204" pitchFamily="34" charset="0"/>
              </a:rPr>
              <a:t>Coming </a:t>
            </a:r>
            <a:r>
              <a:rPr lang="en-US" sz="2200" i="1" dirty="0">
                <a:solidFill>
                  <a:prstClr val="black"/>
                </a:solidFill>
                <a:latin typeface="Arial" panose="020B0604020202020204" pitchFamily="34" charset="0"/>
                <a:cs typeface="Arial" panose="020B0604020202020204" pitchFamily="34" charset="0"/>
              </a:rPr>
              <a:t>soon </a:t>
            </a:r>
            <a:r>
              <a:rPr lang="en-US" sz="2200" i="1" dirty="0" smtClean="0">
                <a:solidFill>
                  <a:prstClr val="black"/>
                </a:solidFill>
                <a:latin typeface="Arial" panose="020B0604020202020204" pitchFamily="34" charset="0"/>
                <a:cs typeface="Arial" panose="020B0604020202020204" pitchFamily="34" charset="0"/>
              </a:rPr>
              <a:t>…</a:t>
            </a:r>
            <a:endParaRPr lang="en-US" sz="2200" i="1" dirty="0" smtClean="0">
              <a:solidFill>
                <a:srgbClr val="009999"/>
              </a:solidFill>
              <a:latin typeface="Arial" panose="020B0604020202020204" pitchFamily="34" charset="0"/>
              <a:cs typeface="Arial" panose="020B0604020202020204" pitchFamily="34" charset="0"/>
            </a:endParaRPr>
          </a:p>
          <a:p>
            <a:pPr fontAlgn="auto">
              <a:spcBef>
                <a:spcPts val="0"/>
              </a:spcBef>
              <a:spcAft>
                <a:spcPts val="0"/>
              </a:spcAft>
              <a:defRPr/>
            </a:pPr>
            <a:r>
              <a:rPr lang="en-US" sz="2200" b="1" dirty="0" smtClean="0">
                <a:solidFill>
                  <a:srgbClr val="009999"/>
                </a:solidFill>
                <a:latin typeface="Arial" panose="020B0604020202020204" pitchFamily="34" charset="0"/>
                <a:cs typeface="Arial" panose="020B0604020202020204" pitchFamily="34" charset="0"/>
              </a:rPr>
              <a:t>Karger Key-word Collections</a:t>
            </a:r>
          </a:p>
          <a:p>
            <a:pPr marL="285750" indent="-285750" algn="r" fontAlgn="auto">
              <a:spcBef>
                <a:spcPts val="0"/>
              </a:spcBef>
              <a:spcAft>
                <a:spcPts val="0"/>
              </a:spcAft>
              <a:buFont typeface="Arial" pitchFamily="34" charset="0"/>
              <a:buChar char="•"/>
              <a:defRPr/>
            </a:pPr>
            <a:r>
              <a:rPr lang="en-US" sz="2200" dirty="0" smtClean="0">
                <a:solidFill>
                  <a:prstClr val="black"/>
                </a:solidFill>
                <a:latin typeface="Arial" panose="020B0604020202020204" pitchFamily="34" charset="0"/>
                <a:cs typeface="Arial" panose="020B0604020202020204" pitchFamily="34" charset="0"/>
              </a:rPr>
              <a:t>Article/chapter collections according to key word/field of interest</a:t>
            </a:r>
            <a:endParaRPr lang="en-US" sz="2200" dirty="0">
              <a:solidFill>
                <a:srgbClr val="009999"/>
              </a:solidFill>
              <a:latin typeface="Arial" panose="020B0604020202020204" pitchFamily="34" charset="0"/>
              <a:cs typeface="Arial" panose="020B0604020202020204" pitchFamily="34" charset="0"/>
            </a:endParaRPr>
          </a:p>
        </p:txBody>
      </p:sp>
      <p:sp>
        <p:nvSpPr>
          <p:cNvPr id="9" name="Rechteck 8"/>
          <p:cNvSpPr/>
          <p:nvPr/>
        </p:nvSpPr>
        <p:spPr>
          <a:xfrm>
            <a:off x="515119" y="1541794"/>
            <a:ext cx="5203122" cy="1107996"/>
          </a:xfrm>
          <a:prstGeom prst="rect">
            <a:avLst/>
          </a:prstGeom>
          <a:noFill/>
          <a:ln>
            <a:noFill/>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2200" b="1" dirty="0" smtClean="0">
                <a:solidFill>
                  <a:srgbClr val="009999"/>
                </a:solidFill>
                <a:latin typeface="Arial" panose="020B0604020202020204" pitchFamily="34" charset="0"/>
                <a:cs typeface="Arial" panose="020B0604020202020204" pitchFamily="34" charset="0"/>
              </a:rPr>
              <a:t>Karger Pay-per-view </a:t>
            </a:r>
            <a:r>
              <a:rPr lang="en-US" sz="2200" dirty="0" smtClean="0">
                <a:solidFill>
                  <a:srgbClr val="009999"/>
                </a:solidFill>
                <a:latin typeface="Arial" panose="020B0604020202020204" pitchFamily="34" charset="0"/>
                <a:cs typeface="Arial" panose="020B0604020202020204" pitchFamily="34" charset="0"/>
              </a:rPr>
              <a:t> </a:t>
            </a:r>
          </a:p>
          <a:p>
            <a:pPr marL="285750" indent="-285750" fontAlgn="auto">
              <a:spcBef>
                <a:spcPts val="0"/>
              </a:spcBef>
              <a:spcAft>
                <a:spcPts val="0"/>
              </a:spcAft>
              <a:buFont typeface="Arial" pitchFamily="34" charset="0"/>
              <a:buChar char="•"/>
              <a:defRPr/>
            </a:pPr>
            <a:r>
              <a:rPr lang="en-US" sz="2200" dirty="0" smtClean="0">
                <a:latin typeface="Arial" panose="020B0604020202020204" pitchFamily="34" charset="0"/>
                <a:cs typeface="Arial" panose="020B0604020202020204" pitchFamily="34" charset="0"/>
              </a:rPr>
              <a:t>Buy: article/chapter full-text or pdf</a:t>
            </a:r>
          </a:p>
          <a:p>
            <a:pPr marL="285750" indent="-285750" fontAlgn="auto">
              <a:spcBef>
                <a:spcPts val="0"/>
              </a:spcBef>
              <a:spcAft>
                <a:spcPts val="0"/>
              </a:spcAft>
              <a:buFont typeface="Arial" pitchFamily="34" charset="0"/>
              <a:buChar char="•"/>
              <a:defRPr/>
            </a:pPr>
            <a:r>
              <a:rPr lang="en-US" sz="2200" dirty="0" smtClean="0">
                <a:latin typeface="Arial" panose="020B0604020202020204" pitchFamily="34" charset="0"/>
                <a:cs typeface="Arial" panose="020B0604020202020204" pitchFamily="34" charset="0"/>
              </a:rPr>
              <a:t>Rent/Cloud: for 48 hrs. to view</a:t>
            </a:r>
            <a:endParaRPr lang="en-US" sz="2200" dirty="0">
              <a:latin typeface="Arial" panose="020B0604020202020204" pitchFamily="34" charset="0"/>
              <a:cs typeface="Arial" panose="020B0604020202020204" pitchFamily="34" charset="0"/>
            </a:endParaRPr>
          </a:p>
        </p:txBody>
      </p:sp>
      <p:sp>
        <p:nvSpPr>
          <p:cNvPr id="1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Rectangle 6"/>
          <p:cNvSpPr>
            <a:spLocks noChangeArrowheads="1"/>
          </p:cNvSpPr>
          <p:nvPr/>
        </p:nvSpPr>
        <p:spPr bwMode="auto">
          <a:xfrm>
            <a:off x="0" y="1181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7"/>
          <p:cNvSpPr>
            <a:spLocks noChangeArrowheads="1"/>
          </p:cNvSpPr>
          <p:nvPr/>
        </p:nvSpPr>
        <p:spPr bwMode="auto">
          <a:xfrm>
            <a:off x="0" y="3762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altLang="de-DE"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de-CH" altLang="de-DE" sz="700" b="0" i="0" u="none" strike="noStrike" cap="none" normalizeH="0" baseline="0" smtClean="0">
                <a:ln>
                  <a:noFill/>
                </a:ln>
                <a:solidFill>
                  <a:schemeClr val="tx1"/>
                </a:solidFill>
                <a:effectLst/>
                <a:latin typeface="Arial" pitchFamily="34" charset="0"/>
                <a:cs typeface="Arial" pitchFamily="34" charset="0"/>
              </a:rPr>
              <a:t> </a:t>
            </a:r>
            <a:endParaRPr kumimoji="0" lang="de-CH" altLang="de-DE" sz="1800" b="0" i="0" u="none" strike="noStrike" cap="none" normalizeH="0" baseline="0" smtClean="0">
              <a:ln>
                <a:noFill/>
              </a:ln>
              <a:solidFill>
                <a:schemeClr val="tx1"/>
              </a:solidFill>
              <a:effectLst/>
              <a:latin typeface="Arial" pitchFamily="34" charset="0"/>
              <a:cs typeface="Arial" pitchFamily="34" charset="0"/>
            </a:endParaRPr>
          </a:p>
        </p:txBody>
      </p:sp>
      <p:pic>
        <p:nvPicPr>
          <p:cNvPr id="1032" name="Grafik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2712" y="1540057"/>
            <a:ext cx="2103438" cy="25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78184" y="6072094"/>
            <a:ext cx="8138766" cy="492443"/>
          </a:xfrm>
          <a:prstGeom prst="rect">
            <a:avLst/>
          </a:prstGeom>
          <a:noFill/>
        </p:spPr>
        <p:txBody>
          <a:bodyPr wrap="none" rtlCol="0">
            <a:spAutoFit/>
          </a:bodyPr>
          <a:lstStyle/>
          <a:p>
            <a:r>
              <a:rPr lang="de-CH" sz="2600" b="1" dirty="0" err="1">
                <a:latin typeface="Arial" panose="020B0604020202020204" pitchFamily="34" charset="0"/>
                <a:cs typeface="Arial" panose="020B0604020202020204" pitchFamily="34" charset="0"/>
              </a:rPr>
              <a:t>Combinations</a:t>
            </a:r>
            <a:r>
              <a:rPr lang="de-CH" sz="2600" b="1" dirty="0">
                <a:latin typeface="Arial" panose="020B0604020202020204" pitchFamily="34" charset="0"/>
                <a:cs typeface="Arial" panose="020B0604020202020204" pitchFamily="34" charset="0"/>
              </a:rPr>
              <a:t> of  </a:t>
            </a:r>
            <a:r>
              <a:rPr lang="de-CH" sz="2600" b="1" dirty="0" err="1">
                <a:latin typeface="Arial" panose="020B0604020202020204" pitchFamily="34" charset="0"/>
                <a:cs typeface="Arial" panose="020B0604020202020204" pitchFamily="34" charset="0"/>
              </a:rPr>
              <a:t>purchasing</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options</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are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possible</a:t>
            </a:r>
            <a:endParaRPr lang="de-CH" sz="26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455" y="4872145"/>
            <a:ext cx="36576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Grafi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767" y="2271452"/>
            <a:ext cx="2304256" cy="29878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Grafi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18"/>
          <p:cNvSpPr txBox="1">
            <a:spLocks noChangeArrowheads="1"/>
          </p:cNvSpPr>
          <p:nvPr/>
        </p:nvSpPr>
        <p:spPr bwMode="auto">
          <a:xfrm>
            <a:off x="467544" y="836712"/>
            <a:ext cx="8137525"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de-CH" altLang="en-US" sz="3500" b="1" dirty="0" smtClean="0">
                <a:latin typeface="Arial" charset="0"/>
              </a:rPr>
              <a:t>Key Online Features</a:t>
            </a:r>
          </a:p>
          <a:p>
            <a:pPr eaLnBrk="1" hangingPunct="1">
              <a:spcBef>
                <a:spcPct val="0"/>
              </a:spcBef>
              <a:buFontTx/>
              <a:buNone/>
              <a:defRPr/>
            </a:pPr>
            <a:endParaRPr lang="de-CH" altLang="en-US" sz="3500" b="1" dirty="0" smtClean="0">
              <a:latin typeface="Arial" charset="0"/>
            </a:endParaRPr>
          </a:p>
          <a:p>
            <a:pPr marL="457200" indent="-457200" eaLnBrk="1" hangingPunct="1">
              <a:spcBef>
                <a:spcPct val="0"/>
              </a:spcBef>
              <a:buFont typeface="Arial" panose="020B0604020202020204" pitchFamily="34" charset="0"/>
              <a:buChar char="•"/>
              <a:defRPr/>
            </a:pPr>
            <a:endParaRPr lang="de-CH" altLang="en-US" sz="2200" dirty="0" smtClean="0">
              <a:latin typeface="Arial" charset="0"/>
            </a:endParaRPr>
          </a:p>
          <a:p>
            <a:pPr marL="457200" indent="-457200" eaLnBrk="1" hangingPunct="1">
              <a:spcBef>
                <a:spcPct val="0"/>
              </a:spcBef>
              <a:buFont typeface="Arial" panose="020B0604020202020204" pitchFamily="34" charset="0"/>
              <a:buChar char="•"/>
              <a:defRPr/>
            </a:pPr>
            <a:r>
              <a:rPr lang="de-CH" altLang="en-US" sz="2800" dirty="0" err="1" smtClean="0">
                <a:latin typeface="Arial" charset="0"/>
              </a:rPr>
              <a:t>Searchability</a:t>
            </a:r>
            <a:r>
              <a:rPr lang="de-CH" altLang="en-US" sz="2800" dirty="0">
                <a:latin typeface="Arial" charset="0"/>
              </a:rPr>
              <a:t/>
            </a:r>
            <a:br>
              <a:rPr lang="de-CH" altLang="en-US" sz="2800" dirty="0">
                <a:latin typeface="Arial" charset="0"/>
              </a:rPr>
            </a:br>
            <a:r>
              <a:rPr lang="de-CH" altLang="en-US" sz="2800" dirty="0" err="1" smtClean="0">
                <a:latin typeface="Arial" charset="0"/>
              </a:rPr>
              <a:t>Visibility</a:t>
            </a:r>
            <a:endParaRPr lang="de-CH" altLang="en-US" sz="2800" dirty="0" smtClean="0">
              <a:latin typeface="Arial" charset="0"/>
            </a:endParaRPr>
          </a:p>
          <a:p>
            <a:pPr eaLnBrk="1" hangingPunct="1">
              <a:spcBef>
                <a:spcPct val="0"/>
              </a:spcBef>
              <a:buNone/>
              <a:defRPr/>
            </a:pPr>
            <a:endParaRPr lang="de-CH" altLang="en-US" sz="2800" dirty="0" smtClean="0">
              <a:latin typeface="Arial" charset="0"/>
            </a:endParaRPr>
          </a:p>
          <a:p>
            <a:pPr marL="457200" indent="-457200" eaLnBrk="1" hangingPunct="1">
              <a:spcBef>
                <a:spcPct val="0"/>
              </a:spcBef>
              <a:buFont typeface="Arial" panose="020B0604020202020204" pitchFamily="34" charset="0"/>
              <a:buChar char="•"/>
              <a:defRPr/>
            </a:pPr>
            <a:r>
              <a:rPr lang="de-CH" altLang="en-US" sz="2800" dirty="0" err="1" smtClean="0">
                <a:latin typeface="Arial" charset="0"/>
              </a:rPr>
              <a:t>Accessibility</a:t>
            </a:r>
            <a:endParaRPr lang="de-CH" altLang="en-US" sz="2800" dirty="0" smtClean="0">
              <a:latin typeface="Arial" charset="0"/>
            </a:endParaRPr>
          </a:p>
          <a:p>
            <a:pPr eaLnBrk="1" hangingPunct="1">
              <a:spcBef>
                <a:spcPct val="0"/>
              </a:spcBef>
              <a:buNone/>
              <a:defRPr/>
            </a:pPr>
            <a:endParaRPr lang="de-CH" altLang="en-US" sz="2800" dirty="0" smtClean="0">
              <a:latin typeface="Arial" charset="0"/>
            </a:endParaRPr>
          </a:p>
          <a:p>
            <a:pPr marL="457200" indent="-457200" eaLnBrk="1" hangingPunct="1">
              <a:spcBef>
                <a:spcPct val="0"/>
              </a:spcBef>
              <a:buFont typeface="Arial" panose="020B0604020202020204" pitchFamily="34" charset="0"/>
              <a:buChar char="•"/>
              <a:defRPr/>
            </a:pPr>
            <a:r>
              <a:rPr lang="de-CH" altLang="en-US" sz="2800" dirty="0" smtClean="0">
                <a:latin typeface="Arial" charset="0"/>
              </a:rPr>
              <a:t>Administration</a:t>
            </a:r>
            <a:br>
              <a:rPr lang="de-CH" altLang="en-US" sz="2800" dirty="0" smtClean="0">
                <a:latin typeface="Arial" charset="0"/>
              </a:rPr>
            </a:br>
            <a:r>
              <a:rPr lang="de-CH" altLang="en-US" sz="2800" dirty="0" smtClean="0">
                <a:latin typeface="Arial" charset="0"/>
              </a:rPr>
              <a:t>Customer Service</a:t>
            </a:r>
          </a:p>
          <a:p>
            <a:pPr marL="457200" indent="-457200" eaLnBrk="1" hangingPunct="1">
              <a:spcBef>
                <a:spcPct val="0"/>
              </a:spcBef>
              <a:buFont typeface="Arial" panose="020B0604020202020204" pitchFamily="34" charset="0"/>
              <a:buChar char="•"/>
              <a:defRPr/>
            </a:pPr>
            <a:endParaRPr lang="de-CH" altLang="en-US" sz="2200" dirty="0" smtClean="0">
              <a:latin typeface="Arial" charset="0"/>
            </a:endParaRPr>
          </a:p>
          <a:p>
            <a:pPr eaLnBrk="1" hangingPunct="1">
              <a:spcBef>
                <a:spcPct val="0"/>
              </a:spcBef>
              <a:buNone/>
              <a:defRPr/>
            </a:pPr>
            <a:endParaRPr lang="de-CH" altLang="en-US" sz="2200" dirty="0" smtClean="0">
              <a:latin typeface="Arial" charset="0"/>
            </a:endParaRPr>
          </a:p>
        </p:txBody>
      </p:sp>
      <p:pic>
        <p:nvPicPr>
          <p:cNvPr id="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916832"/>
            <a:ext cx="1953092" cy="1124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ieren 9"/>
          <p:cNvGrpSpPr/>
          <p:nvPr/>
        </p:nvGrpSpPr>
        <p:grpSpPr>
          <a:xfrm>
            <a:off x="6436975" y="4725144"/>
            <a:ext cx="1845529" cy="693249"/>
            <a:chOff x="5439703" y="1179944"/>
            <a:chExt cx="3704297" cy="1438275"/>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703" y="1179944"/>
              <a:ext cx="106680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1431861"/>
              <a:ext cx="25336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 b="67583"/>
          <a:stretch/>
        </p:blipFill>
        <p:spPr bwMode="auto">
          <a:xfrm>
            <a:off x="6349915" y="3140968"/>
            <a:ext cx="2590800" cy="130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pieren 1"/>
          <p:cNvGrpSpPr/>
          <p:nvPr/>
        </p:nvGrpSpPr>
        <p:grpSpPr>
          <a:xfrm>
            <a:off x="6112629" y="1196752"/>
            <a:ext cx="2184341" cy="720080"/>
            <a:chOff x="6112629" y="1196752"/>
            <a:chExt cx="2184341" cy="720080"/>
          </a:xfrm>
        </p:grpSpPr>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 r="79564" b="81766"/>
            <a:stretch/>
          </p:blipFill>
          <p:spPr bwMode="auto">
            <a:xfrm>
              <a:off x="6112629" y="1196752"/>
              <a:ext cx="1492722" cy="51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4144" r="79564" b="67031"/>
            <a:stretch/>
          </p:blipFill>
          <p:spPr bwMode="auto">
            <a:xfrm>
              <a:off x="6804248" y="1666274"/>
              <a:ext cx="1492722" cy="25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45895" y="73478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6" name="Textfeld 3"/>
          <p:cNvSpPr txBox="1">
            <a:spLocks noChangeArrowheads="1"/>
          </p:cNvSpPr>
          <p:nvPr/>
        </p:nvSpPr>
        <p:spPr bwMode="auto">
          <a:xfrm>
            <a:off x="350119" y="888975"/>
            <a:ext cx="529113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3400" b="1" dirty="0" err="1">
                <a:latin typeface="Arial" charset="0"/>
              </a:rPr>
              <a:t>Searchability</a:t>
            </a:r>
            <a:r>
              <a:rPr lang="de-CH" altLang="de-DE" sz="3400" b="1" dirty="0">
                <a:latin typeface="Arial" charset="0"/>
              </a:rPr>
              <a:t>/</a:t>
            </a:r>
            <a:r>
              <a:rPr lang="de-CH" altLang="de-DE" sz="3400" b="1" dirty="0" err="1">
                <a:latin typeface="Arial" charset="0"/>
              </a:rPr>
              <a:t>Visibility</a:t>
            </a:r>
            <a:endParaRPr lang="en-GB" altLang="de-DE" sz="3400" b="1" dirty="0">
              <a:latin typeface="Arial" charset="0"/>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7" name="Textfeld 3"/>
          <p:cNvSpPr txBox="1">
            <a:spLocks noChangeArrowheads="1"/>
          </p:cNvSpPr>
          <p:nvPr/>
        </p:nvSpPr>
        <p:spPr bwMode="auto">
          <a:xfrm>
            <a:off x="518145" y="1658715"/>
            <a:ext cx="86169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de-CH" altLang="de-DE" sz="2400" dirty="0">
                <a:latin typeface="Arial" charset="0"/>
                <a:hlinkClick r:id="rId2"/>
              </a:rPr>
              <a:t>www.karger.com</a:t>
            </a:r>
            <a:endParaRPr lang="de-CH" altLang="de-DE" sz="2400" dirty="0">
              <a:latin typeface="Arial" charset="0"/>
            </a:endParaRPr>
          </a:p>
          <a:p>
            <a:pPr eaLnBrk="1" hangingPunct="1">
              <a:spcBef>
                <a:spcPct val="0"/>
              </a:spcBef>
            </a:pPr>
            <a:endParaRPr lang="de-CH" altLang="de-DE" sz="2400" dirty="0">
              <a:latin typeface="Arial" charset="0"/>
            </a:endParaRPr>
          </a:p>
          <a:p>
            <a:pPr eaLnBrk="1" hangingPunct="1">
              <a:spcBef>
                <a:spcPct val="0"/>
              </a:spcBef>
            </a:pPr>
            <a:r>
              <a:rPr lang="en-GB" altLang="de-DE" sz="2400" dirty="0">
                <a:latin typeface="Arial" charset="0"/>
              </a:rPr>
              <a:t>Major Abstracting and Indexing </a:t>
            </a:r>
            <a:r>
              <a:rPr lang="en-GB" altLang="de-DE" sz="2400" dirty="0" smtClean="0">
                <a:latin typeface="Arial" charset="0"/>
              </a:rPr>
              <a:t/>
            </a:r>
            <a:br>
              <a:rPr lang="en-GB" altLang="de-DE" sz="2400" dirty="0" smtClean="0">
                <a:latin typeface="Arial" charset="0"/>
              </a:rPr>
            </a:br>
            <a:r>
              <a:rPr lang="en-GB" altLang="de-DE" sz="2400" dirty="0" smtClean="0">
                <a:latin typeface="Arial" charset="0"/>
              </a:rPr>
              <a:t>(</a:t>
            </a:r>
            <a:r>
              <a:rPr lang="en-GB" altLang="de-DE" sz="2400" dirty="0">
                <a:latin typeface="Arial" charset="0"/>
              </a:rPr>
              <a:t>A&amp;I) </a:t>
            </a:r>
            <a:r>
              <a:rPr lang="en-GB" altLang="de-DE" sz="2400" dirty="0" smtClean="0">
                <a:latin typeface="Arial" charset="0"/>
              </a:rPr>
              <a:t>Database</a:t>
            </a:r>
          </a:p>
          <a:p>
            <a:pPr eaLnBrk="1" hangingPunct="1">
              <a:spcBef>
                <a:spcPct val="0"/>
              </a:spcBef>
            </a:pPr>
            <a:endParaRPr lang="en-GB" altLang="de-DE" sz="2400" dirty="0">
              <a:latin typeface="Arial" charset="0"/>
            </a:endParaRPr>
          </a:p>
          <a:p>
            <a:pPr lvl="1" eaLnBrk="1" hangingPunct="1">
              <a:spcBef>
                <a:spcPct val="0"/>
              </a:spcBef>
            </a:pPr>
            <a:r>
              <a:rPr lang="de-CH" altLang="de-DE" sz="2000" dirty="0">
                <a:latin typeface="Arial" charset="0"/>
              </a:rPr>
              <a:t>MEDLINE/</a:t>
            </a:r>
            <a:r>
              <a:rPr lang="de-CH" altLang="de-DE" sz="2000" dirty="0" err="1">
                <a:latin typeface="Arial" charset="0"/>
              </a:rPr>
              <a:t>PubMed</a:t>
            </a:r>
            <a:endParaRPr lang="de-CH" altLang="de-DE" sz="2000" dirty="0">
              <a:latin typeface="Arial" charset="0"/>
            </a:endParaRPr>
          </a:p>
          <a:p>
            <a:pPr lvl="1" eaLnBrk="1" hangingPunct="1">
              <a:spcBef>
                <a:spcPct val="0"/>
              </a:spcBef>
            </a:pPr>
            <a:r>
              <a:rPr lang="de-CH" altLang="de-DE" sz="2000" dirty="0">
                <a:latin typeface="Arial" charset="0"/>
              </a:rPr>
              <a:t>Google/Google Scholar</a:t>
            </a:r>
          </a:p>
          <a:p>
            <a:pPr lvl="1" eaLnBrk="1" hangingPunct="1">
              <a:spcBef>
                <a:spcPct val="0"/>
              </a:spcBef>
            </a:pPr>
            <a:r>
              <a:rPr lang="de-CH" altLang="de-DE" sz="2000" dirty="0">
                <a:latin typeface="Arial" charset="0"/>
              </a:rPr>
              <a:t>Thomson Reuters Web of Knowledge</a:t>
            </a:r>
          </a:p>
          <a:p>
            <a:pPr lvl="1" eaLnBrk="1" hangingPunct="1">
              <a:spcBef>
                <a:spcPct val="0"/>
              </a:spcBef>
            </a:pPr>
            <a:r>
              <a:rPr lang="de-CH" altLang="de-DE" sz="2000" dirty="0">
                <a:latin typeface="Arial" charset="0"/>
              </a:rPr>
              <a:t>ISI Web of Knowledge </a:t>
            </a:r>
          </a:p>
          <a:p>
            <a:pPr lvl="1" eaLnBrk="1" hangingPunct="1">
              <a:spcBef>
                <a:spcPct val="0"/>
              </a:spcBef>
            </a:pPr>
            <a:r>
              <a:rPr lang="de-CH" altLang="de-DE" sz="2000" dirty="0" err="1">
                <a:latin typeface="Arial" charset="0"/>
              </a:rPr>
              <a:t>Scopus</a:t>
            </a:r>
            <a:endParaRPr lang="de-CH" altLang="de-DE" sz="2000" dirty="0">
              <a:latin typeface="Arial" charset="0"/>
            </a:endParaRPr>
          </a:p>
          <a:p>
            <a:pPr lvl="1" eaLnBrk="1" hangingPunct="1">
              <a:spcBef>
                <a:spcPct val="0"/>
              </a:spcBef>
            </a:pPr>
            <a:endParaRPr lang="de-CH" altLang="de-DE" sz="2000" dirty="0">
              <a:latin typeface="Arial"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689" y="1203202"/>
            <a:ext cx="3008309" cy="225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87347" b="61392"/>
          <a:stretch/>
        </p:blipFill>
        <p:spPr bwMode="auto">
          <a:xfrm>
            <a:off x="7283450" y="3933056"/>
            <a:ext cx="1437164" cy="105037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ieren 12"/>
          <p:cNvGrpSpPr/>
          <p:nvPr/>
        </p:nvGrpSpPr>
        <p:grpSpPr>
          <a:xfrm>
            <a:off x="7035284" y="5445392"/>
            <a:ext cx="1839273" cy="643027"/>
            <a:chOff x="6112629" y="1196752"/>
            <a:chExt cx="1839273" cy="643027"/>
          </a:xfrm>
        </p:grpSpPr>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 r="79564" b="81766"/>
            <a:stretch/>
          </p:blipFill>
          <p:spPr bwMode="auto">
            <a:xfrm>
              <a:off x="6112629" y="1196752"/>
              <a:ext cx="1492722" cy="51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 t="24144" r="83568" b="67031"/>
            <a:stretch/>
          </p:blipFill>
          <p:spPr bwMode="auto">
            <a:xfrm>
              <a:off x="6751686" y="1589221"/>
              <a:ext cx="1200216" cy="25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45895" y="73478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6" name="Textfeld 3"/>
          <p:cNvSpPr txBox="1">
            <a:spLocks noChangeArrowheads="1"/>
          </p:cNvSpPr>
          <p:nvPr/>
        </p:nvSpPr>
        <p:spPr bwMode="auto">
          <a:xfrm>
            <a:off x="539551" y="582954"/>
            <a:ext cx="529113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3400" b="1" dirty="0" err="1">
                <a:latin typeface="Arial" charset="0"/>
              </a:rPr>
              <a:t>Searchability</a:t>
            </a:r>
            <a:r>
              <a:rPr lang="de-CH" altLang="de-DE" sz="3400" b="1" dirty="0">
                <a:latin typeface="Arial" charset="0"/>
              </a:rPr>
              <a:t>/</a:t>
            </a:r>
            <a:r>
              <a:rPr lang="de-CH" altLang="de-DE" sz="3400" b="1" dirty="0" err="1">
                <a:latin typeface="Arial" charset="0"/>
              </a:rPr>
              <a:t>Visibility</a:t>
            </a:r>
            <a:endParaRPr lang="en-GB" altLang="de-DE" sz="3400" b="1" dirty="0">
              <a:latin typeface="Arial" charset="0"/>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0" name="Textfeld 3"/>
          <p:cNvSpPr txBox="1">
            <a:spLocks noChangeArrowheads="1"/>
          </p:cNvSpPr>
          <p:nvPr/>
        </p:nvSpPr>
        <p:spPr bwMode="auto">
          <a:xfrm>
            <a:off x="635569" y="1579011"/>
            <a:ext cx="861695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defRPr/>
            </a:pPr>
            <a:r>
              <a:rPr lang="en-GB" altLang="de-DE" sz="2400" dirty="0" smtClean="0">
                <a:latin typeface="Arial" charset="0"/>
              </a:rPr>
              <a:t>Discovery Services </a:t>
            </a:r>
            <a:endParaRPr lang="en-GB" altLang="de-DE" sz="1600" dirty="0" smtClean="0">
              <a:latin typeface="Arial" charset="0"/>
            </a:endParaRPr>
          </a:p>
          <a:p>
            <a:pPr lvl="1" eaLnBrk="1" hangingPunct="1">
              <a:spcBef>
                <a:spcPct val="0"/>
              </a:spcBef>
              <a:defRPr/>
            </a:pPr>
            <a:r>
              <a:rPr lang="en-GB" altLang="de-DE" sz="2000" dirty="0" err="1" smtClean="0">
                <a:latin typeface="Arial" charset="0"/>
              </a:rPr>
              <a:t>WorldCat</a:t>
            </a:r>
            <a:r>
              <a:rPr lang="en-GB" altLang="de-DE" sz="2000" dirty="0" smtClean="0">
                <a:latin typeface="Arial" charset="0"/>
              </a:rPr>
              <a:t> Discovery</a:t>
            </a:r>
          </a:p>
          <a:p>
            <a:pPr lvl="1" eaLnBrk="1" hangingPunct="1">
              <a:spcBef>
                <a:spcPct val="0"/>
              </a:spcBef>
              <a:defRPr/>
            </a:pPr>
            <a:r>
              <a:rPr lang="en-GB" altLang="de-DE" sz="2000" dirty="0" smtClean="0">
                <a:latin typeface="Arial" charset="0"/>
              </a:rPr>
              <a:t>EBSCO’s EDS</a:t>
            </a:r>
          </a:p>
          <a:p>
            <a:pPr lvl="1" eaLnBrk="1" hangingPunct="1">
              <a:spcBef>
                <a:spcPct val="0"/>
              </a:spcBef>
              <a:defRPr/>
            </a:pPr>
            <a:r>
              <a:rPr lang="en-GB" altLang="de-DE" sz="2000" dirty="0" smtClean="0">
                <a:latin typeface="Arial" charset="0"/>
              </a:rPr>
              <a:t>Microsoft Academic Search</a:t>
            </a:r>
          </a:p>
          <a:p>
            <a:pPr lvl="1" eaLnBrk="1" hangingPunct="1">
              <a:spcBef>
                <a:spcPct val="0"/>
              </a:spcBef>
              <a:defRPr/>
            </a:pPr>
            <a:r>
              <a:rPr lang="en-GB" altLang="de-DE" sz="2000" dirty="0" smtClean="0">
                <a:latin typeface="Arial" charset="0"/>
              </a:rPr>
              <a:t>Summon</a:t>
            </a:r>
          </a:p>
          <a:p>
            <a:pPr lvl="1" eaLnBrk="1" hangingPunct="1">
              <a:spcBef>
                <a:spcPct val="0"/>
              </a:spcBef>
              <a:defRPr/>
            </a:pPr>
            <a:r>
              <a:rPr lang="en-GB" altLang="de-DE" sz="2000" dirty="0" err="1" smtClean="0">
                <a:latin typeface="Arial" charset="0"/>
              </a:rPr>
              <a:t>ExLibris</a:t>
            </a:r>
            <a:r>
              <a:rPr lang="en-GB" altLang="de-DE" sz="2000" dirty="0" smtClean="0">
                <a:latin typeface="Arial" charset="0"/>
              </a:rPr>
              <a:t> Primo Central</a:t>
            </a:r>
          </a:p>
          <a:p>
            <a:pPr marL="0" indent="0" eaLnBrk="1" hangingPunct="1">
              <a:spcBef>
                <a:spcPct val="0"/>
              </a:spcBef>
              <a:buFont typeface="Arial" charset="0"/>
              <a:buNone/>
              <a:defRPr/>
            </a:pPr>
            <a:endParaRPr lang="de-CH" altLang="de-DE" sz="1600" dirty="0" smtClean="0">
              <a:latin typeface="Arial" charset="0"/>
            </a:endParaRPr>
          </a:p>
          <a:p>
            <a:pPr eaLnBrk="1" hangingPunct="1">
              <a:spcBef>
                <a:spcPct val="0"/>
              </a:spcBef>
              <a:defRPr/>
            </a:pPr>
            <a:r>
              <a:rPr lang="de-CH" altLang="de-DE" sz="2400" dirty="0" smtClean="0">
                <a:latin typeface="Arial" charset="0"/>
              </a:rPr>
              <a:t>Open URL</a:t>
            </a:r>
          </a:p>
          <a:p>
            <a:pPr eaLnBrk="1" hangingPunct="1">
              <a:spcBef>
                <a:spcPct val="0"/>
              </a:spcBef>
              <a:defRPr/>
            </a:pPr>
            <a:endParaRPr lang="de-CH" altLang="de-DE" sz="2400" dirty="0" smtClean="0">
              <a:latin typeface="Arial" charset="0"/>
            </a:endParaRPr>
          </a:p>
          <a:p>
            <a:pPr eaLnBrk="1" hangingPunct="1">
              <a:spcBef>
                <a:spcPct val="0"/>
              </a:spcBef>
              <a:defRPr/>
            </a:pPr>
            <a:r>
              <a:rPr lang="de-CH" altLang="de-DE" sz="2400" dirty="0" smtClean="0">
                <a:latin typeface="Arial" charset="0"/>
              </a:rPr>
              <a:t>Google Subscriber Links (</a:t>
            </a:r>
            <a:r>
              <a:rPr lang="de-CH" altLang="de-DE" sz="2400" dirty="0" err="1" smtClean="0">
                <a:latin typeface="Arial" charset="0"/>
              </a:rPr>
              <a:t>for</a:t>
            </a:r>
            <a:r>
              <a:rPr lang="de-CH" altLang="de-DE" sz="2400" dirty="0" smtClean="0">
                <a:latin typeface="Arial" charset="0"/>
              </a:rPr>
              <a:t> </a:t>
            </a:r>
            <a:r>
              <a:rPr lang="de-CH" altLang="de-DE" sz="2400" dirty="0" err="1" smtClean="0">
                <a:latin typeface="Arial" charset="0"/>
              </a:rPr>
              <a:t>journals</a:t>
            </a:r>
            <a:r>
              <a:rPr lang="de-CH" altLang="de-DE" sz="2400" dirty="0" smtClean="0">
                <a:latin typeface="Arial" charset="0"/>
              </a:rPr>
              <a:t>)</a:t>
            </a:r>
          </a:p>
          <a:p>
            <a:pPr eaLnBrk="1" hangingPunct="1">
              <a:spcBef>
                <a:spcPct val="0"/>
              </a:spcBef>
              <a:defRPr/>
            </a:pPr>
            <a:endParaRPr lang="de-CH" altLang="de-DE" sz="2400" dirty="0" smtClean="0">
              <a:latin typeface="Arial" charset="0"/>
            </a:endParaRPr>
          </a:p>
          <a:p>
            <a:pPr eaLnBrk="1" hangingPunct="1">
              <a:spcBef>
                <a:spcPct val="0"/>
              </a:spcBef>
              <a:defRPr/>
            </a:pPr>
            <a:r>
              <a:rPr lang="de-CH" altLang="de-DE" sz="2400" dirty="0" err="1">
                <a:latin typeface="Arial" charset="0"/>
              </a:rPr>
              <a:t>CrossRef</a:t>
            </a:r>
            <a:endParaRPr lang="de-CH" altLang="de-DE" sz="2400" dirty="0">
              <a:latin typeface="Arial" charset="0"/>
            </a:endParaRPr>
          </a:p>
          <a:p>
            <a:pPr eaLnBrk="1" hangingPunct="1">
              <a:spcBef>
                <a:spcPct val="0"/>
              </a:spcBef>
              <a:defRPr/>
            </a:pPr>
            <a:endParaRPr lang="de-CH" altLang="de-DE" sz="2400" dirty="0" smtClean="0">
              <a:latin typeface="Arial" charset="0"/>
            </a:endParaRPr>
          </a:p>
          <a:p>
            <a:pPr eaLnBrk="1" hangingPunct="1">
              <a:spcBef>
                <a:spcPct val="0"/>
              </a:spcBef>
              <a:defRPr/>
            </a:pPr>
            <a:r>
              <a:rPr lang="de-CH" altLang="de-DE" sz="2400" dirty="0" smtClean="0">
                <a:latin typeface="Arial" charset="0"/>
              </a:rPr>
              <a:t>DOI Numbers</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798"/>
          <a:stretch/>
        </p:blipFill>
        <p:spPr bwMode="auto">
          <a:xfrm>
            <a:off x="6372200" y="5157192"/>
            <a:ext cx="1476477" cy="536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466106"/>
            <a:ext cx="22574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1268"/>
          <a:stretch/>
        </p:blipFill>
        <p:spPr bwMode="auto">
          <a:xfrm>
            <a:off x="6444209" y="2204864"/>
            <a:ext cx="2520280" cy="532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2737510"/>
            <a:ext cx="18097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7850"/>
          <a:stretch/>
        </p:blipFill>
        <p:spPr bwMode="auto">
          <a:xfrm>
            <a:off x="6410304" y="3578721"/>
            <a:ext cx="255418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0304" y="4377327"/>
            <a:ext cx="2554185" cy="630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1258844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45895" y="73478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6" name="Textfeld 3"/>
          <p:cNvSpPr txBox="1">
            <a:spLocks noChangeArrowheads="1"/>
          </p:cNvSpPr>
          <p:nvPr/>
        </p:nvSpPr>
        <p:spPr bwMode="auto">
          <a:xfrm>
            <a:off x="539552" y="427012"/>
            <a:ext cx="529113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3400" b="1" dirty="0" err="1" smtClean="0">
                <a:latin typeface="Arial" charset="0"/>
              </a:rPr>
              <a:t>Accessibility</a:t>
            </a:r>
            <a:endParaRPr lang="en-GB" altLang="de-DE" sz="3400" b="1" dirty="0">
              <a:latin typeface="Arial" charset="0"/>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9" name="Textfeld 3"/>
          <p:cNvSpPr txBox="1">
            <a:spLocks noChangeArrowheads="1"/>
          </p:cNvSpPr>
          <p:nvPr/>
        </p:nvSpPr>
        <p:spPr bwMode="auto">
          <a:xfrm>
            <a:off x="496221" y="1042565"/>
            <a:ext cx="601999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eaLnBrk="1" hangingPunct="1">
              <a:spcBef>
                <a:spcPct val="0"/>
              </a:spcBef>
              <a:defRPr/>
            </a:pPr>
            <a:r>
              <a:rPr lang="de-CH" altLang="de-DE" sz="2400" dirty="0" smtClean="0">
                <a:latin typeface="Arial" pitchFamily="34" charset="0"/>
                <a:cs typeface="Arial" pitchFamily="34" charset="0"/>
              </a:rPr>
              <a:t>IP </a:t>
            </a:r>
            <a:r>
              <a:rPr lang="de-CH" altLang="de-DE" sz="2400" dirty="0" err="1" smtClean="0">
                <a:latin typeface="Arial" pitchFamily="34" charset="0"/>
                <a:cs typeface="Arial" pitchFamily="34" charset="0"/>
              </a:rPr>
              <a:t>controlled</a:t>
            </a:r>
            <a:r>
              <a:rPr lang="de-CH" altLang="de-DE" sz="2400" dirty="0" smtClean="0">
                <a:latin typeface="Arial" pitchFamily="34" charset="0"/>
                <a:cs typeface="Arial" pitchFamily="34" charset="0"/>
              </a:rPr>
              <a:t>; User ID/PW </a:t>
            </a:r>
            <a:r>
              <a:rPr lang="de-CH" altLang="de-DE" sz="2400" dirty="0" err="1" smtClean="0">
                <a:latin typeface="Arial" pitchFamily="34" charset="0"/>
                <a:cs typeface="Arial" pitchFamily="34" charset="0"/>
              </a:rPr>
              <a:t>enabled</a:t>
            </a:r>
            <a:endParaRPr lang="de-CH" altLang="de-DE" sz="2400" dirty="0" smtClean="0">
              <a:latin typeface="Arial" pitchFamily="34" charset="0"/>
              <a:cs typeface="Arial" pitchFamily="34" charset="0"/>
            </a:endParaRPr>
          </a:p>
          <a:p>
            <a:pPr marL="342900" indent="-342900" eaLnBrk="1" hangingPunct="1">
              <a:spcBef>
                <a:spcPct val="0"/>
              </a:spcBef>
              <a:defRPr/>
            </a:pPr>
            <a:endParaRPr lang="de-CH" altLang="de-DE" sz="2400" dirty="0" smtClean="0">
              <a:latin typeface="Arial" pitchFamily="34" charset="0"/>
              <a:cs typeface="Arial" pitchFamily="34" charset="0"/>
            </a:endParaRPr>
          </a:p>
          <a:p>
            <a:pPr marL="342900" indent="-342900" eaLnBrk="1" hangingPunct="1">
              <a:spcBef>
                <a:spcPct val="0"/>
              </a:spcBef>
              <a:defRPr/>
            </a:pPr>
            <a:r>
              <a:rPr lang="de-CH" altLang="de-DE" sz="2400" dirty="0" smtClean="0">
                <a:latin typeface="Arial" pitchFamily="34" charset="0"/>
                <a:cs typeface="Arial" pitchFamily="34" charset="0"/>
              </a:rPr>
              <a:t>Remote access </a:t>
            </a:r>
            <a:r>
              <a:rPr lang="de-CH" altLang="de-DE" sz="2400" dirty="0" err="1" smtClean="0">
                <a:latin typeface="Arial" pitchFamily="34" charset="0"/>
                <a:cs typeface="Arial" pitchFamily="34" charset="0"/>
              </a:rPr>
              <a:t>options</a:t>
            </a:r>
            <a:r>
              <a:rPr lang="de-CH" altLang="de-DE" sz="2400" dirty="0" smtClean="0">
                <a:latin typeface="Arial" pitchFamily="34" charset="0"/>
                <a:cs typeface="Arial" pitchFamily="34" charset="0"/>
              </a:rPr>
              <a:t>:</a:t>
            </a:r>
          </a:p>
          <a:p>
            <a:pPr marL="1085850" lvl="1" indent="-342900" eaLnBrk="1" hangingPunct="1">
              <a:spcBef>
                <a:spcPct val="0"/>
              </a:spcBef>
              <a:defRPr/>
            </a:pPr>
            <a:r>
              <a:rPr lang="de-CH" altLang="de-DE" sz="2000" dirty="0" smtClean="0">
                <a:latin typeface="Arial" pitchFamily="34" charset="0"/>
                <a:cs typeface="Arial" pitchFamily="34" charset="0"/>
              </a:rPr>
              <a:t>VPN</a:t>
            </a:r>
          </a:p>
          <a:p>
            <a:pPr marL="1085850" lvl="1" indent="-342900" eaLnBrk="1" hangingPunct="1">
              <a:spcBef>
                <a:spcPct val="0"/>
              </a:spcBef>
              <a:defRPr/>
            </a:pPr>
            <a:r>
              <a:rPr lang="de-CH" altLang="de-DE" sz="2000" dirty="0" err="1" smtClean="0">
                <a:latin typeface="Arial" pitchFamily="34" charset="0"/>
                <a:cs typeface="Arial" pitchFamily="34" charset="0"/>
              </a:rPr>
              <a:t>Shibboleth</a:t>
            </a:r>
            <a:endParaRPr lang="de-CH" altLang="de-DE" sz="2000" dirty="0" smtClean="0">
              <a:latin typeface="Arial" pitchFamily="34" charset="0"/>
              <a:cs typeface="Arial" pitchFamily="34" charset="0"/>
            </a:endParaRPr>
          </a:p>
          <a:p>
            <a:pPr marL="1085850" lvl="1" indent="-342900" eaLnBrk="1" hangingPunct="1">
              <a:spcBef>
                <a:spcPct val="0"/>
              </a:spcBef>
              <a:defRPr/>
            </a:pPr>
            <a:r>
              <a:rPr lang="de-CH" altLang="de-DE" sz="2000" dirty="0" smtClean="0">
                <a:latin typeface="Arial" pitchFamily="34" charset="0"/>
                <a:cs typeface="Arial" pitchFamily="34" charset="0"/>
              </a:rPr>
              <a:t>Athens</a:t>
            </a:r>
            <a:endParaRPr lang="de-CH" altLang="de-DE" sz="2400" dirty="0" smtClean="0">
              <a:latin typeface="Arial" pitchFamily="34" charset="0"/>
              <a:cs typeface="Arial" pitchFamily="34" charset="0"/>
            </a:endParaRPr>
          </a:p>
          <a:p>
            <a:pPr marL="342900" indent="-342900" eaLnBrk="1" hangingPunct="1">
              <a:spcBef>
                <a:spcPct val="0"/>
              </a:spcBef>
              <a:defRPr/>
            </a:pPr>
            <a:r>
              <a:rPr lang="de-CH" altLang="de-DE" sz="2400" dirty="0" smtClean="0">
                <a:latin typeface="Arial" pitchFamily="34" charset="0"/>
                <a:cs typeface="Arial" pitchFamily="34" charset="0"/>
              </a:rPr>
              <a:t>Dark Archive: </a:t>
            </a:r>
            <a:r>
              <a:rPr lang="de-CH" altLang="de-DE" sz="2400" dirty="0" err="1" smtClean="0">
                <a:latin typeface="Arial" pitchFamily="34" charset="0"/>
                <a:cs typeface="Arial" pitchFamily="34" charset="0"/>
              </a:rPr>
              <a:t>Portico</a:t>
            </a:r>
            <a:endParaRPr lang="de-CH" altLang="de-DE" sz="2400" dirty="0" smtClean="0">
              <a:latin typeface="Arial" pitchFamily="34" charset="0"/>
              <a:cs typeface="Arial" pitchFamily="34" charset="0"/>
            </a:endParaRPr>
          </a:p>
          <a:p>
            <a:pPr marL="342900" indent="-342900" eaLnBrk="1" hangingPunct="1">
              <a:spcBef>
                <a:spcPct val="0"/>
              </a:spcBef>
              <a:defRPr/>
            </a:pPr>
            <a:endParaRPr lang="de-CH" altLang="de-DE" sz="2400" dirty="0" smtClean="0">
              <a:latin typeface="Arial" pitchFamily="34" charset="0"/>
              <a:cs typeface="Arial" pitchFamily="34" charset="0"/>
            </a:endParaRPr>
          </a:p>
          <a:p>
            <a:pPr marL="342900" indent="-342900" eaLnBrk="1" hangingPunct="1">
              <a:spcBef>
                <a:spcPct val="0"/>
              </a:spcBef>
              <a:defRPr/>
            </a:pPr>
            <a:r>
              <a:rPr lang="de-CH" altLang="de-DE" sz="2400" dirty="0" smtClean="0">
                <a:latin typeface="Arial" pitchFamily="34" charset="0"/>
                <a:cs typeface="Arial" pitchFamily="34" charset="0"/>
              </a:rPr>
              <a:t>Mobile </a:t>
            </a:r>
            <a:r>
              <a:rPr lang="de-CH" altLang="de-DE" sz="2400" dirty="0" err="1" smtClean="0">
                <a:latin typeface="Arial" pitchFamily="34" charset="0"/>
                <a:cs typeface="Arial" pitchFamily="34" charset="0"/>
              </a:rPr>
              <a:t>device</a:t>
            </a:r>
            <a:r>
              <a:rPr lang="de-CH" altLang="de-DE" sz="2400" dirty="0" smtClean="0">
                <a:latin typeface="Arial" pitchFamily="34" charset="0"/>
                <a:cs typeface="Arial" pitchFamily="34" charset="0"/>
              </a:rPr>
              <a:t> </a:t>
            </a:r>
            <a:r>
              <a:rPr lang="de-CH" altLang="de-DE" sz="2400" dirty="0" err="1" smtClean="0">
                <a:latin typeface="Arial" pitchFamily="34" charset="0"/>
                <a:cs typeface="Arial" pitchFamily="34" charset="0"/>
              </a:rPr>
              <a:t>compatible</a:t>
            </a:r>
            <a:endParaRPr lang="de-CH" altLang="de-DE" sz="2400" dirty="0" smtClean="0">
              <a:latin typeface="Arial" pitchFamily="34" charset="0"/>
              <a:cs typeface="Arial" pitchFamily="34" charset="0"/>
            </a:endParaRPr>
          </a:p>
          <a:p>
            <a:pPr marL="342900" indent="-342900" eaLnBrk="1" hangingPunct="1">
              <a:spcBef>
                <a:spcPct val="0"/>
              </a:spcBef>
              <a:defRPr/>
            </a:pPr>
            <a:endParaRPr lang="de-CH" altLang="de-DE" sz="2400" dirty="0" smtClean="0">
              <a:latin typeface="Arial" pitchFamily="34" charset="0"/>
              <a:cs typeface="Arial" pitchFamily="34" charset="0"/>
            </a:endParaRPr>
          </a:p>
          <a:p>
            <a:pPr marL="342900" indent="-342900" eaLnBrk="1" hangingPunct="1">
              <a:spcBef>
                <a:spcPct val="0"/>
              </a:spcBef>
              <a:defRPr/>
            </a:pPr>
            <a:r>
              <a:rPr lang="de-CH" altLang="de-DE" sz="2400" dirty="0" smtClean="0">
                <a:latin typeface="Arial" pitchFamily="34" charset="0"/>
                <a:cs typeface="Arial" pitchFamily="34" charset="0"/>
              </a:rPr>
              <a:t>Digital Rights Management-</a:t>
            </a:r>
            <a:r>
              <a:rPr lang="de-CH" altLang="de-DE" sz="2400" dirty="0" err="1" smtClean="0">
                <a:latin typeface="Arial" pitchFamily="34" charset="0"/>
                <a:cs typeface="Arial" pitchFamily="34" charset="0"/>
              </a:rPr>
              <a:t>free</a:t>
            </a:r>
            <a:endParaRPr lang="de-CH" altLang="de-DE" sz="2400" dirty="0" smtClean="0">
              <a:latin typeface="Arial" pitchFamily="34" charset="0"/>
              <a:cs typeface="Arial" pitchFamily="34" charset="0"/>
            </a:endParaRPr>
          </a:p>
          <a:p>
            <a:pPr marL="342900" indent="-342900" eaLnBrk="1" hangingPunct="1">
              <a:spcBef>
                <a:spcPct val="0"/>
              </a:spcBef>
              <a:defRPr/>
            </a:pPr>
            <a:endParaRPr lang="de-CH" altLang="de-DE" sz="2400" dirty="0" smtClean="0">
              <a:latin typeface="Arial" pitchFamily="34" charset="0"/>
              <a:cs typeface="Arial" pitchFamily="34" charset="0"/>
            </a:endParaRPr>
          </a:p>
          <a:p>
            <a:pPr marL="342900" indent="-342900" eaLnBrk="1" hangingPunct="1">
              <a:spcBef>
                <a:spcPct val="0"/>
              </a:spcBef>
              <a:defRPr/>
            </a:pPr>
            <a:r>
              <a:rPr lang="de-CH" altLang="de-DE" sz="2400" dirty="0" err="1" smtClean="0">
                <a:latin typeface="Arial" pitchFamily="34" charset="0"/>
                <a:cs typeface="Arial" pitchFamily="34" charset="0"/>
              </a:rPr>
              <a:t>Unlimited</a:t>
            </a:r>
            <a:r>
              <a:rPr lang="de-CH" altLang="de-DE" sz="2400" dirty="0" smtClean="0">
                <a:latin typeface="Arial" pitchFamily="34" charset="0"/>
                <a:cs typeface="Arial" pitchFamily="34" charset="0"/>
              </a:rPr>
              <a:t> </a:t>
            </a:r>
            <a:r>
              <a:rPr lang="de-CH" altLang="de-DE" sz="2400" dirty="0" err="1" smtClean="0">
                <a:latin typeface="Arial" pitchFamily="34" charset="0"/>
                <a:cs typeface="Arial" pitchFamily="34" charset="0"/>
              </a:rPr>
              <a:t>simultaneous</a:t>
            </a:r>
            <a:r>
              <a:rPr lang="de-CH" altLang="de-DE" sz="2400" dirty="0" smtClean="0">
                <a:latin typeface="Arial" pitchFamily="34" charset="0"/>
                <a:cs typeface="Arial" pitchFamily="34" charset="0"/>
              </a:rPr>
              <a:t> access</a:t>
            </a:r>
          </a:p>
          <a:p>
            <a:pPr marL="342900" indent="-342900" eaLnBrk="1" hangingPunct="1">
              <a:spcBef>
                <a:spcPct val="0"/>
              </a:spcBef>
              <a:defRPr/>
            </a:pPr>
            <a:endParaRPr lang="de-CH" altLang="de-DE" sz="2400" dirty="0" smtClean="0">
              <a:latin typeface="Arial" pitchFamily="34" charset="0"/>
              <a:cs typeface="Arial" pitchFamily="34" charset="0"/>
            </a:endParaRPr>
          </a:p>
          <a:p>
            <a:pPr marL="342900" indent="-342900" eaLnBrk="1" hangingPunct="1">
              <a:spcBef>
                <a:spcPct val="0"/>
              </a:spcBef>
              <a:defRPr/>
            </a:pPr>
            <a:r>
              <a:rPr lang="de-CH" altLang="de-DE" sz="2400" dirty="0" err="1" smtClean="0">
                <a:latin typeface="Arial" pitchFamily="34" charset="0"/>
                <a:cs typeface="Arial" pitchFamily="34" charset="0"/>
              </a:rPr>
              <a:t>Perpetual</a:t>
            </a:r>
            <a:r>
              <a:rPr lang="de-CH" altLang="de-DE" sz="2400" dirty="0" smtClean="0">
                <a:latin typeface="Arial" pitchFamily="34" charset="0"/>
                <a:cs typeface="Arial" pitchFamily="34" charset="0"/>
              </a:rPr>
              <a:t> access </a:t>
            </a:r>
            <a:r>
              <a:rPr lang="de-CH" altLang="de-DE" sz="2400" dirty="0" err="1" smtClean="0">
                <a:latin typeface="Arial" pitchFamily="34" charset="0"/>
                <a:cs typeface="Arial" pitchFamily="34" charset="0"/>
              </a:rPr>
              <a:t>options</a:t>
            </a:r>
            <a:r>
              <a:rPr lang="de-CH" altLang="de-DE" sz="2400" dirty="0" smtClean="0">
                <a:latin typeface="Arial" pitchFamily="34" charset="0"/>
                <a:cs typeface="Arial" pitchFamily="34" charset="0"/>
              </a:rPr>
              <a:t> </a:t>
            </a:r>
            <a:r>
              <a:rPr lang="de-CH" altLang="de-DE" sz="2400" dirty="0" err="1" smtClean="0">
                <a:latin typeface="Arial" pitchFamily="34" charset="0"/>
                <a:cs typeface="Arial" pitchFamily="34" charset="0"/>
              </a:rPr>
              <a:t>available</a:t>
            </a:r>
            <a:endParaRPr lang="de-CH" altLang="de-DE" sz="2400" dirty="0" smtClean="0">
              <a:latin typeface="Arial" pitchFamily="34" charset="0"/>
              <a:cs typeface="Arial" pitchFamily="34" charset="0"/>
            </a:endParaRPr>
          </a:p>
          <a:p>
            <a:pPr eaLnBrk="1" hangingPunct="1">
              <a:spcBef>
                <a:spcPct val="0"/>
              </a:spcBef>
              <a:buFont typeface="Arial" pitchFamily="34" charset="0"/>
              <a:buNone/>
              <a:defRPr/>
            </a:pPr>
            <a:endParaRPr lang="de-CH" altLang="de-DE" sz="2400" dirty="0" smtClean="0">
              <a:latin typeface="Arial" pitchFamily="34" charset="0"/>
              <a:cs typeface="Arial" pitchFamily="34" charset="0"/>
            </a:endParaRPr>
          </a:p>
          <a:p>
            <a:pPr marL="342900" indent="-342900" eaLnBrk="1" hangingPunct="1">
              <a:spcBef>
                <a:spcPct val="0"/>
              </a:spcBef>
              <a:defRPr/>
            </a:pPr>
            <a:endParaRPr lang="de-CH" altLang="de-DE" sz="2400" dirty="0" smtClean="0">
              <a:latin typeface="Arial" pitchFamily="34" charset="0"/>
              <a:cs typeface="Arial" pitchFamily="34" charset="0"/>
            </a:endParaRPr>
          </a:p>
          <a:p>
            <a:pPr marL="342900" indent="-342900" eaLnBrk="1" hangingPunct="1">
              <a:spcBef>
                <a:spcPct val="0"/>
              </a:spcBef>
              <a:defRPr/>
            </a:pPr>
            <a:endParaRPr lang="de-CH" altLang="de-DE" sz="2400" dirty="0" smtClean="0">
              <a:latin typeface="Arial" pitchFamily="34" charset="0"/>
              <a:cs typeface="Arial" pitchFamily="34" charset="0"/>
            </a:endParaRPr>
          </a:p>
        </p:txBody>
      </p:sp>
      <p:grpSp>
        <p:nvGrpSpPr>
          <p:cNvPr id="5" name="Gruppieren 4"/>
          <p:cNvGrpSpPr/>
          <p:nvPr/>
        </p:nvGrpSpPr>
        <p:grpSpPr>
          <a:xfrm>
            <a:off x="6018838" y="1411769"/>
            <a:ext cx="2804705" cy="1168936"/>
            <a:chOff x="5439703" y="1179944"/>
            <a:chExt cx="3704297" cy="1438275"/>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703" y="1179944"/>
              <a:ext cx="106680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350" y="1431861"/>
              <a:ext cx="25336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026" y="2636912"/>
            <a:ext cx="12763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838" y="4150498"/>
            <a:ext cx="2873642" cy="1654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3119456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3"/>
          <p:cNvSpPr txBox="1">
            <a:spLocks noChangeArrowheads="1"/>
          </p:cNvSpPr>
          <p:nvPr/>
        </p:nvSpPr>
        <p:spPr bwMode="auto">
          <a:xfrm>
            <a:off x="547750" y="1441945"/>
            <a:ext cx="861695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defRPr/>
            </a:pPr>
            <a:r>
              <a:rPr lang="de-CH" altLang="de-DE" sz="2200" dirty="0" smtClean="0">
                <a:latin typeface="Arial" charset="0"/>
              </a:rPr>
              <a:t>All </a:t>
            </a:r>
            <a:r>
              <a:rPr lang="de-CH" altLang="de-DE" sz="2200" dirty="0" err="1" smtClean="0">
                <a:latin typeface="Arial" charset="0"/>
              </a:rPr>
              <a:t>content</a:t>
            </a:r>
            <a:r>
              <a:rPr lang="de-CH" altLang="de-DE" sz="2200" dirty="0" smtClean="0">
                <a:latin typeface="Arial" charset="0"/>
              </a:rPr>
              <a:t> on </a:t>
            </a:r>
            <a:r>
              <a:rPr lang="de-CH" altLang="de-DE" sz="2200" dirty="0" err="1" smtClean="0">
                <a:latin typeface="Arial" charset="0"/>
              </a:rPr>
              <a:t>one</a:t>
            </a:r>
            <a:r>
              <a:rPr lang="de-CH" altLang="de-DE" sz="2200" dirty="0" smtClean="0">
                <a:latin typeface="Arial" charset="0"/>
              </a:rPr>
              <a:t> </a:t>
            </a:r>
            <a:r>
              <a:rPr lang="de-CH" altLang="de-DE" sz="2200" dirty="0" err="1" smtClean="0">
                <a:latin typeface="Arial" charset="0"/>
              </a:rPr>
              <a:t>platform</a:t>
            </a:r>
            <a:r>
              <a:rPr lang="de-CH" altLang="de-DE" sz="2200" dirty="0" smtClean="0">
                <a:latin typeface="Arial" charset="0"/>
              </a:rPr>
              <a:t>: </a:t>
            </a:r>
            <a:r>
              <a:rPr lang="de-CH" altLang="de-DE" sz="2200" dirty="0" smtClean="0">
                <a:latin typeface="Arial" charset="0"/>
                <a:hlinkClick r:id="rId2"/>
              </a:rPr>
              <a:t>www.karger.com</a:t>
            </a:r>
            <a:r>
              <a:rPr lang="de-CH" altLang="de-DE" sz="2200" dirty="0" smtClean="0">
                <a:latin typeface="Arial" charset="0"/>
              </a:rPr>
              <a:t/>
            </a:r>
            <a:br>
              <a:rPr lang="de-CH" altLang="de-DE" sz="2200" dirty="0" smtClean="0">
                <a:latin typeface="Arial" charset="0"/>
              </a:rPr>
            </a:br>
            <a:endParaRPr lang="de-CH" altLang="de-DE" sz="2200" dirty="0" smtClean="0">
              <a:latin typeface="Arial" charset="0"/>
            </a:endParaRPr>
          </a:p>
          <a:p>
            <a:pPr eaLnBrk="1" hangingPunct="1">
              <a:spcBef>
                <a:spcPct val="0"/>
              </a:spcBef>
              <a:defRPr/>
            </a:pPr>
            <a:r>
              <a:rPr lang="de-CH" altLang="de-DE" sz="2200" dirty="0" err="1" smtClean="0">
                <a:latin typeface="Arial" charset="0"/>
              </a:rPr>
              <a:t>Administrator’s</a:t>
            </a:r>
            <a:r>
              <a:rPr lang="de-CH" altLang="de-DE" sz="2200" dirty="0" smtClean="0">
                <a:latin typeface="Arial" charset="0"/>
              </a:rPr>
              <a:t> </a:t>
            </a:r>
            <a:r>
              <a:rPr lang="de-CH" altLang="de-DE" sz="2200" dirty="0">
                <a:latin typeface="Arial" charset="0"/>
              </a:rPr>
              <a:t>Page </a:t>
            </a:r>
            <a:endParaRPr lang="de-CH" altLang="de-DE" sz="2200" dirty="0" smtClean="0">
              <a:latin typeface="Arial" charset="0"/>
            </a:endParaRPr>
          </a:p>
          <a:p>
            <a:pPr eaLnBrk="1" hangingPunct="1">
              <a:spcBef>
                <a:spcPct val="0"/>
              </a:spcBef>
              <a:defRPr/>
            </a:pPr>
            <a:endParaRPr lang="de-CH" altLang="de-DE" sz="2200" dirty="0">
              <a:latin typeface="Arial" charset="0"/>
            </a:endParaRPr>
          </a:p>
          <a:p>
            <a:pPr eaLnBrk="1" hangingPunct="1">
              <a:spcBef>
                <a:spcPct val="0"/>
              </a:spcBef>
              <a:defRPr/>
            </a:pPr>
            <a:r>
              <a:rPr lang="de-CH" altLang="de-DE" sz="2200" dirty="0" err="1" smtClean="0">
                <a:latin typeface="Arial" charset="0"/>
              </a:rPr>
              <a:t>Metadata</a:t>
            </a:r>
            <a:r>
              <a:rPr lang="de-CH" altLang="de-DE" sz="2200" dirty="0" smtClean="0">
                <a:latin typeface="Arial" charset="0"/>
              </a:rPr>
              <a:t> </a:t>
            </a:r>
            <a:r>
              <a:rPr lang="de-CH" altLang="de-DE" sz="2200" dirty="0" err="1" smtClean="0">
                <a:latin typeface="Arial" charset="0"/>
              </a:rPr>
              <a:t>formats</a:t>
            </a:r>
            <a:r>
              <a:rPr lang="de-CH" altLang="de-DE" sz="2200" dirty="0" smtClean="0">
                <a:latin typeface="Arial" charset="0"/>
              </a:rPr>
              <a:t> </a:t>
            </a:r>
            <a:r>
              <a:rPr lang="de-CH" altLang="de-DE" sz="2200" dirty="0" err="1" smtClean="0">
                <a:latin typeface="Arial" charset="0"/>
              </a:rPr>
              <a:t>for</a:t>
            </a:r>
            <a:r>
              <a:rPr lang="de-CH" altLang="de-DE" sz="2200" dirty="0" smtClean="0">
                <a:latin typeface="Arial" charset="0"/>
              </a:rPr>
              <a:t> </a:t>
            </a:r>
            <a:r>
              <a:rPr lang="de-CH" altLang="de-DE" sz="2200" dirty="0" err="1" smtClean="0">
                <a:latin typeface="Arial" charset="0"/>
              </a:rPr>
              <a:t>cataloguing</a:t>
            </a:r>
            <a:r>
              <a:rPr lang="de-CH" altLang="de-DE" sz="2200" dirty="0" smtClean="0">
                <a:latin typeface="Arial" charset="0"/>
              </a:rPr>
              <a:t> </a:t>
            </a:r>
          </a:p>
          <a:p>
            <a:pPr marL="0" indent="0" eaLnBrk="1" hangingPunct="1">
              <a:spcBef>
                <a:spcPct val="0"/>
              </a:spcBef>
              <a:buFont typeface="Arial" charset="0"/>
              <a:buNone/>
              <a:defRPr/>
            </a:pPr>
            <a:endParaRPr lang="de-CH" altLang="de-DE" sz="2200" dirty="0" smtClean="0">
              <a:latin typeface="Arial" charset="0"/>
            </a:endParaRPr>
          </a:p>
          <a:p>
            <a:pPr eaLnBrk="1" hangingPunct="1">
              <a:spcBef>
                <a:spcPct val="0"/>
              </a:spcBef>
              <a:defRPr/>
            </a:pPr>
            <a:r>
              <a:rPr lang="de-CH" altLang="de-DE" sz="2200" dirty="0" smtClean="0">
                <a:latin typeface="Arial" charset="0"/>
              </a:rPr>
              <a:t>Counter </a:t>
            </a:r>
            <a:r>
              <a:rPr lang="de-CH" altLang="de-DE" sz="2200" dirty="0" err="1" smtClean="0">
                <a:latin typeface="Arial" charset="0"/>
              </a:rPr>
              <a:t>compliant</a:t>
            </a:r>
            <a:r>
              <a:rPr lang="de-CH" altLang="de-DE" sz="2200" dirty="0" smtClean="0">
                <a:latin typeface="Arial" charset="0"/>
              </a:rPr>
              <a:t> </a:t>
            </a:r>
            <a:r>
              <a:rPr lang="de-CH" altLang="de-DE" sz="2200" dirty="0" err="1" smtClean="0">
                <a:latin typeface="Arial" charset="0"/>
              </a:rPr>
              <a:t>usage</a:t>
            </a:r>
            <a:r>
              <a:rPr lang="de-CH" altLang="de-DE" sz="2200" dirty="0" smtClean="0">
                <a:latin typeface="Arial" charset="0"/>
              </a:rPr>
              <a:t> </a:t>
            </a:r>
            <a:r>
              <a:rPr lang="de-CH" altLang="de-DE" sz="2200" dirty="0" err="1" smtClean="0">
                <a:latin typeface="Arial" charset="0"/>
              </a:rPr>
              <a:t>statistics</a:t>
            </a:r>
            <a:endParaRPr lang="de-CH" altLang="de-DE" sz="2200" dirty="0" smtClean="0">
              <a:latin typeface="Arial" charset="0"/>
            </a:endParaRPr>
          </a:p>
          <a:p>
            <a:pPr eaLnBrk="1" hangingPunct="1">
              <a:spcBef>
                <a:spcPct val="0"/>
              </a:spcBef>
              <a:defRPr/>
            </a:pPr>
            <a:endParaRPr lang="de-CH" altLang="de-DE" sz="2200" dirty="0">
              <a:latin typeface="Arial" charset="0"/>
            </a:endParaRPr>
          </a:p>
          <a:p>
            <a:pPr eaLnBrk="1" hangingPunct="1">
              <a:spcBef>
                <a:spcPct val="0"/>
              </a:spcBef>
              <a:defRPr/>
            </a:pPr>
            <a:r>
              <a:rPr lang="de-CH" altLang="de-DE" sz="2200" dirty="0" err="1">
                <a:latin typeface="Arial" charset="0"/>
              </a:rPr>
              <a:t>My</a:t>
            </a:r>
            <a:r>
              <a:rPr lang="de-CH" altLang="de-DE" sz="2200" dirty="0">
                <a:latin typeface="Arial" charset="0"/>
              </a:rPr>
              <a:t> Karger</a:t>
            </a:r>
            <a:br>
              <a:rPr lang="de-CH" altLang="de-DE" sz="2200" dirty="0">
                <a:latin typeface="Arial" charset="0"/>
              </a:rPr>
            </a:br>
            <a:r>
              <a:rPr lang="de-CH" altLang="de-DE" sz="2200" dirty="0">
                <a:latin typeface="Arial" charset="0"/>
              </a:rPr>
              <a:t>- Your </a:t>
            </a:r>
            <a:r>
              <a:rPr lang="de-CH" altLang="de-DE" sz="2200" dirty="0" err="1">
                <a:latin typeface="Arial" charset="0"/>
              </a:rPr>
              <a:t>Subscriptions</a:t>
            </a:r>
            <a:r>
              <a:rPr lang="de-CH" altLang="de-DE" sz="2200" dirty="0">
                <a:latin typeface="Arial" charset="0"/>
              </a:rPr>
              <a:t/>
            </a:r>
            <a:br>
              <a:rPr lang="de-CH" altLang="de-DE" sz="2200" dirty="0">
                <a:latin typeface="Arial" charset="0"/>
              </a:rPr>
            </a:br>
            <a:r>
              <a:rPr lang="de-CH" altLang="de-DE" sz="2200" dirty="0">
                <a:latin typeface="Arial" charset="0"/>
              </a:rPr>
              <a:t>- </a:t>
            </a:r>
            <a:r>
              <a:rPr lang="de-CH" altLang="en-US" sz="2200" dirty="0">
                <a:latin typeface="Arial" charset="0"/>
              </a:rPr>
              <a:t>Services </a:t>
            </a:r>
            <a:r>
              <a:rPr lang="de-CH" altLang="en-US" sz="2200" dirty="0" err="1">
                <a:latin typeface="Arial" charset="0"/>
              </a:rPr>
              <a:t>for</a:t>
            </a:r>
            <a:r>
              <a:rPr lang="de-CH" altLang="en-US" sz="2200" dirty="0">
                <a:latin typeface="Arial" charset="0"/>
              </a:rPr>
              <a:t> </a:t>
            </a:r>
            <a:r>
              <a:rPr lang="de-CH" altLang="en-US" sz="2200" dirty="0" smtClean="0">
                <a:latin typeface="Arial" charset="0"/>
              </a:rPr>
              <a:t>Researchers</a:t>
            </a:r>
            <a:br>
              <a:rPr lang="de-CH" altLang="en-US" sz="2200" dirty="0" smtClean="0">
                <a:latin typeface="Arial" charset="0"/>
              </a:rPr>
            </a:br>
            <a:r>
              <a:rPr lang="de-CH" altLang="en-US" sz="2200" dirty="0" smtClean="0">
                <a:latin typeface="Arial" charset="0"/>
              </a:rPr>
              <a:t>- </a:t>
            </a:r>
            <a:r>
              <a:rPr lang="de-CH" altLang="en-US" sz="2200" dirty="0" smtClean="0">
                <a:latin typeface="Arial" charset="0"/>
              </a:rPr>
              <a:t>Services </a:t>
            </a:r>
            <a:r>
              <a:rPr lang="de-CH" altLang="en-US" sz="2200" dirty="0" err="1" smtClean="0">
                <a:latin typeface="Arial" charset="0"/>
              </a:rPr>
              <a:t>for</a:t>
            </a:r>
            <a:r>
              <a:rPr lang="de-CH" altLang="en-US" sz="2200" dirty="0" smtClean="0">
                <a:latin typeface="Arial" charset="0"/>
              </a:rPr>
              <a:t> Administrators</a:t>
            </a:r>
            <a:endParaRPr lang="de-CH" altLang="de-DE" sz="2200" dirty="0" smtClean="0">
              <a:latin typeface="Arial" charset="0"/>
            </a:endParaRPr>
          </a:p>
          <a:p>
            <a:pPr eaLnBrk="1" hangingPunct="1">
              <a:spcBef>
                <a:spcPct val="0"/>
              </a:spcBef>
              <a:defRPr/>
            </a:pPr>
            <a:endParaRPr lang="de-CH" altLang="de-DE" sz="2200" dirty="0" smtClean="0">
              <a:latin typeface="Arial" charset="0"/>
            </a:endParaRPr>
          </a:p>
          <a:p>
            <a:pPr marL="0" indent="0" eaLnBrk="1" hangingPunct="1">
              <a:spcBef>
                <a:spcPct val="0"/>
              </a:spcBef>
              <a:buNone/>
              <a:defRPr/>
            </a:pPr>
            <a:r>
              <a:rPr lang="de-CH" altLang="de-DE" sz="2200" b="1" dirty="0" err="1" smtClean="0">
                <a:latin typeface="Arial" charset="0"/>
              </a:rPr>
              <a:t>Personalized</a:t>
            </a:r>
            <a:r>
              <a:rPr lang="de-CH" altLang="de-DE" sz="2200" b="1" dirty="0" smtClean="0">
                <a:latin typeface="Arial" charset="0"/>
              </a:rPr>
              <a:t> </a:t>
            </a:r>
            <a:r>
              <a:rPr lang="de-CH" altLang="de-DE" sz="2200" b="1" dirty="0" err="1" smtClean="0">
                <a:latin typeface="Arial" charset="0"/>
              </a:rPr>
              <a:t>service</a:t>
            </a:r>
            <a:r>
              <a:rPr lang="de-CH" altLang="de-DE" sz="2200" b="1" dirty="0" smtClean="0">
                <a:latin typeface="Arial" charset="0"/>
              </a:rPr>
              <a:t>, </a:t>
            </a:r>
            <a:r>
              <a:rPr lang="de-CH" altLang="de-DE" sz="2200" b="1" dirty="0" err="1" smtClean="0">
                <a:latin typeface="Arial" charset="0"/>
              </a:rPr>
              <a:t>customized</a:t>
            </a:r>
            <a:r>
              <a:rPr lang="de-CH" altLang="de-DE" sz="2200" b="1" dirty="0" smtClean="0">
                <a:latin typeface="Arial" charset="0"/>
              </a:rPr>
              <a:t> </a:t>
            </a:r>
            <a:r>
              <a:rPr lang="de-CH" altLang="de-DE" sz="2200" b="1" dirty="0" err="1" smtClean="0">
                <a:latin typeface="Arial" charset="0"/>
              </a:rPr>
              <a:t>offers</a:t>
            </a:r>
            <a:r>
              <a:rPr lang="de-CH" altLang="de-DE" sz="2200" dirty="0">
                <a:latin typeface="Arial" charset="0"/>
              </a:rPr>
              <a:t/>
            </a:r>
            <a:br>
              <a:rPr lang="de-CH" altLang="de-DE" sz="2200" dirty="0">
                <a:latin typeface="Arial" charset="0"/>
              </a:rPr>
            </a:br>
            <a:endParaRPr lang="de-CH" altLang="de-DE" sz="2200" dirty="0">
              <a:latin typeface="Arial" charset="0"/>
            </a:endParaRPr>
          </a:p>
        </p:txBody>
      </p:sp>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747" y="3140968"/>
            <a:ext cx="237172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933056"/>
            <a:ext cx="2592387" cy="211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845895" y="73478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6" name="Textfeld 3"/>
          <p:cNvSpPr txBox="1">
            <a:spLocks noChangeArrowheads="1"/>
          </p:cNvSpPr>
          <p:nvPr/>
        </p:nvSpPr>
        <p:spPr bwMode="auto">
          <a:xfrm>
            <a:off x="511039" y="610368"/>
            <a:ext cx="80004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3400" b="1" dirty="0">
                <a:latin typeface="Arial" charset="0"/>
              </a:rPr>
              <a:t>Administration/Customer Service</a:t>
            </a:r>
            <a:endParaRPr lang="en-GB" altLang="de-DE" sz="3400" b="1" dirty="0">
              <a:latin typeface="Arial" charset="0"/>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pic>
        <p:nvPicPr>
          <p:cNvPr id="1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67085"/>
          <a:stretch/>
        </p:blipFill>
        <p:spPr bwMode="auto">
          <a:xfrm>
            <a:off x="6229672" y="1772816"/>
            <a:ext cx="2590800" cy="132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547750" y="6295974"/>
            <a:ext cx="2890663" cy="369332"/>
          </a:xfrm>
          <a:prstGeom prst="rect">
            <a:avLst/>
          </a:prstGeom>
        </p:spPr>
        <p:txBody>
          <a:bodyPr wrap="none">
            <a:spAutoFit/>
          </a:bodyPr>
          <a:lstStyle/>
          <a:p>
            <a:r>
              <a:rPr lang="en-GB" dirty="0" smtClean="0">
                <a:latin typeface="Arial" panose="020B0604020202020204" pitchFamily="34" charset="0"/>
                <a:cs typeface="Arial" panose="020B0604020202020204" pitchFamily="34" charset="0"/>
                <a:hlinkClick r:id="rId6"/>
              </a:rPr>
              <a:t>www.karger.com/Services</a:t>
            </a:r>
            <a:r>
              <a:rPr lang="en-GB" dirty="0" smtClean="0">
                <a:latin typeface="Arial" panose="020B0604020202020204" pitchFamily="34" charset="0"/>
                <a:cs typeface="Arial" panose="020B0604020202020204" pitchFamily="34" charset="0"/>
              </a:rPr>
              <a:t> </a:t>
            </a:r>
            <a:endParaRPr lang="de-CH" dirty="0"/>
          </a:p>
        </p:txBody>
      </p:sp>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3308644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1"/>
          <p:cNvSpPr txBox="1">
            <a:spLocks noChangeArrowheads="1"/>
          </p:cNvSpPr>
          <p:nvPr/>
        </p:nvSpPr>
        <p:spPr bwMode="auto">
          <a:xfrm>
            <a:off x="-22399" y="6013326"/>
            <a:ext cx="88931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de-CH" altLang="en-US" sz="3500" b="1" dirty="0">
                <a:latin typeface="Arial" charset="0"/>
              </a:rPr>
              <a:t>… </a:t>
            </a:r>
            <a:r>
              <a:rPr lang="de-CH" altLang="en-US" sz="3500" b="1" dirty="0" err="1">
                <a:latin typeface="Arial" charset="0"/>
              </a:rPr>
              <a:t>the</a:t>
            </a:r>
            <a:r>
              <a:rPr lang="de-CH" altLang="en-US" sz="3500" b="1" dirty="0">
                <a:latin typeface="Arial" charset="0"/>
              </a:rPr>
              <a:t> </a:t>
            </a:r>
            <a:r>
              <a:rPr lang="de-CH" altLang="en-US" sz="3500" b="1" dirty="0" err="1">
                <a:latin typeface="Arial" charset="0"/>
              </a:rPr>
              <a:t>decisive</a:t>
            </a:r>
            <a:r>
              <a:rPr lang="de-CH" altLang="en-US" sz="3500" b="1" dirty="0">
                <a:latin typeface="Arial" charset="0"/>
              </a:rPr>
              <a:t> </a:t>
            </a:r>
            <a:r>
              <a:rPr lang="de-CH" altLang="en-US" sz="3500" b="1" dirty="0" err="1">
                <a:latin typeface="Arial" charset="0"/>
              </a:rPr>
              <a:t>factor</a:t>
            </a:r>
            <a:r>
              <a:rPr lang="de-CH" altLang="en-US" sz="3500" b="1" dirty="0">
                <a:latin typeface="Arial" charset="0"/>
              </a:rPr>
              <a:t> </a:t>
            </a:r>
            <a:r>
              <a:rPr lang="de-CH" altLang="en-US" sz="3500" b="1" dirty="0" err="1">
                <a:latin typeface="Arial" charset="0"/>
              </a:rPr>
              <a:t>remains</a:t>
            </a:r>
            <a:r>
              <a:rPr lang="de-CH" altLang="en-US" sz="3500" b="1" dirty="0">
                <a:latin typeface="Arial" charset="0"/>
              </a:rPr>
              <a:t>:</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 y="548680"/>
            <a:ext cx="3913311" cy="255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749" y="620688"/>
            <a:ext cx="4130513" cy="241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177258"/>
            <a:ext cx="4154471" cy="272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875" y="3198688"/>
            <a:ext cx="4136040" cy="260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606" y="2777207"/>
            <a:ext cx="1960562"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45895" y="73478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6" name="Textfeld 3"/>
          <p:cNvSpPr txBox="1">
            <a:spLocks noChangeArrowheads="1"/>
          </p:cNvSpPr>
          <p:nvPr/>
        </p:nvSpPr>
        <p:spPr bwMode="auto">
          <a:xfrm>
            <a:off x="539552" y="793725"/>
            <a:ext cx="80004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3400" b="1" dirty="0">
                <a:latin typeface="Arial" charset="0"/>
              </a:rPr>
              <a:t>Quality of Content</a:t>
            </a:r>
            <a:endParaRPr lang="en-GB" altLang="de-DE" sz="3400" b="1" dirty="0">
              <a:latin typeface="Arial" charset="0"/>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9" name="Textfeld 3"/>
          <p:cNvSpPr txBox="1">
            <a:spLocks noChangeArrowheads="1"/>
          </p:cNvSpPr>
          <p:nvPr/>
        </p:nvSpPr>
        <p:spPr bwMode="auto">
          <a:xfrm>
            <a:off x="611560" y="1719610"/>
            <a:ext cx="8616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eaLnBrk="1" hangingPunct="1">
              <a:spcBef>
                <a:spcPct val="0"/>
              </a:spcBef>
              <a:defRPr/>
            </a:pPr>
            <a:r>
              <a:rPr lang="en-GB" altLang="de-DE" sz="2400" dirty="0" smtClean="0">
                <a:latin typeface="Arial" pitchFamily="34" charset="0"/>
                <a:cs typeface="Arial" pitchFamily="34" charset="0"/>
              </a:rPr>
              <a:t>125 years of experience in biomedical publishing</a:t>
            </a:r>
            <a:br>
              <a:rPr lang="en-GB" altLang="de-DE" sz="2400" dirty="0" smtClean="0">
                <a:latin typeface="Arial" pitchFamily="34" charset="0"/>
                <a:cs typeface="Arial" pitchFamily="34" charset="0"/>
              </a:rPr>
            </a:br>
            <a:endParaRPr lang="en-GB" altLang="de-DE" sz="2400" dirty="0" smtClean="0">
              <a:latin typeface="Arial" pitchFamily="34" charset="0"/>
              <a:cs typeface="Arial" pitchFamily="34" charset="0"/>
            </a:endParaRPr>
          </a:p>
          <a:p>
            <a:pPr marL="342900" indent="-342900" eaLnBrk="1" hangingPunct="1">
              <a:spcBef>
                <a:spcPct val="0"/>
              </a:spcBef>
              <a:defRPr/>
            </a:pPr>
            <a:r>
              <a:rPr lang="en-GB" altLang="de-DE" sz="2400" dirty="0" smtClean="0">
                <a:latin typeface="Arial" pitchFamily="34" charset="0"/>
                <a:cs typeface="Arial" pitchFamily="34" charset="0"/>
              </a:rPr>
              <a:t>Extensive network of authors and editors, experts in their field of expertise world-wide</a:t>
            </a:r>
            <a:br>
              <a:rPr lang="en-GB" altLang="de-DE" sz="2400" dirty="0" smtClean="0">
                <a:latin typeface="Arial" pitchFamily="34" charset="0"/>
                <a:cs typeface="Arial" pitchFamily="34" charset="0"/>
              </a:rPr>
            </a:br>
            <a:endParaRPr lang="en-GB" altLang="de-DE" sz="2400" dirty="0" smtClean="0">
              <a:latin typeface="Arial" pitchFamily="34" charset="0"/>
              <a:cs typeface="Arial" pitchFamily="34" charset="0"/>
            </a:endParaRPr>
          </a:p>
          <a:p>
            <a:pPr marL="342900" indent="-342900" eaLnBrk="1" hangingPunct="1">
              <a:spcBef>
                <a:spcPct val="0"/>
              </a:spcBef>
              <a:defRPr/>
            </a:pPr>
            <a:r>
              <a:rPr lang="en-GB" altLang="de-DE" sz="2400" dirty="0" smtClean="0">
                <a:latin typeface="Arial" pitchFamily="34" charset="0"/>
                <a:cs typeface="Arial" pitchFamily="34" charset="0"/>
              </a:rPr>
              <a:t>Peer-reviewed, indexed</a:t>
            </a:r>
            <a:br>
              <a:rPr lang="en-GB" altLang="de-DE" sz="2400" dirty="0" smtClean="0">
                <a:latin typeface="Arial" pitchFamily="34" charset="0"/>
                <a:cs typeface="Arial" pitchFamily="34" charset="0"/>
              </a:rPr>
            </a:br>
            <a:endParaRPr lang="en-GB" altLang="de-DE" sz="2400" dirty="0" smtClean="0">
              <a:latin typeface="Arial" pitchFamily="34" charset="0"/>
              <a:cs typeface="Arial" pitchFamily="34" charset="0"/>
            </a:endParaRPr>
          </a:p>
          <a:p>
            <a:pPr marL="342900" indent="-342900" eaLnBrk="1" hangingPunct="1">
              <a:spcBef>
                <a:spcPct val="0"/>
              </a:spcBef>
              <a:defRPr/>
            </a:pPr>
            <a:r>
              <a:rPr lang="en-GB" altLang="de-DE" sz="2400" dirty="0" smtClean="0">
                <a:latin typeface="Arial" pitchFamily="34" charset="0"/>
                <a:cs typeface="Arial" pitchFamily="34" charset="0"/>
              </a:rPr>
              <a:t>Highest editing and </a:t>
            </a:r>
            <a:br>
              <a:rPr lang="en-GB" altLang="de-DE" sz="2400" dirty="0" smtClean="0">
                <a:latin typeface="Arial" pitchFamily="34" charset="0"/>
                <a:cs typeface="Arial" pitchFamily="34" charset="0"/>
              </a:rPr>
            </a:br>
            <a:r>
              <a:rPr lang="en-GB" altLang="de-DE" sz="2400" dirty="0" smtClean="0">
                <a:latin typeface="Arial" pitchFamily="34" charset="0"/>
                <a:cs typeface="Arial" pitchFamily="34" charset="0"/>
              </a:rPr>
              <a:t>production standards</a:t>
            </a:r>
            <a:br>
              <a:rPr lang="en-GB" altLang="de-DE" sz="2400" dirty="0" smtClean="0">
                <a:latin typeface="Arial" pitchFamily="34" charset="0"/>
                <a:cs typeface="Arial" pitchFamily="34" charset="0"/>
              </a:rPr>
            </a:br>
            <a:endParaRPr lang="en-GB" altLang="de-DE" sz="2400" dirty="0" smtClean="0">
              <a:latin typeface="Arial" pitchFamily="34" charset="0"/>
              <a:cs typeface="Arial" pitchFamily="34" charset="0"/>
            </a:endParaRPr>
          </a:p>
          <a:p>
            <a:pPr marL="342900" indent="-342900" eaLnBrk="1" hangingPunct="1">
              <a:spcBef>
                <a:spcPct val="0"/>
              </a:spcBef>
              <a:defRPr/>
            </a:pPr>
            <a:endParaRPr lang="en-GB" altLang="de-DE" sz="2400" dirty="0" smtClean="0">
              <a:latin typeface="Arial" pitchFamily="34" charset="0"/>
              <a:cs typeface="Arial" pitchFamily="34" charset="0"/>
            </a:endParaRPr>
          </a:p>
          <a:p>
            <a:pPr eaLnBrk="1" hangingPunct="1">
              <a:spcBef>
                <a:spcPct val="0"/>
              </a:spcBef>
              <a:buFont typeface="Arial" pitchFamily="34" charset="0"/>
              <a:buNone/>
              <a:defRPr/>
            </a:pPr>
            <a:endParaRPr lang="en-GB" altLang="de-DE" sz="2400" dirty="0" smtClean="0">
              <a:latin typeface="Arial" pitchFamily="34" charset="0"/>
              <a:cs typeface="Arial" pitchFamily="34" charset="0"/>
            </a:endParaRPr>
          </a:p>
        </p:txBody>
      </p:sp>
      <p:pic>
        <p:nvPicPr>
          <p:cNvPr id="12" name="Picture 13" descr="IMG_2649"/>
          <p:cNvPicPr>
            <a:picLocks noChangeAspect="1" noChangeArrowheads="1"/>
          </p:cNvPicPr>
          <p:nvPr/>
        </p:nvPicPr>
        <p:blipFill>
          <a:blip r:embed="rId2">
            <a:extLst>
              <a:ext uri="{28A0092B-C50C-407E-A947-70E740481C1C}">
                <a14:useLocalDpi xmlns:a14="http://schemas.microsoft.com/office/drawing/2010/main" val="0"/>
              </a:ext>
            </a:extLst>
          </a:blip>
          <a:srcRect l="20520" t="3859" r="10231"/>
          <a:stretch>
            <a:fillRect/>
          </a:stretch>
        </p:blipFill>
        <p:spPr bwMode="auto">
          <a:xfrm>
            <a:off x="5255005" y="3068960"/>
            <a:ext cx="3312021"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1066182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A62B0D9-40F2-4650-877E-05B187583955}" type="slidenum">
              <a:rPr lang="de-CH" smtClean="0">
                <a:solidFill>
                  <a:prstClr val="black">
                    <a:tint val="75000"/>
                  </a:prstClr>
                </a:solidFill>
              </a:rPr>
              <a:pPr/>
              <a:t>19</a:t>
            </a:fld>
            <a:endParaRPr lang="de-CH" dirty="0">
              <a:solidFill>
                <a:prstClr val="black">
                  <a:tint val="75000"/>
                </a:prst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1097934"/>
            <a:ext cx="168572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3549" y="1025926"/>
            <a:ext cx="5765708" cy="221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467543" y="5445536"/>
            <a:ext cx="7344817" cy="830997"/>
          </a:xfrm>
          <a:prstGeom prst="rect">
            <a:avLst/>
          </a:prstGeom>
        </p:spPr>
        <p:txBody>
          <a:bodyPr wrap="square">
            <a:spAutoFit/>
          </a:bodyPr>
          <a:lstStyle/>
          <a:p>
            <a:pPr algn="r"/>
            <a:r>
              <a:rPr lang="de-CH" sz="1600" dirty="0" smtClean="0"/>
              <a:t>Official </a:t>
            </a:r>
            <a:r>
              <a:rPr lang="de-CH" sz="1600" dirty="0" err="1" smtClean="0"/>
              <a:t>journal</a:t>
            </a:r>
            <a:r>
              <a:rPr lang="de-CH" sz="1600" dirty="0" smtClean="0"/>
              <a:t> of : International </a:t>
            </a:r>
            <a:r>
              <a:rPr lang="de-CH" sz="1600" dirty="0"/>
              <a:t>Union of Nutritional </a:t>
            </a:r>
            <a:r>
              <a:rPr lang="de-CH" sz="1600" dirty="0" err="1"/>
              <a:t>Sciences</a:t>
            </a:r>
            <a:r>
              <a:rPr lang="de-CH" sz="1600" dirty="0"/>
              <a:t> (IUNS)</a:t>
            </a:r>
          </a:p>
          <a:p>
            <a:pPr algn="r"/>
            <a:r>
              <a:rPr lang="de-CH" sz="1600" dirty="0" err="1" smtClean="0"/>
              <a:t>Federation</a:t>
            </a:r>
            <a:r>
              <a:rPr lang="de-CH" sz="1600" dirty="0" smtClean="0"/>
              <a:t> </a:t>
            </a:r>
            <a:r>
              <a:rPr lang="de-CH" sz="1600" dirty="0"/>
              <a:t>of European Nutrition </a:t>
            </a:r>
            <a:r>
              <a:rPr lang="de-CH" sz="1600" dirty="0" err="1"/>
              <a:t>Societies</a:t>
            </a:r>
            <a:r>
              <a:rPr lang="de-CH" sz="1600" dirty="0"/>
              <a:t> (FENS)</a:t>
            </a:r>
          </a:p>
          <a:p>
            <a:pPr algn="r"/>
            <a:r>
              <a:rPr lang="de-CH" sz="1600" dirty="0" smtClean="0"/>
              <a:t>Deutsche </a:t>
            </a:r>
            <a:r>
              <a:rPr lang="de-CH" sz="1600" dirty="0"/>
              <a:t>Gesellschaft für Ernährung (DGE)</a:t>
            </a:r>
            <a:endParaRPr lang="de-CH" sz="1600" dirty="0"/>
          </a:p>
        </p:txBody>
      </p:sp>
      <p:sp>
        <p:nvSpPr>
          <p:cNvPr id="10" name="Rechteck 9"/>
          <p:cNvSpPr/>
          <p:nvPr/>
        </p:nvSpPr>
        <p:spPr>
          <a:xfrm>
            <a:off x="467544" y="3414211"/>
            <a:ext cx="7950425" cy="2031325"/>
          </a:xfrm>
          <a:prstGeom prst="rect">
            <a:avLst/>
          </a:prstGeom>
        </p:spPr>
        <p:txBody>
          <a:bodyPr wrap="square">
            <a:spAutoFit/>
          </a:bodyPr>
          <a:lstStyle/>
          <a:p>
            <a:pPr marL="285750" indent="-285750">
              <a:buFont typeface="Arial" panose="020B0604020202020204" pitchFamily="34" charset="0"/>
              <a:buChar char="•"/>
            </a:pPr>
            <a:r>
              <a:rPr lang="en-US" dirty="0"/>
              <a:t>Information on human nutrition, metabolism and related fields with a multidisciplinary focus</a:t>
            </a:r>
          </a:p>
          <a:p>
            <a:pPr marL="285750" indent="-285750">
              <a:buFont typeface="Arial" panose="020B0604020202020204" pitchFamily="34" charset="0"/>
              <a:buChar char="•"/>
            </a:pPr>
            <a:r>
              <a:rPr lang="en-US" dirty="0"/>
              <a:t>Presenting experimental studies and basic science as well as observational and interventional studies</a:t>
            </a:r>
          </a:p>
          <a:p>
            <a:pPr marL="285750" indent="-285750">
              <a:buFont typeface="Arial" panose="020B0604020202020204" pitchFamily="34" charset="0"/>
              <a:buChar char="•"/>
            </a:pPr>
            <a:r>
              <a:rPr lang="en-US" dirty="0"/>
              <a:t>Includes reports related to social sciences and health economy / nutrition policy</a:t>
            </a:r>
          </a:p>
          <a:p>
            <a:pPr marL="285750" indent="-285750">
              <a:buFont typeface="Arial" panose="020B0604020202020204" pitchFamily="34" charset="0"/>
              <a:buChar char="•"/>
            </a:pPr>
            <a:r>
              <a:rPr lang="en-US" dirty="0"/>
              <a:t>High visibility among both researchers and users of research outputs, including policy makers</a:t>
            </a:r>
            <a:endParaRPr lang="de-CH"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5096794"/>
            <a:ext cx="328688" cy="37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4945" y="5448263"/>
            <a:ext cx="305513" cy="37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9973" y="5862974"/>
            <a:ext cx="350278" cy="45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3"/>
          <p:cNvSpPr txBox="1">
            <a:spLocks noChangeArrowheads="1"/>
          </p:cNvSpPr>
          <p:nvPr/>
        </p:nvSpPr>
        <p:spPr bwMode="auto">
          <a:xfrm>
            <a:off x="467544" y="439394"/>
            <a:ext cx="8000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400" b="1" dirty="0">
                <a:latin typeface="Arial" charset="0"/>
              </a:rPr>
              <a:t>Quality of </a:t>
            </a:r>
            <a:r>
              <a:rPr lang="de-CH" altLang="de-DE" sz="2400" b="1" dirty="0" smtClean="0">
                <a:latin typeface="Arial" charset="0"/>
              </a:rPr>
              <a:t>Content: Journal Highlights</a:t>
            </a:r>
            <a:endParaRPr lang="en-GB" altLang="de-DE" sz="2400" b="1" dirty="0">
              <a:latin typeface="Arial" charset="0"/>
            </a:endParaRPr>
          </a:p>
        </p:txBody>
      </p:sp>
      <p:sp>
        <p:nvSpPr>
          <p:cNvPr id="15" name="Textfeld 14"/>
          <p:cNvSpPr txBox="1"/>
          <p:nvPr/>
        </p:nvSpPr>
        <p:spPr>
          <a:xfrm>
            <a:off x="6804248" y="260648"/>
            <a:ext cx="2160240" cy="369332"/>
          </a:xfrm>
          <a:prstGeom prst="rect">
            <a:avLst/>
          </a:prstGeom>
          <a:noFill/>
        </p:spPr>
        <p:txBody>
          <a:bodyPr wrap="square" rtlCol="0">
            <a:spAutoFit/>
          </a:bodyPr>
          <a:lstStyle/>
          <a:p>
            <a:endParaRPr lang="en-GB" dirty="0">
              <a:solidFill>
                <a:schemeClr val="bg1"/>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6354" y="253441"/>
            <a:ext cx="28575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1131977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
        <p:nvSpPr>
          <p:cNvPr id="7" name="Rectangle 2"/>
          <p:cNvSpPr txBox="1">
            <a:spLocks noChangeArrowheads="1"/>
          </p:cNvSpPr>
          <p:nvPr/>
        </p:nvSpPr>
        <p:spPr>
          <a:xfrm>
            <a:off x="467543" y="404664"/>
            <a:ext cx="5175795" cy="64928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2500" b="1" dirty="0" smtClean="0">
                <a:latin typeface="+mn-lt"/>
                <a:cs typeface="Arial" pitchFamily="34" charset="0"/>
              </a:rPr>
              <a:t>Karger Publishers: A Family Business</a:t>
            </a:r>
            <a:endParaRPr lang="de-CH" altLang="zh-CN" sz="2500" b="1" dirty="0" smtClean="0">
              <a:latin typeface="+mn-lt"/>
              <a:cs typeface="Arial" pitchFamily="34" charset="0"/>
            </a:endParaRPr>
          </a:p>
        </p:txBody>
      </p:sp>
      <p:sp>
        <p:nvSpPr>
          <p:cNvPr id="8" name="Rectangle 3"/>
          <p:cNvSpPr>
            <a:spLocks noChangeArrowheads="1"/>
          </p:cNvSpPr>
          <p:nvPr/>
        </p:nvSpPr>
        <p:spPr bwMode="auto">
          <a:xfrm>
            <a:off x="467544" y="1412776"/>
            <a:ext cx="496855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spcBef>
                <a:spcPct val="50000"/>
              </a:spcBef>
              <a:buFontTx/>
              <a:buChar char="•"/>
            </a:pPr>
            <a:r>
              <a:rPr lang="en-US" sz="2000" dirty="0" smtClean="0">
                <a:solidFill>
                  <a:srgbClr val="000C0B"/>
                </a:solidFill>
                <a:latin typeface="+mj-lt"/>
              </a:rPr>
              <a:t>Founded in Germany by Samuel Karger in 1890</a:t>
            </a:r>
          </a:p>
          <a:p>
            <a:pPr marL="342900" indent="-342900">
              <a:spcBef>
                <a:spcPct val="50000"/>
              </a:spcBef>
              <a:buFontTx/>
              <a:buChar char="•"/>
            </a:pPr>
            <a:r>
              <a:rPr lang="en-US" sz="2000" dirty="0" smtClean="0">
                <a:solidFill>
                  <a:srgbClr val="000C0B"/>
                </a:solidFill>
                <a:latin typeface="+mj-lt"/>
              </a:rPr>
              <a:t>Managed by the 4</a:t>
            </a:r>
            <a:r>
              <a:rPr lang="en-US" sz="2000" baseline="30000" dirty="0" smtClean="0">
                <a:solidFill>
                  <a:srgbClr val="000C0B"/>
                </a:solidFill>
                <a:latin typeface="+mj-lt"/>
              </a:rPr>
              <a:t>th</a:t>
            </a:r>
            <a:r>
              <a:rPr lang="en-US" sz="2000" dirty="0" smtClean="0">
                <a:solidFill>
                  <a:srgbClr val="000C0B"/>
                </a:solidFill>
                <a:latin typeface="+mj-lt"/>
              </a:rPr>
              <a:t> generation of the Karger family</a:t>
            </a:r>
            <a:endParaRPr lang="en-US" altLang="zh-CN" sz="2000" dirty="0" smtClean="0">
              <a:solidFill>
                <a:srgbClr val="000C0B"/>
              </a:solidFill>
              <a:latin typeface="+mj-lt"/>
            </a:endParaRPr>
          </a:p>
          <a:p>
            <a:pPr marL="342900" indent="-342900">
              <a:spcBef>
                <a:spcPct val="50000"/>
              </a:spcBef>
              <a:buFontTx/>
              <a:buChar char="•"/>
            </a:pPr>
            <a:r>
              <a:rPr lang="en-US" sz="2000" dirty="0" smtClean="0">
                <a:solidFill>
                  <a:srgbClr val="000C0B"/>
                </a:solidFill>
                <a:latin typeface="+mj-lt"/>
              </a:rPr>
              <a:t>Swiss-based (since 1937), globally active</a:t>
            </a:r>
            <a:endParaRPr lang="en-US" sz="2000" dirty="0" smtClean="0">
              <a:solidFill>
                <a:srgbClr val="000C0B"/>
              </a:solidFill>
              <a:latin typeface="+mj-lt"/>
            </a:endParaRPr>
          </a:p>
          <a:p>
            <a:pPr marL="342900" indent="-342900">
              <a:spcBef>
                <a:spcPct val="50000"/>
              </a:spcBef>
              <a:buFontTx/>
              <a:buChar char="•"/>
            </a:pPr>
            <a:r>
              <a:rPr lang="en-US" altLang="zh-CN" sz="2000" dirty="0" smtClean="0">
                <a:solidFill>
                  <a:srgbClr val="000C0B"/>
                </a:solidFill>
                <a:latin typeface="+mj-lt"/>
              </a:rPr>
              <a:t>International organization: </a:t>
            </a:r>
            <a:r>
              <a:rPr lang="en-US" altLang="zh-CN" sz="2000" dirty="0" smtClean="0">
                <a:solidFill>
                  <a:srgbClr val="000C0B"/>
                </a:solidFill>
                <a:latin typeface="+mj-lt"/>
              </a:rPr>
              <a:t>8 regional </a:t>
            </a:r>
            <a:r>
              <a:rPr lang="en-US" altLang="zh-CN" sz="2000" dirty="0" smtClean="0">
                <a:solidFill>
                  <a:srgbClr val="000C0B"/>
                </a:solidFill>
                <a:latin typeface="+mj-lt"/>
              </a:rPr>
              <a:t>offices </a:t>
            </a:r>
            <a:r>
              <a:rPr lang="en-US" altLang="zh-CN" sz="2000" dirty="0" smtClean="0">
                <a:solidFill>
                  <a:srgbClr val="000C0B"/>
                </a:solidFill>
                <a:latin typeface="+mj-lt"/>
              </a:rPr>
              <a:t>world-wide, local agencies in all </a:t>
            </a:r>
            <a:r>
              <a:rPr lang="en-US" altLang="zh-CN" sz="2000" dirty="0" smtClean="0">
                <a:solidFill>
                  <a:srgbClr val="000C0B"/>
                </a:solidFill>
                <a:latin typeface="+mj-lt"/>
              </a:rPr>
              <a:t>5 </a:t>
            </a:r>
            <a:r>
              <a:rPr lang="en-US" altLang="zh-CN" sz="2000" dirty="0" smtClean="0">
                <a:solidFill>
                  <a:srgbClr val="000C0B"/>
                </a:solidFill>
                <a:latin typeface="+mj-lt"/>
              </a:rPr>
              <a:t>continents</a:t>
            </a:r>
            <a:br>
              <a:rPr lang="en-US" altLang="zh-CN" sz="2000" dirty="0" smtClean="0">
                <a:solidFill>
                  <a:srgbClr val="000C0B"/>
                </a:solidFill>
                <a:latin typeface="+mj-lt"/>
              </a:rPr>
            </a:br>
            <a:r>
              <a:rPr lang="en-GB" sz="2000" kern="0" dirty="0" smtClean="0">
                <a:solidFill>
                  <a:srgbClr val="FF0000"/>
                </a:solidFill>
                <a:latin typeface="Arial" pitchFamily="34" charset="0"/>
                <a:cs typeface="Arial" pitchFamily="34" charset="0"/>
              </a:rPr>
              <a:t>New</a:t>
            </a:r>
            <a:r>
              <a:rPr lang="en-GB" sz="2000" kern="0" dirty="0">
                <a:solidFill>
                  <a:srgbClr val="FF0000"/>
                </a:solidFill>
                <a:latin typeface="Arial" pitchFamily="34" charset="0"/>
                <a:cs typeface="Arial" pitchFamily="34" charset="0"/>
              </a:rPr>
              <a:t>: Moscow, Russia</a:t>
            </a:r>
            <a:endParaRPr lang="en-GB" sz="2000" kern="0" dirty="0">
              <a:latin typeface="Arial" pitchFamily="34" charset="0"/>
              <a:cs typeface="Arial" pitchFamily="34" charset="0"/>
            </a:endParaRPr>
          </a:p>
          <a:p>
            <a:pPr marL="342900" indent="-342900">
              <a:spcBef>
                <a:spcPct val="50000"/>
              </a:spcBef>
              <a:buFontTx/>
              <a:buChar char="•"/>
            </a:pPr>
            <a:endParaRPr lang="en-US" altLang="zh-CN" sz="2000" dirty="0">
              <a:solidFill>
                <a:srgbClr val="000C0B"/>
              </a:solidFill>
              <a:latin typeface="+mj-lt"/>
            </a:endParaRPr>
          </a:p>
        </p:txBody>
      </p:sp>
      <p:pic>
        <p:nvPicPr>
          <p:cNvPr id="9" name="Picture 2" descr="Samuel Kar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338" y="1652400"/>
            <a:ext cx="1304925" cy="1619251"/>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10" name="Picture 4" descr="Heinz Kar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7514" y="1643608"/>
            <a:ext cx="1304925" cy="1619251"/>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67544" y="5589240"/>
            <a:ext cx="8082441" cy="707886"/>
          </a:xfrm>
          <a:prstGeom prst="rect">
            <a:avLst/>
          </a:prstGeom>
          <a:noFill/>
        </p:spPr>
        <p:txBody>
          <a:bodyPr wrap="square" rtlCol="0">
            <a:spAutoFit/>
          </a:bodyPr>
          <a:lstStyle/>
          <a:p>
            <a:r>
              <a:rPr lang="de-CH" sz="2000" b="1" dirty="0" smtClean="0">
                <a:solidFill>
                  <a:srgbClr val="009999"/>
                </a:solidFill>
              </a:rPr>
              <a:t>1890 – 2015</a:t>
            </a:r>
          </a:p>
          <a:p>
            <a:r>
              <a:rPr lang="de-CH" sz="2000" dirty="0" smtClean="0"/>
              <a:t>125 </a:t>
            </a:r>
            <a:r>
              <a:rPr lang="de-CH" sz="2000" dirty="0" err="1" smtClean="0"/>
              <a:t>Years</a:t>
            </a:r>
            <a:r>
              <a:rPr lang="de-CH" sz="2000" dirty="0" smtClean="0"/>
              <a:t> of Experience in Medical and Scientific Publishing</a:t>
            </a:r>
            <a:endParaRPr lang="de-CH" sz="2000" dirty="0"/>
          </a:p>
        </p:txBody>
      </p:sp>
      <p:pic>
        <p:nvPicPr>
          <p:cNvPr id="13" name="Picture 2" descr="_DSC1306"/>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7227514" y="3505259"/>
            <a:ext cx="1323064" cy="1619251"/>
          </a:xfrm>
          <a:prstGeom prst="rect">
            <a:avLst/>
          </a:prstGeom>
          <a:ln w="9525">
            <a:noFill/>
          </a:ln>
          <a:extLst>
            <a:ext uri="{909E8E84-426E-40DD-AFC4-6F175D3DCCD1}">
              <a14:hiddenFill xmlns:a14="http://schemas.microsoft.com/office/drawing/2010/main">
                <a:solidFill>
                  <a:srgbClr val="FFFFFF"/>
                </a:solidFill>
              </a14:hiddenFill>
            </a:ext>
          </a:extLst>
        </p:spPr>
      </p:pic>
      <p:pic>
        <p:nvPicPr>
          <p:cNvPr id="15" name="Picture 6" descr="Thomas Karg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119" y="3505259"/>
            <a:ext cx="1304925" cy="1619251"/>
          </a:xfrm>
          <a:prstGeom prst="rect">
            <a:avLst/>
          </a:prstGeom>
          <a:noFill/>
          <a:ln w="952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639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A62B0D9-40F2-4650-877E-05B187583955}" type="slidenum">
              <a:rPr lang="de-CH" smtClean="0">
                <a:solidFill>
                  <a:prstClr val="black">
                    <a:tint val="75000"/>
                  </a:prstClr>
                </a:solidFill>
              </a:rPr>
              <a:pPr/>
              <a:t>20</a:t>
            </a:fld>
            <a:endParaRPr lang="de-CH" dirty="0">
              <a:solidFill>
                <a:prstClr val="black">
                  <a:tint val="75000"/>
                </a:prst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354" y="253441"/>
            <a:ext cx="28575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
        <p:nvSpPr>
          <p:cNvPr id="8" name="Textfeld 3"/>
          <p:cNvSpPr txBox="1">
            <a:spLocks noChangeArrowheads="1"/>
          </p:cNvSpPr>
          <p:nvPr/>
        </p:nvSpPr>
        <p:spPr bwMode="auto">
          <a:xfrm>
            <a:off x="467544" y="439394"/>
            <a:ext cx="8000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400" b="1" dirty="0">
                <a:latin typeface="Arial" charset="0"/>
              </a:rPr>
              <a:t>Quality of </a:t>
            </a:r>
            <a:r>
              <a:rPr lang="de-CH" altLang="de-DE" sz="2400" b="1" dirty="0" smtClean="0">
                <a:latin typeface="Arial" charset="0"/>
              </a:rPr>
              <a:t>Content: Journal Highlights</a:t>
            </a:r>
            <a:endParaRPr lang="en-GB" altLang="de-DE" sz="2400" b="1" dirty="0">
              <a:latin typeface="Arial"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5" y="1052736"/>
            <a:ext cx="562062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3" y="1035554"/>
            <a:ext cx="5760641" cy="218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5010" y="1077975"/>
            <a:ext cx="1642957" cy="216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4"/>
          <p:cNvSpPr/>
          <p:nvPr/>
        </p:nvSpPr>
        <p:spPr>
          <a:xfrm>
            <a:off x="467544" y="3414211"/>
            <a:ext cx="7950425" cy="1754326"/>
          </a:xfrm>
          <a:prstGeom prst="rect">
            <a:avLst/>
          </a:prstGeom>
        </p:spPr>
        <p:txBody>
          <a:bodyPr wrap="square">
            <a:spAutoFit/>
          </a:bodyPr>
          <a:lstStyle/>
          <a:p>
            <a:r>
              <a:rPr lang="en-US" dirty="0"/>
              <a:t>‘The innate immune system is subject to a dynamic and growing scientific exploration. The scope of the Journal of Innate Immunity is to compile and disseminate frontline research. The journal covers the fields from invertebrate to mammalian innate immunity, humoral to cellular immune responses, as well as local versus systemic inflammation.’</a:t>
            </a:r>
          </a:p>
          <a:p>
            <a:r>
              <a:rPr lang="en-US" dirty="0"/>
              <a:t>Arne </a:t>
            </a:r>
            <a:r>
              <a:rPr lang="en-US" dirty="0" err="1"/>
              <a:t>Egesten</a:t>
            </a:r>
            <a:r>
              <a:rPr lang="en-US" dirty="0"/>
              <a:t>, Editor-in-Chief</a:t>
            </a:r>
            <a:endParaRPr lang="en-US" dirty="0"/>
          </a:p>
        </p:txBody>
      </p:sp>
      <p:sp>
        <p:nvSpPr>
          <p:cNvPr id="16" name="Rechteck 15"/>
          <p:cNvSpPr/>
          <p:nvPr/>
        </p:nvSpPr>
        <p:spPr>
          <a:xfrm>
            <a:off x="467543" y="5445536"/>
            <a:ext cx="7344817" cy="338554"/>
          </a:xfrm>
          <a:prstGeom prst="rect">
            <a:avLst/>
          </a:prstGeom>
        </p:spPr>
        <p:txBody>
          <a:bodyPr wrap="square">
            <a:spAutoFit/>
          </a:bodyPr>
          <a:lstStyle/>
          <a:p>
            <a:pPr algn="r"/>
            <a:endParaRPr lang="de-CH" sz="1600" dirty="0"/>
          </a:p>
        </p:txBody>
      </p:sp>
      <p:sp>
        <p:nvSpPr>
          <p:cNvPr id="10" name="Rechteck 9"/>
          <p:cNvSpPr/>
          <p:nvPr/>
        </p:nvSpPr>
        <p:spPr>
          <a:xfrm>
            <a:off x="179512" y="5168537"/>
            <a:ext cx="8136904" cy="954107"/>
          </a:xfrm>
          <a:prstGeom prst="rect">
            <a:avLst/>
          </a:prstGeom>
        </p:spPr>
        <p:txBody>
          <a:bodyPr wrap="square">
            <a:spAutoFit/>
          </a:bodyPr>
          <a:lstStyle/>
          <a:p>
            <a:pPr lvl="1">
              <a:buSzPts val="1000"/>
              <a:tabLst>
                <a:tab pos="914400" algn="l"/>
              </a:tabLst>
            </a:pPr>
            <a:r>
              <a:rPr lang="de-CH" sz="1400" dirty="0" err="1">
                <a:solidFill>
                  <a:srgbClr val="000000"/>
                </a:solidFill>
                <a:ea typeface="Times New Roman"/>
                <a:cs typeface="Times New Roman"/>
              </a:rPr>
              <a:t>evolution</a:t>
            </a:r>
            <a:r>
              <a:rPr lang="de-CH" sz="1400" dirty="0">
                <a:solidFill>
                  <a:srgbClr val="000000"/>
                </a:solidFill>
                <a:ea typeface="Times New Roman"/>
                <a:cs typeface="Times New Roman"/>
              </a:rPr>
              <a:t> of </a:t>
            </a:r>
            <a:r>
              <a:rPr lang="de-CH" sz="1400" dirty="0" err="1">
                <a:solidFill>
                  <a:srgbClr val="000000"/>
                </a:solidFill>
                <a:ea typeface="Times New Roman"/>
                <a:cs typeface="Times New Roman"/>
              </a:rPr>
              <a:t>the</a:t>
            </a:r>
            <a:r>
              <a:rPr lang="de-CH" sz="1400" dirty="0">
                <a:solidFill>
                  <a:srgbClr val="000000"/>
                </a:solidFill>
                <a:ea typeface="Times New Roman"/>
                <a:cs typeface="Times New Roman"/>
              </a:rPr>
              <a:t> immune </a:t>
            </a:r>
            <a:r>
              <a:rPr lang="de-CH" sz="1400" dirty="0" err="1" smtClean="0">
                <a:solidFill>
                  <a:srgbClr val="000000"/>
                </a:solidFill>
                <a:ea typeface="Times New Roman"/>
                <a:cs typeface="Times New Roman"/>
              </a:rPr>
              <a:t>system</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molecular</a:t>
            </a:r>
            <a:r>
              <a:rPr lang="de-CH" sz="1400" dirty="0" smtClean="0">
                <a:solidFill>
                  <a:srgbClr val="000000"/>
                </a:solidFill>
                <a:ea typeface="Times New Roman"/>
                <a:cs typeface="Times New Roman"/>
              </a:rPr>
              <a:t> </a:t>
            </a:r>
            <a:r>
              <a:rPr lang="de-CH" sz="1400" dirty="0" err="1">
                <a:solidFill>
                  <a:srgbClr val="000000"/>
                </a:solidFill>
                <a:ea typeface="Times New Roman"/>
                <a:cs typeface="Times New Roman"/>
              </a:rPr>
              <a:t>biology</a:t>
            </a:r>
            <a:r>
              <a:rPr lang="de-CH" sz="1400" dirty="0">
                <a:solidFill>
                  <a:srgbClr val="000000"/>
                </a:solidFill>
                <a:ea typeface="Times New Roman"/>
                <a:cs typeface="Times New Roman"/>
              </a:rPr>
              <a:t> of </a:t>
            </a:r>
            <a:r>
              <a:rPr lang="de-CH" sz="1400" dirty="0" err="1">
                <a:solidFill>
                  <a:srgbClr val="000000"/>
                </a:solidFill>
                <a:ea typeface="Times New Roman"/>
                <a:cs typeface="Times New Roman"/>
              </a:rPr>
              <a:t>cells</a:t>
            </a:r>
            <a:r>
              <a:rPr lang="de-CH" sz="1400" dirty="0">
                <a:solidFill>
                  <a:srgbClr val="000000"/>
                </a:solidFill>
                <a:ea typeface="Times New Roman"/>
                <a:cs typeface="Times New Roman"/>
              </a:rPr>
              <a:t> </a:t>
            </a:r>
            <a:r>
              <a:rPr lang="de-CH" sz="1400" dirty="0" err="1">
                <a:solidFill>
                  <a:srgbClr val="000000"/>
                </a:solidFill>
                <a:ea typeface="Times New Roman"/>
                <a:cs typeface="Times New Roman"/>
              </a:rPr>
              <a:t>involved</a:t>
            </a:r>
            <a:r>
              <a:rPr lang="de-CH" sz="1400" dirty="0">
                <a:solidFill>
                  <a:srgbClr val="000000"/>
                </a:solidFill>
                <a:ea typeface="Times New Roman"/>
                <a:cs typeface="Times New Roman"/>
              </a:rPr>
              <a:t> in </a:t>
            </a:r>
            <a:r>
              <a:rPr lang="de-CH" sz="1400" dirty="0" err="1">
                <a:solidFill>
                  <a:srgbClr val="000000"/>
                </a:solidFill>
                <a:ea typeface="Times New Roman"/>
                <a:cs typeface="Times New Roman"/>
              </a:rPr>
              <a:t>innate</a:t>
            </a:r>
            <a:r>
              <a:rPr lang="de-CH" sz="1400" dirty="0">
                <a:solidFill>
                  <a:srgbClr val="000000"/>
                </a:solidFill>
                <a:ea typeface="Times New Roman"/>
                <a:cs typeface="Times New Roman"/>
              </a:rPr>
              <a:t> </a:t>
            </a:r>
            <a:r>
              <a:rPr lang="de-CH" sz="1400" dirty="0" err="1" smtClean="0">
                <a:solidFill>
                  <a:srgbClr val="000000"/>
                </a:solidFill>
                <a:ea typeface="Times New Roman"/>
                <a:cs typeface="Times New Roman"/>
              </a:rPr>
              <a:t>immunity</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pattern</a:t>
            </a:r>
            <a:r>
              <a:rPr lang="de-CH" sz="1400" dirty="0" smtClean="0">
                <a:solidFill>
                  <a:srgbClr val="000000"/>
                </a:solidFill>
                <a:ea typeface="Times New Roman"/>
                <a:cs typeface="Times New Roman"/>
              </a:rPr>
              <a:t> </a:t>
            </a:r>
            <a:r>
              <a:rPr lang="de-CH" sz="1400" dirty="0" err="1">
                <a:solidFill>
                  <a:srgbClr val="000000"/>
                </a:solidFill>
                <a:ea typeface="Times New Roman"/>
                <a:cs typeface="Times New Roman"/>
              </a:rPr>
              <a:t>recognition</a:t>
            </a:r>
            <a:r>
              <a:rPr lang="de-CH" sz="1400" dirty="0">
                <a:solidFill>
                  <a:srgbClr val="000000"/>
                </a:solidFill>
                <a:ea typeface="Times New Roman"/>
                <a:cs typeface="Times New Roman"/>
              </a:rPr>
              <a:t> and </a:t>
            </a:r>
            <a:r>
              <a:rPr lang="de-CH" sz="1400" dirty="0" err="1">
                <a:solidFill>
                  <a:srgbClr val="000000"/>
                </a:solidFill>
                <a:ea typeface="Times New Roman"/>
                <a:cs typeface="Times New Roman"/>
              </a:rPr>
              <a:t>signals</a:t>
            </a:r>
            <a:r>
              <a:rPr lang="de-CH" sz="1400" dirty="0">
                <a:solidFill>
                  <a:srgbClr val="000000"/>
                </a:solidFill>
                <a:ea typeface="Times New Roman"/>
                <a:cs typeface="Times New Roman"/>
              </a:rPr>
              <a:t> of ‘</a:t>
            </a:r>
            <a:r>
              <a:rPr lang="de-CH" sz="1400" dirty="0" err="1" smtClean="0">
                <a:solidFill>
                  <a:srgbClr val="000000"/>
                </a:solidFill>
                <a:ea typeface="Times New Roman"/>
                <a:cs typeface="Times New Roman"/>
              </a:rPr>
              <a:t>danger</a:t>
            </a:r>
            <a:r>
              <a:rPr lang="de-CH" sz="1400" dirty="0" smtClean="0">
                <a:solidFill>
                  <a:srgbClr val="000000"/>
                </a:solidFill>
                <a:ea typeface="Times New Roman"/>
                <a:cs typeface="Times New Roman"/>
              </a:rPr>
              <a:t>’</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microbial</a:t>
            </a:r>
            <a:r>
              <a:rPr lang="de-CH" sz="1400" dirty="0" smtClean="0">
                <a:solidFill>
                  <a:srgbClr val="000000"/>
                </a:solidFill>
                <a:ea typeface="Times New Roman"/>
                <a:cs typeface="Times New Roman"/>
              </a:rPr>
              <a:t> </a:t>
            </a:r>
            <a:r>
              <a:rPr lang="de-CH" sz="1400" dirty="0" err="1" smtClean="0">
                <a:solidFill>
                  <a:srgbClr val="000000"/>
                </a:solidFill>
                <a:ea typeface="Times New Roman"/>
                <a:cs typeface="Times New Roman"/>
              </a:rPr>
              <a:t>corruption</a:t>
            </a:r>
            <a:r>
              <a:rPr lang="de-CH" sz="1400" dirty="0" smtClean="0">
                <a:solidFill>
                  <a:srgbClr val="000000"/>
                </a:solidFill>
                <a:latin typeface="Times New Roman"/>
                <a:ea typeface="Times New Roman"/>
                <a:cs typeface="Times New Roman"/>
              </a:rPr>
              <a:t>, </a:t>
            </a:r>
            <a:r>
              <a:rPr lang="de-CH" sz="1400" dirty="0" smtClean="0">
                <a:solidFill>
                  <a:srgbClr val="000000"/>
                </a:solidFill>
                <a:ea typeface="Times New Roman"/>
                <a:cs typeface="Times New Roman"/>
              </a:rPr>
              <a:t>host </a:t>
            </a:r>
            <a:r>
              <a:rPr lang="de-CH" sz="1400" dirty="0" err="1">
                <a:solidFill>
                  <a:srgbClr val="000000"/>
                </a:solidFill>
                <a:ea typeface="Times New Roman"/>
                <a:cs typeface="Times New Roman"/>
              </a:rPr>
              <a:t>response</a:t>
            </a:r>
            <a:r>
              <a:rPr lang="de-CH" sz="1400" dirty="0">
                <a:solidFill>
                  <a:srgbClr val="000000"/>
                </a:solidFill>
                <a:ea typeface="Times New Roman"/>
                <a:cs typeface="Times New Roman"/>
              </a:rPr>
              <a:t> and </a:t>
            </a:r>
            <a:r>
              <a:rPr lang="de-CH" sz="1400" dirty="0" err="1" smtClean="0">
                <a:solidFill>
                  <a:srgbClr val="000000"/>
                </a:solidFill>
                <a:ea typeface="Times New Roman"/>
                <a:cs typeface="Times New Roman"/>
              </a:rPr>
              <a:t>inflammation</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mucosal</a:t>
            </a:r>
            <a:r>
              <a:rPr lang="de-CH" sz="1400" dirty="0" smtClean="0">
                <a:solidFill>
                  <a:srgbClr val="000000"/>
                </a:solidFill>
                <a:ea typeface="Times New Roman"/>
                <a:cs typeface="Times New Roman"/>
              </a:rPr>
              <a:t> </a:t>
            </a:r>
            <a:r>
              <a:rPr lang="de-CH" sz="1400" dirty="0" err="1" smtClean="0">
                <a:solidFill>
                  <a:srgbClr val="000000"/>
                </a:solidFill>
                <a:ea typeface="Times New Roman"/>
                <a:cs typeface="Times New Roman"/>
              </a:rPr>
              <a:t>immunity</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complement</a:t>
            </a:r>
            <a:r>
              <a:rPr lang="de-CH" sz="1400" dirty="0" smtClean="0">
                <a:solidFill>
                  <a:srgbClr val="000000"/>
                </a:solidFill>
                <a:ea typeface="Times New Roman"/>
                <a:cs typeface="Times New Roman"/>
              </a:rPr>
              <a:t> </a:t>
            </a:r>
            <a:r>
              <a:rPr lang="de-CH" sz="1400" dirty="0">
                <a:solidFill>
                  <a:srgbClr val="000000"/>
                </a:solidFill>
                <a:ea typeface="Times New Roman"/>
                <a:cs typeface="Times New Roman"/>
              </a:rPr>
              <a:t>and </a:t>
            </a:r>
            <a:r>
              <a:rPr lang="de-CH" sz="1400" dirty="0" err="1" smtClean="0">
                <a:solidFill>
                  <a:srgbClr val="000000"/>
                </a:solidFill>
                <a:ea typeface="Times New Roman"/>
                <a:cs typeface="Times New Roman"/>
              </a:rPr>
              <a:t>coagulation</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sepsis</a:t>
            </a:r>
            <a:r>
              <a:rPr lang="de-CH" sz="1400" dirty="0" smtClean="0">
                <a:solidFill>
                  <a:srgbClr val="000000"/>
                </a:solidFill>
                <a:ea typeface="Times New Roman"/>
                <a:cs typeface="Times New Roman"/>
              </a:rPr>
              <a:t> </a:t>
            </a:r>
            <a:r>
              <a:rPr lang="de-CH" sz="1400" dirty="0">
                <a:solidFill>
                  <a:srgbClr val="000000"/>
                </a:solidFill>
                <a:ea typeface="Times New Roman"/>
                <a:cs typeface="Times New Roman"/>
              </a:rPr>
              <a:t>and </a:t>
            </a:r>
            <a:r>
              <a:rPr lang="de-CH" sz="1400" dirty="0" err="1">
                <a:solidFill>
                  <a:srgbClr val="000000"/>
                </a:solidFill>
                <a:ea typeface="Times New Roman"/>
                <a:cs typeface="Times New Roman"/>
              </a:rPr>
              <a:t>septic</a:t>
            </a:r>
            <a:r>
              <a:rPr lang="de-CH" sz="1400" dirty="0">
                <a:solidFill>
                  <a:srgbClr val="000000"/>
                </a:solidFill>
                <a:ea typeface="Times New Roman"/>
                <a:cs typeface="Times New Roman"/>
              </a:rPr>
              <a:t> </a:t>
            </a:r>
            <a:r>
              <a:rPr lang="de-CH" sz="1400" dirty="0" err="1" smtClean="0">
                <a:solidFill>
                  <a:srgbClr val="000000"/>
                </a:solidFill>
                <a:ea typeface="Times New Roman"/>
                <a:cs typeface="Times New Roman"/>
              </a:rPr>
              <a:t>shock</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molecular</a:t>
            </a:r>
            <a:r>
              <a:rPr lang="de-CH" sz="1400" dirty="0" smtClean="0">
                <a:solidFill>
                  <a:srgbClr val="000000"/>
                </a:solidFill>
                <a:ea typeface="Times New Roman"/>
                <a:cs typeface="Times New Roman"/>
              </a:rPr>
              <a:t> </a:t>
            </a:r>
            <a:r>
              <a:rPr lang="de-CH" sz="1400" dirty="0" err="1" smtClean="0">
                <a:solidFill>
                  <a:srgbClr val="000000"/>
                </a:solidFill>
                <a:ea typeface="Times New Roman"/>
                <a:cs typeface="Times New Roman"/>
              </a:rPr>
              <a:t>genomics</a:t>
            </a:r>
            <a:r>
              <a:rPr lang="de-CH" sz="1400" dirty="0" smtClean="0">
                <a:solidFill>
                  <a:srgbClr val="000000"/>
                </a:solidFill>
                <a:latin typeface="Times New Roman"/>
                <a:ea typeface="Times New Roman"/>
                <a:cs typeface="Times New Roman"/>
              </a:rPr>
              <a:t>, </a:t>
            </a:r>
            <a:r>
              <a:rPr lang="de-CH" sz="1400" dirty="0" err="1" smtClean="0">
                <a:solidFill>
                  <a:srgbClr val="000000"/>
                </a:solidFill>
                <a:ea typeface="Times New Roman"/>
                <a:cs typeface="Times New Roman"/>
              </a:rPr>
              <a:t>development</a:t>
            </a:r>
            <a:r>
              <a:rPr lang="de-CH" sz="1400" dirty="0" smtClean="0">
                <a:solidFill>
                  <a:srgbClr val="000000"/>
                </a:solidFill>
                <a:ea typeface="Times New Roman"/>
                <a:cs typeface="Times New Roman"/>
              </a:rPr>
              <a:t> of </a:t>
            </a:r>
            <a:r>
              <a:rPr lang="de-CH" sz="1400" dirty="0" err="1" smtClean="0">
                <a:solidFill>
                  <a:srgbClr val="000000"/>
                </a:solidFill>
                <a:ea typeface="Times New Roman"/>
                <a:cs typeface="Times New Roman"/>
              </a:rPr>
              <a:t>immunotherapies</a:t>
            </a:r>
            <a:endParaRPr lang="de-CH" sz="1400" dirty="0">
              <a:solidFill>
                <a:srgbClr val="000000"/>
              </a:solidFill>
              <a:latin typeface="Times New Roman"/>
              <a:ea typeface="Calibri"/>
              <a:cs typeface="Times New Roman"/>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508" y="6309320"/>
            <a:ext cx="662081" cy="33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994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A62B0D9-40F2-4650-877E-05B187583955}" type="slidenum">
              <a:rPr lang="de-CH" smtClean="0">
                <a:solidFill>
                  <a:prstClr val="black">
                    <a:tint val="75000"/>
                  </a:prstClr>
                </a:solidFill>
              </a:rPr>
              <a:pPr/>
              <a:t>21</a:t>
            </a:fld>
            <a:endParaRPr lang="de-CH" dirty="0">
              <a:solidFill>
                <a:prstClr val="black">
                  <a:tint val="75000"/>
                </a:prstClr>
              </a:solidFill>
            </a:endParaRPr>
          </a:p>
        </p:txBody>
      </p:sp>
      <p:sp>
        <p:nvSpPr>
          <p:cNvPr id="6" name="Textfeld 3"/>
          <p:cNvSpPr txBox="1">
            <a:spLocks noChangeArrowheads="1"/>
          </p:cNvSpPr>
          <p:nvPr/>
        </p:nvSpPr>
        <p:spPr bwMode="auto">
          <a:xfrm>
            <a:off x="467544" y="439394"/>
            <a:ext cx="8000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400" b="1" dirty="0">
                <a:latin typeface="Arial" charset="0"/>
              </a:rPr>
              <a:t>Quality of </a:t>
            </a:r>
            <a:r>
              <a:rPr lang="de-CH" altLang="de-DE" sz="2400" b="1" dirty="0" smtClean="0">
                <a:latin typeface="Arial" charset="0"/>
              </a:rPr>
              <a:t>Content: Journal Highlights</a:t>
            </a:r>
            <a:endParaRPr lang="en-GB" altLang="de-DE" sz="2400" b="1" dirty="0">
              <a:latin typeface="Arial"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354" y="253441"/>
            <a:ext cx="28575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26" y="1035554"/>
            <a:ext cx="5739358" cy="219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5010" y="1077976"/>
            <a:ext cx="1642959" cy="21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467544" y="3414211"/>
            <a:ext cx="7950425" cy="2031325"/>
          </a:xfrm>
          <a:prstGeom prst="rect">
            <a:avLst/>
          </a:prstGeom>
        </p:spPr>
        <p:txBody>
          <a:bodyPr wrap="square">
            <a:spAutoFit/>
          </a:bodyPr>
          <a:lstStyle/>
          <a:p>
            <a:pPr marL="285750" indent="-285750">
              <a:buFont typeface="Arial" panose="020B0604020202020204" pitchFamily="34" charset="0"/>
              <a:buChar char="•"/>
            </a:pPr>
            <a:r>
              <a:rPr lang="en-GB" dirty="0" smtClean="0"/>
              <a:t>Offers </a:t>
            </a:r>
            <a:r>
              <a:rPr lang="en-GB" dirty="0"/>
              <a:t>critical views on key clinical issues concerned with assessment and treatment of mental disorders</a:t>
            </a:r>
          </a:p>
          <a:p>
            <a:pPr marL="285750" indent="-285750">
              <a:buFont typeface="Arial" panose="020B0604020202020204" pitchFamily="34" charset="0"/>
              <a:buChar char="•"/>
            </a:pPr>
            <a:r>
              <a:rPr lang="en-GB" dirty="0"/>
              <a:t>Reputation for independence, originality and methodological rigor</a:t>
            </a:r>
          </a:p>
          <a:p>
            <a:pPr marL="285750" indent="-285750">
              <a:buFont typeface="Arial" panose="020B0604020202020204" pitchFamily="34" charset="0"/>
              <a:buChar char="•"/>
            </a:pPr>
            <a:r>
              <a:rPr lang="en-GB" dirty="0"/>
              <a:t>Anticipates and develops new lines of research in psychosomatic medicine, psychotherapy and psychopharmacology </a:t>
            </a:r>
          </a:p>
          <a:p>
            <a:pPr marL="285750" indent="-285750">
              <a:buFont typeface="Arial" panose="020B0604020202020204" pitchFamily="34" charset="0"/>
              <a:buChar char="•"/>
            </a:pPr>
            <a:r>
              <a:rPr lang="en-GB" dirty="0" smtClean="0"/>
              <a:t>A </a:t>
            </a:r>
            <a:r>
              <a:rPr lang="en-GB" dirty="0"/>
              <a:t>unique and vital reference at the heart of innovative thinking and the interface between medical and </a:t>
            </a:r>
            <a:r>
              <a:rPr lang="en-GB" dirty="0" err="1"/>
              <a:t>behavioral</a:t>
            </a:r>
            <a:r>
              <a:rPr lang="en-GB" dirty="0"/>
              <a:t> sciences</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508" y="6309320"/>
            <a:ext cx="662081" cy="33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eck 13"/>
          <p:cNvSpPr/>
          <p:nvPr/>
        </p:nvSpPr>
        <p:spPr>
          <a:xfrm>
            <a:off x="467543" y="5445536"/>
            <a:ext cx="7344817" cy="584775"/>
          </a:xfrm>
          <a:prstGeom prst="rect">
            <a:avLst/>
          </a:prstGeom>
        </p:spPr>
        <p:txBody>
          <a:bodyPr wrap="square">
            <a:spAutoFit/>
          </a:bodyPr>
          <a:lstStyle/>
          <a:p>
            <a:pPr algn="r"/>
            <a:r>
              <a:rPr lang="de-CH" sz="1600" dirty="0" smtClean="0"/>
              <a:t>Official </a:t>
            </a:r>
            <a:r>
              <a:rPr lang="de-CH" sz="1600" dirty="0" err="1" smtClean="0"/>
              <a:t>journal</a:t>
            </a:r>
            <a:r>
              <a:rPr lang="de-CH" sz="1600" dirty="0" smtClean="0"/>
              <a:t> of : </a:t>
            </a:r>
            <a:r>
              <a:rPr lang="en-GB" sz="1600" dirty="0" smtClean="0"/>
              <a:t>International </a:t>
            </a:r>
            <a:r>
              <a:rPr lang="en-GB" sz="1600" dirty="0"/>
              <a:t>College of Psychosomatic Medicine</a:t>
            </a:r>
          </a:p>
          <a:p>
            <a:pPr algn="r"/>
            <a:r>
              <a:rPr lang="de-CH" sz="1600" dirty="0"/>
              <a:t>International </a:t>
            </a:r>
            <a:r>
              <a:rPr lang="de-CH" sz="1600" dirty="0" err="1"/>
              <a:t>Federation</a:t>
            </a:r>
            <a:r>
              <a:rPr lang="de-CH" sz="1600" dirty="0"/>
              <a:t> </a:t>
            </a:r>
            <a:r>
              <a:rPr lang="de-CH" sz="1600" dirty="0" err="1"/>
              <a:t>for</a:t>
            </a:r>
            <a:r>
              <a:rPr lang="de-CH" sz="1600" dirty="0"/>
              <a:t> </a:t>
            </a:r>
            <a:r>
              <a:rPr lang="de-CH" sz="1600" dirty="0" err="1" smtClean="0"/>
              <a:t>Psychotherapy</a:t>
            </a:r>
            <a:endParaRPr lang="de-CH" sz="1600" dirty="0"/>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944" y="5423145"/>
            <a:ext cx="5810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6944" y="5885017"/>
            <a:ext cx="782647" cy="2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0639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A62B0D9-40F2-4650-877E-05B187583955}" type="slidenum">
              <a:rPr lang="de-CH" smtClean="0"/>
              <a:t>22</a:t>
            </a:fld>
            <a:endParaRPr lang="de-CH"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354" y="253441"/>
            <a:ext cx="28575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
        <p:nvSpPr>
          <p:cNvPr id="8" name="Textfeld 3"/>
          <p:cNvSpPr txBox="1">
            <a:spLocks noChangeArrowheads="1"/>
          </p:cNvSpPr>
          <p:nvPr/>
        </p:nvSpPr>
        <p:spPr bwMode="auto">
          <a:xfrm>
            <a:off x="467544" y="439394"/>
            <a:ext cx="8000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400" b="1" dirty="0">
                <a:latin typeface="Arial" charset="0"/>
              </a:rPr>
              <a:t>Quality of </a:t>
            </a:r>
            <a:r>
              <a:rPr lang="de-CH" altLang="de-DE" sz="2400" b="1" dirty="0" smtClean="0">
                <a:latin typeface="Arial" charset="0"/>
              </a:rPr>
              <a:t>Content: Journal Highlights</a:t>
            </a:r>
            <a:endParaRPr lang="en-GB" altLang="de-DE" sz="2400" b="1" dirty="0">
              <a:latin typeface="Arial"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27" y="1035554"/>
            <a:ext cx="5739357" cy="217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5011" y="1077976"/>
            <a:ext cx="1642958" cy="216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eck 12"/>
          <p:cNvSpPr/>
          <p:nvPr/>
        </p:nvSpPr>
        <p:spPr>
          <a:xfrm>
            <a:off x="467544" y="3414211"/>
            <a:ext cx="7950425" cy="2246769"/>
          </a:xfrm>
          <a:prstGeom prst="rect">
            <a:avLst/>
          </a:prstGeom>
        </p:spPr>
        <p:txBody>
          <a:bodyPr wrap="square">
            <a:spAutoFit/>
          </a:bodyPr>
          <a:lstStyle/>
          <a:p>
            <a:pPr marL="285750" indent="-285750">
              <a:buFont typeface="Arial" panose="020B0604020202020204" pitchFamily="34" charset="0"/>
              <a:buChar char="•"/>
            </a:pPr>
            <a:r>
              <a:rPr lang="en-GB" dirty="0"/>
              <a:t>Bimonthly journal covering all aspects within the area of skin pharmacology, including recent ‘hot topics’ such as: </a:t>
            </a:r>
          </a:p>
          <a:p>
            <a:pPr marL="742950" lvl="1" indent="-285750">
              <a:buFont typeface="Arial" panose="020B0604020202020204" pitchFamily="34" charset="0"/>
              <a:buChar char="•"/>
            </a:pPr>
            <a:r>
              <a:rPr lang="en-GB" dirty="0"/>
              <a:t>use of nanoparticles for drug delivery in dermatology and cosmetology </a:t>
            </a:r>
          </a:p>
          <a:p>
            <a:pPr marL="742950" lvl="1" indent="-285750">
              <a:buFont typeface="Arial" panose="020B0604020202020204" pitchFamily="34" charset="0"/>
              <a:buChar char="•"/>
            </a:pPr>
            <a:r>
              <a:rPr lang="en-GB" dirty="0"/>
              <a:t>use of tissue tolerable plasma in wound </a:t>
            </a:r>
            <a:r>
              <a:rPr lang="en-GB" dirty="0" smtClean="0"/>
              <a:t>treatment</a:t>
            </a:r>
          </a:p>
          <a:p>
            <a:pPr marL="742950" lvl="1" indent="-285750">
              <a:buFont typeface="Arial" panose="020B0604020202020204" pitchFamily="34" charset="0"/>
              <a:buChar char="•"/>
            </a:pPr>
            <a:endParaRPr lang="de-CH" dirty="0"/>
          </a:p>
          <a:p>
            <a:pPr lvl="1"/>
            <a:r>
              <a:rPr lang="en-US" sz="1600" dirty="0"/>
              <a:t>The journal consists of the following </a:t>
            </a:r>
            <a:r>
              <a:rPr lang="en-US" sz="1600" dirty="0" smtClean="0"/>
              <a:t>sections: </a:t>
            </a:r>
            <a:r>
              <a:rPr lang="de-CH" sz="1600" dirty="0" smtClean="0">
                <a:solidFill>
                  <a:srgbClr val="000000"/>
                </a:solidFill>
                <a:ea typeface="Times New Roman"/>
              </a:rPr>
              <a:t>original </a:t>
            </a:r>
            <a:r>
              <a:rPr lang="de-CH" sz="1600" dirty="0" err="1">
                <a:solidFill>
                  <a:srgbClr val="000000"/>
                </a:solidFill>
                <a:ea typeface="Times New Roman"/>
              </a:rPr>
              <a:t>research</a:t>
            </a:r>
            <a:r>
              <a:rPr lang="de-CH" sz="1600" dirty="0">
                <a:solidFill>
                  <a:srgbClr val="000000"/>
                </a:solidFill>
                <a:ea typeface="Times New Roman"/>
              </a:rPr>
              <a:t> </a:t>
            </a:r>
            <a:r>
              <a:rPr lang="de-CH" sz="1600" dirty="0" err="1" smtClean="0">
                <a:solidFill>
                  <a:srgbClr val="000000"/>
                </a:solidFill>
                <a:ea typeface="Times New Roman"/>
              </a:rPr>
              <a:t>articles</a:t>
            </a:r>
            <a:r>
              <a:rPr lang="de-CH" sz="1600" dirty="0" smtClean="0">
                <a:solidFill>
                  <a:srgbClr val="000000"/>
                </a:solidFill>
                <a:ea typeface="Times New Roman"/>
              </a:rPr>
              <a:t>, </a:t>
            </a:r>
            <a:r>
              <a:rPr lang="de-CH" sz="1600" dirty="0" err="1" smtClean="0">
                <a:solidFill>
                  <a:srgbClr val="000000"/>
                </a:solidFill>
                <a:ea typeface="Times New Roman"/>
              </a:rPr>
              <a:t>reviews</a:t>
            </a:r>
            <a:r>
              <a:rPr lang="de-CH" sz="1600" dirty="0" smtClean="0">
                <a:solidFill>
                  <a:srgbClr val="000000"/>
                </a:solidFill>
                <a:ea typeface="Times New Roman"/>
              </a:rPr>
              <a:t>, </a:t>
            </a:r>
            <a:r>
              <a:rPr lang="de-CH" sz="1600" dirty="0" err="1" smtClean="0">
                <a:solidFill>
                  <a:srgbClr val="000000"/>
                </a:solidFill>
                <a:ea typeface="Times New Roman"/>
              </a:rPr>
              <a:t>short</a:t>
            </a:r>
            <a:r>
              <a:rPr lang="de-CH" sz="1600" dirty="0" smtClean="0">
                <a:solidFill>
                  <a:srgbClr val="000000"/>
                </a:solidFill>
                <a:ea typeface="Times New Roman"/>
              </a:rPr>
              <a:t> </a:t>
            </a:r>
            <a:r>
              <a:rPr lang="de-CH" sz="1600" dirty="0" err="1" smtClean="0">
                <a:solidFill>
                  <a:srgbClr val="000000"/>
                </a:solidFill>
                <a:ea typeface="Times New Roman"/>
              </a:rPr>
              <a:t>communications</a:t>
            </a:r>
            <a:r>
              <a:rPr lang="de-CH" sz="1600" dirty="0" smtClean="0">
                <a:solidFill>
                  <a:srgbClr val="000000"/>
                </a:solidFill>
                <a:ea typeface="Times New Roman"/>
              </a:rPr>
              <a:t>, </a:t>
            </a:r>
            <a:r>
              <a:rPr lang="en-US" sz="1600" dirty="0" smtClean="0"/>
              <a:t>editorials</a:t>
            </a:r>
            <a:endParaRPr lang="en-US" sz="1600" dirty="0"/>
          </a:p>
          <a:p>
            <a:pPr lvl="1"/>
            <a:endParaRPr lang="en-GB" dirty="0"/>
          </a:p>
        </p:txBody>
      </p:sp>
      <p:sp>
        <p:nvSpPr>
          <p:cNvPr id="14" name="Rechteck 13"/>
          <p:cNvSpPr/>
          <p:nvPr/>
        </p:nvSpPr>
        <p:spPr>
          <a:xfrm>
            <a:off x="467543" y="5445536"/>
            <a:ext cx="7344817" cy="584775"/>
          </a:xfrm>
          <a:prstGeom prst="rect">
            <a:avLst/>
          </a:prstGeom>
        </p:spPr>
        <p:txBody>
          <a:bodyPr wrap="square">
            <a:spAutoFit/>
          </a:bodyPr>
          <a:lstStyle/>
          <a:p>
            <a:pPr algn="r"/>
            <a:r>
              <a:rPr lang="de-CH" sz="1600" dirty="0" smtClean="0"/>
              <a:t>Official </a:t>
            </a:r>
            <a:r>
              <a:rPr lang="de-CH" sz="1600" dirty="0" err="1" smtClean="0"/>
              <a:t>journal</a:t>
            </a:r>
            <a:r>
              <a:rPr lang="de-CH" sz="1600" dirty="0" smtClean="0"/>
              <a:t> of </a:t>
            </a:r>
            <a:r>
              <a:rPr lang="de-CH" sz="1600" dirty="0"/>
              <a:t>: Journal of </a:t>
            </a:r>
            <a:r>
              <a:rPr lang="de-CH" sz="1600" dirty="0" err="1"/>
              <a:t>the</a:t>
            </a:r>
            <a:r>
              <a:rPr lang="de-CH" sz="1600" dirty="0"/>
              <a:t> Society </a:t>
            </a:r>
            <a:r>
              <a:rPr lang="de-CH" sz="1600" dirty="0" err="1"/>
              <a:t>for</a:t>
            </a:r>
            <a:r>
              <a:rPr lang="de-CH" sz="1600" dirty="0"/>
              <a:t> </a:t>
            </a:r>
            <a:r>
              <a:rPr lang="de-CH" sz="1600" dirty="0" err="1"/>
              <a:t>Dermopharmacy</a:t>
            </a:r>
            <a:r>
              <a:rPr lang="de-CH" sz="1600" dirty="0"/>
              <a:t> / </a:t>
            </a:r>
          </a:p>
          <a:p>
            <a:pPr algn="r"/>
            <a:r>
              <a:rPr lang="de-CH" sz="1600" dirty="0"/>
              <a:t>Gesellschaft für </a:t>
            </a:r>
            <a:r>
              <a:rPr lang="de-CH" sz="1600" dirty="0" err="1"/>
              <a:t>Dermopharmazie</a:t>
            </a:r>
            <a:r>
              <a:rPr lang="de-CH" sz="1600" dirty="0"/>
              <a:t> e.V. (GD)</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508" y="6309320"/>
            <a:ext cx="662081" cy="33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5641" y="5426732"/>
            <a:ext cx="622382" cy="62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305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noChangeAspect="1"/>
          </p:cNvGrpSpPr>
          <p:nvPr/>
        </p:nvGrpSpPr>
        <p:grpSpPr bwMode="auto">
          <a:xfrm>
            <a:off x="0" y="171188"/>
            <a:ext cx="9151938" cy="1500187"/>
            <a:chOff x="0" y="489"/>
            <a:chExt cx="5765" cy="2988"/>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9"/>
              <a:ext cx="5765"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spect="1" noChangeArrowheads="1" noTextEdit="1"/>
            </p:cNvSpPr>
            <p:nvPr/>
          </p:nvSpPr>
          <p:spPr bwMode="auto">
            <a:xfrm>
              <a:off x="5" y="489"/>
              <a:ext cx="5760" cy="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grpSp>
      <p:sp>
        <p:nvSpPr>
          <p:cNvPr id="7" name="Text Box 3"/>
          <p:cNvSpPr txBox="1">
            <a:spLocks noChangeArrowheads="1"/>
          </p:cNvSpPr>
          <p:nvPr/>
        </p:nvSpPr>
        <p:spPr bwMode="auto">
          <a:xfrm>
            <a:off x="950913" y="14319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pic>
        <p:nvPicPr>
          <p:cNvPr id="8" name="Picture 2" descr="Karger Open 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61700"/>
            <a:ext cx="36195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539552" y="1484785"/>
            <a:ext cx="8604448" cy="5976663"/>
          </a:xfrm>
          <a:prstGeom prst="rect">
            <a:avLst/>
          </a:prstGeom>
          <a:noFill/>
        </p:spPr>
        <p:txBody>
          <a:bodyPr wrap="square">
            <a:spAutoFit/>
          </a:bodyPr>
          <a:lstStyle/>
          <a:p>
            <a:pPr>
              <a:defRPr/>
            </a:pPr>
            <a:endParaRPr lang="de-CH" sz="2200" b="1" dirty="0">
              <a:latin typeface="Arial" panose="020B0604020202020204" pitchFamily="34" charset="0"/>
              <a:cs typeface="Arial" pitchFamily="34" charset="0"/>
            </a:endParaRPr>
          </a:p>
          <a:p>
            <a:pPr>
              <a:defRPr/>
            </a:pPr>
            <a:r>
              <a:rPr lang="de-CH" sz="3400" b="1" dirty="0" smtClean="0">
                <a:latin typeface="Arial" panose="020B0604020202020204" pitchFamily="34" charset="0"/>
                <a:cs typeface="Arial" pitchFamily="34" charset="0"/>
              </a:rPr>
              <a:t>20 Open Access Journals </a:t>
            </a:r>
          </a:p>
          <a:p>
            <a:pPr marL="285750" indent="-285750">
              <a:buFont typeface="Wingdings" panose="05000000000000000000" pitchFamily="2" charset="2"/>
              <a:buChar char="ü"/>
              <a:defRPr/>
            </a:pPr>
            <a:endParaRPr lang="de-CH" sz="2200" dirty="0">
              <a:latin typeface="Arial" panose="020B0604020202020204" pitchFamily="34" charset="0"/>
              <a:cs typeface="Arial" pitchFamily="34" charset="0"/>
            </a:endParaRPr>
          </a:p>
          <a:p>
            <a:pPr marL="342900" indent="-342900">
              <a:buFont typeface="Arial" panose="020B0604020202020204" pitchFamily="34" charset="0"/>
              <a:buChar char="•"/>
              <a:defRPr/>
            </a:pPr>
            <a:r>
              <a:rPr lang="de-CH" sz="2200" dirty="0" err="1" smtClean="0">
                <a:latin typeface="Arial" panose="020B0604020202020204" pitchFamily="34" charset="0"/>
                <a:cs typeface="Arial" pitchFamily="34" charset="0"/>
              </a:rPr>
              <a:t>Maximizing</a:t>
            </a:r>
            <a:r>
              <a:rPr lang="de-CH" sz="2200" dirty="0" smtClean="0">
                <a:latin typeface="Arial" panose="020B0604020202020204" pitchFamily="34" charset="0"/>
                <a:cs typeface="Arial" pitchFamily="34" charset="0"/>
              </a:rPr>
              <a:t> </a:t>
            </a:r>
            <a:r>
              <a:rPr lang="de-CH" sz="2200" dirty="0" err="1">
                <a:latin typeface="Arial" panose="020B0604020202020204" pitchFamily="34" charset="0"/>
                <a:cs typeface="Arial" pitchFamily="34" charset="0"/>
              </a:rPr>
              <a:t>visibility</a:t>
            </a:r>
            <a:r>
              <a:rPr lang="de-CH" sz="2200" dirty="0">
                <a:latin typeface="Arial" panose="020B0604020202020204" pitchFamily="34" charset="0"/>
                <a:cs typeface="Arial" pitchFamily="34" charset="0"/>
              </a:rPr>
              <a:t> and </a:t>
            </a:r>
            <a:r>
              <a:rPr lang="de-CH" sz="2200" dirty="0" err="1">
                <a:latin typeface="Arial" panose="020B0604020202020204" pitchFamily="34" charset="0"/>
                <a:cs typeface="Arial" pitchFamily="34" charset="0"/>
              </a:rPr>
              <a:t>impact</a:t>
            </a:r>
            <a:r>
              <a:rPr lang="de-CH" sz="2200" dirty="0">
                <a:latin typeface="Arial" panose="020B0604020202020204" pitchFamily="34" charset="0"/>
                <a:cs typeface="Arial" pitchFamily="34" charset="0"/>
              </a:rPr>
              <a:t> of </a:t>
            </a:r>
            <a:r>
              <a:rPr lang="de-CH" sz="2200" dirty="0" err="1">
                <a:latin typeface="Arial" panose="020B0604020202020204" pitchFamily="34" charset="0"/>
                <a:cs typeface="Arial" pitchFamily="34" charset="0"/>
              </a:rPr>
              <a:t>research</a:t>
            </a:r>
            <a:r>
              <a:rPr lang="de-CH" sz="2200" dirty="0">
                <a:latin typeface="Arial" panose="020B0604020202020204" pitchFamily="34" charset="0"/>
                <a:cs typeface="Arial" pitchFamily="34" charset="0"/>
              </a:rPr>
              <a:t> </a:t>
            </a:r>
            <a:r>
              <a:rPr lang="de-CH" sz="2200" dirty="0" err="1">
                <a:latin typeface="Arial" panose="020B0604020202020204" pitchFamily="34" charset="0"/>
                <a:cs typeface="Arial" pitchFamily="34" charset="0"/>
              </a:rPr>
              <a:t>work</a:t>
            </a:r>
            <a:r>
              <a:rPr lang="de-CH" sz="2200" dirty="0">
                <a:latin typeface="Arial" panose="020B0604020202020204" pitchFamily="34" charset="0"/>
                <a:cs typeface="Arial" pitchFamily="34" charset="0"/>
              </a:rPr>
              <a:t> </a:t>
            </a:r>
            <a:endParaRPr lang="en-GB" sz="2200" dirty="0">
              <a:latin typeface="Arial" panose="020B0604020202020204" pitchFamily="34" charset="0"/>
              <a:cs typeface="Arial" pitchFamily="34" charset="0"/>
            </a:endParaRPr>
          </a:p>
          <a:p>
            <a:pPr marL="342900" indent="-342900">
              <a:buFont typeface="Arial" panose="020B0604020202020204" pitchFamily="34" charset="0"/>
              <a:buChar char="•"/>
              <a:defRPr/>
            </a:pPr>
            <a:r>
              <a:rPr lang="de-CH" sz="2200" dirty="0" err="1">
                <a:latin typeface="Arial" panose="020B0604020202020204" pitchFamily="34" charset="0"/>
                <a:cs typeface="Arial" pitchFamily="34" charset="0"/>
              </a:rPr>
              <a:t>Accelerated</a:t>
            </a:r>
            <a:r>
              <a:rPr lang="de-CH" sz="2200" dirty="0">
                <a:latin typeface="Arial" panose="020B0604020202020204" pitchFamily="34" charset="0"/>
                <a:cs typeface="Arial" pitchFamily="34" charset="0"/>
              </a:rPr>
              <a:t> </a:t>
            </a:r>
            <a:r>
              <a:rPr lang="de-CH" sz="2200" dirty="0" err="1">
                <a:latin typeface="Arial" panose="020B0604020202020204" pitchFamily="34" charset="0"/>
                <a:cs typeface="Arial" pitchFamily="34" charset="0"/>
              </a:rPr>
              <a:t>publishing</a:t>
            </a:r>
            <a:r>
              <a:rPr lang="de-CH" sz="2200" dirty="0">
                <a:latin typeface="Arial" panose="020B0604020202020204" pitchFamily="34" charset="0"/>
                <a:cs typeface="Arial" pitchFamily="34" charset="0"/>
              </a:rPr>
              <a:t> time</a:t>
            </a:r>
            <a:endParaRPr lang="en-GB" sz="2200" dirty="0">
              <a:latin typeface="Arial" panose="020B0604020202020204" pitchFamily="34" charset="0"/>
              <a:cs typeface="Arial" pitchFamily="34" charset="0"/>
            </a:endParaRPr>
          </a:p>
          <a:p>
            <a:pPr marL="342900" indent="-342900">
              <a:buFont typeface="Arial" panose="020B0604020202020204" pitchFamily="34" charset="0"/>
              <a:buChar char="•"/>
              <a:defRPr/>
            </a:pPr>
            <a:r>
              <a:rPr lang="en-GB" sz="2200" dirty="0" smtClean="0">
                <a:latin typeface="Arial" panose="020B0604020202020204" pitchFamily="34" charset="0"/>
                <a:cs typeface="Arial" pitchFamily="34" charset="0"/>
              </a:rPr>
              <a:t>Peer-reviewed, premium quality </a:t>
            </a:r>
            <a:r>
              <a:rPr lang="en-GB" sz="2200" dirty="0">
                <a:latin typeface="Arial" panose="020B0604020202020204" pitchFamily="34" charset="0"/>
                <a:cs typeface="Arial" pitchFamily="34" charset="0"/>
              </a:rPr>
              <a:t>in layout and copy-editing</a:t>
            </a:r>
          </a:p>
          <a:p>
            <a:pPr marL="342900" indent="-342900">
              <a:buFont typeface="Arial" panose="020B0604020202020204" pitchFamily="34" charset="0"/>
              <a:buChar char="•"/>
              <a:defRPr/>
            </a:pPr>
            <a:r>
              <a:rPr lang="en-GB" sz="2200" dirty="0" smtClean="0">
                <a:latin typeface="Arial" panose="020B0604020202020204" pitchFamily="34" charset="0"/>
                <a:cs typeface="Arial" pitchFamily="34" charset="0"/>
              </a:rPr>
              <a:t>Standard-License is CC-BY-NC-ND</a:t>
            </a:r>
            <a:endParaRPr lang="en-GB" sz="2200" dirty="0">
              <a:latin typeface="Arial" panose="020B0604020202020204" pitchFamily="34" charset="0"/>
              <a:cs typeface="Arial" pitchFamily="34" charset="0"/>
            </a:endParaRPr>
          </a:p>
          <a:p>
            <a:pPr marL="342900" indent="-342900">
              <a:buFont typeface="Arial" panose="020B0604020202020204" pitchFamily="34" charset="0"/>
              <a:buChar char="•"/>
              <a:defRPr/>
            </a:pPr>
            <a:r>
              <a:rPr lang="en-GB" sz="2200" dirty="0">
                <a:latin typeface="Arial" panose="020B0604020202020204" pitchFamily="34" charset="0"/>
                <a:cs typeface="Arial" pitchFamily="34" charset="0"/>
              </a:rPr>
              <a:t>Searchable in PubMed, Impact Factor</a:t>
            </a:r>
          </a:p>
          <a:p>
            <a:pPr marL="342900" indent="-342900">
              <a:buFont typeface="Arial" panose="020B0604020202020204" pitchFamily="34" charset="0"/>
              <a:buChar char="•"/>
              <a:defRPr/>
            </a:pPr>
            <a:r>
              <a:rPr lang="en-GB" sz="2200" dirty="0">
                <a:latin typeface="Arial" panose="020B0604020202020204" pitchFamily="34" charset="0"/>
                <a:cs typeface="Arial" pitchFamily="34" charset="0"/>
              </a:rPr>
              <a:t>Open Access perpetuity guaranteed through dark archives</a:t>
            </a:r>
          </a:p>
          <a:p>
            <a:pPr marL="342900" indent="-342900">
              <a:buFont typeface="Arial" panose="020B0604020202020204" pitchFamily="34" charset="0"/>
              <a:buChar char="•"/>
              <a:defRPr/>
            </a:pPr>
            <a:r>
              <a:rPr lang="en-GB" sz="2200" dirty="0">
                <a:latin typeface="Arial" panose="020B0604020202020204" pitchFamily="34" charset="0"/>
                <a:cs typeface="Arial" pitchFamily="34" charset="0"/>
              </a:rPr>
              <a:t>Special tailored Open Access publishing agreements for special needs of institutions or funding bodies </a:t>
            </a:r>
          </a:p>
          <a:p>
            <a:pPr marL="342900" indent="-342900">
              <a:buFont typeface="Arial" panose="020B0604020202020204" pitchFamily="34" charset="0"/>
              <a:buChar char="•"/>
              <a:defRPr/>
            </a:pPr>
            <a:r>
              <a:rPr lang="en-GB" sz="2200" dirty="0">
                <a:latin typeface="Arial" panose="020B0604020202020204" pitchFamily="34" charset="0"/>
                <a:cs typeface="Arial" pitchFamily="34" charset="0"/>
              </a:rPr>
              <a:t>Discounts on Open Access Article Processing Charges available </a:t>
            </a:r>
            <a:r>
              <a:rPr lang="en-GB" sz="2200" dirty="0" smtClean="0">
                <a:latin typeface="Arial" panose="020B0604020202020204" pitchFamily="34" charset="0"/>
                <a:cs typeface="Arial" pitchFamily="34" charset="0"/>
              </a:rPr>
              <a:t/>
            </a:r>
            <a:br>
              <a:rPr lang="en-GB" sz="2200" dirty="0" smtClean="0">
                <a:latin typeface="Arial" panose="020B0604020202020204" pitchFamily="34" charset="0"/>
                <a:cs typeface="Arial" pitchFamily="34" charset="0"/>
              </a:rPr>
            </a:br>
            <a:r>
              <a:rPr lang="en-GB" sz="2200" dirty="0" smtClean="0">
                <a:latin typeface="Arial" panose="020B0604020202020204" pitchFamily="34" charset="0"/>
                <a:cs typeface="Arial" pitchFamily="34" charset="0"/>
              </a:rPr>
              <a:t>to </a:t>
            </a:r>
            <a:r>
              <a:rPr lang="en-GB" sz="2200" dirty="0">
                <a:latin typeface="Arial" panose="020B0604020202020204" pitchFamily="34" charset="0"/>
                <a:cs typeface="Arial" pitchFamily="34" charset="0"/>
              </a:rPr>
              <a:t>academic </a:t>
            </a:r>
            <a:r>
              <a:rPr lang="en-GB" sz="2200" dirty="0" smtClean="0">
                <a:latin typeface="Arial" panose="020B0604020202020204" pitchFamily="34" charset="0"/>
                <a:cs typeface="Arial" pitchFamily="34" charset="0"/>
              </a:rPr>
              <a:t>customers</a:t>
            </a:r>
          </a:p>
          <a:p>
            <a:pPr marL="342900" indent="-342900">
              <a:buFont typeface="Arial" panose="020B0604020202020204" pitchFamily="34" charset="0"/>
              <a:buChar char="•"/>
              <a:defRPr/>
            </a:pPr>
            <a:endParaRPr lang="en-GB" sz="2200" dirty="0">
              <a:latin typeface="Arial" panose="020B0604020202020204" pitchFamily="34" charset="0"/>
              <a:cs typeface="Arial" pitchFamily="34" charset="0"/>
            </a:endParaRPr>
          </a:p>
          <a:p>
            <a:pPr>
              <a:defRPr/>
            </a:pPr>
            <a:r>
              <a:rPr lang="en-GB" dirty="0" smtClean="0">
                <a:latin typeface="Arial" panose="020B0604020202020204" pitchFamily="34" charset="0"/>
                <a:cs typeface="Arial" pitchFamily="34" charset="0"/>
                <a:hlinkClick r:id="rId4"/>
              </a:rPr>
              <a:t>www.karger.com/OpenAcces</a:t>
            </a:r>
            <a:r>
              <a:rPr lang="en-GB" dirty="0" smtClean="0">
                <a:latin typeface="Arial" panose="020B0604020202020204" pitchFamily="34" charset="0"/>
                <a:cs typeface="Arial" pitchFamily="34" charset="0"/>
              </a:rPr>
              <a:t>  </a:t>
            </a:r>
            <a:endParaRPr lang="en-GB" dirty="0">
              <a:latin typeface="Arial" panose="020B0604020202020204" pitchFamily="34" charset="0"/>
              <a:cs typeface="Arial" pitchFamily="34" charset="0"/>
            </a:endParaRPr>
          </a:p>
          <a:p>
            <a:pPr algn="r">
              <a:defRPr/>
            </a:pPr>
            <a:endParaRPr lang="en-GB" sz="2200" dirty="0">
              <a:latin typeface="Arial" panose="020B0604020202020204" pitchFamily="34" charset="0"/>
              <a:cs typeface="Arial" pitchFamily="34" charset="0"/>
            </a:endParaRPr>
          </a:p>
          <a:p>
            <a:pPr>
              <a:defRPr/>
            </a:pPr>
            <a:endParaRPr lang="en-GB" sz="2200" dirty="0"/>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616" y="91720"/>
            <a:ext cx="1440160" cy="288032"/>
          </a:xfrm>
          <a:prstGeom prst="rect">
            <a:avLst/>
          </a:prstGeom>
        </p:spPr>
      </p:pic>
    </p:spTree>
    <p:extLst>
      <p:ext uri="{BB962C8B-B14F-4D97-AF65-F5344CB8AC3E}">
        <p14:creationId xmlns:p14="http://schemas.microsoft.com/office/powerpoint/2010/main" val="3728029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
        <p:nvSpPr>
          <p:cNvPr id="3" name="Rectangle 3"/>
          <p:cNvSpPr txBox="1">
            <a:spLocks noChangeArrowheads="1"/>
          </p:cNvSpPr>
          <p:nvPr/>
        </p:nvSpPr>
        <p:spPr bwMode="auto">
          <a:xfrm>
            <a:off x="467544" y="1269827"/>
            <a:ext cx="8229600" cy="64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50000"/>
              </a:spcBef>
              <a:buFontTx/>
              <a:buChar char="•"/>
            </a:pPr>
            <a:r>
              <a:rPr lang="en-GB" altLang="zh-CN" sz="2000" dirty="0">
                <a:solidFill>
                  <a:srgbClr val="000C0B"/>
                </a:solidFill>
                <a:latin typeface="Arial" pitchFamily="34" charset="0"/>
              </a:rPr>
              <a:t>Karger content at leading medical academic universities </a:t>
            </a:r>
            <a:r>
              <a:rPr lang="en-GB" altLang="zh-CN" sz="2000" dirty="0" smtClean="0">
                <a:solidFill>
                  <a:srgbClr val="000C0B"/>
                </a:solidFill>
                <a:latin typeface="Arial" pitchFamily="34" charset="0"/>
              </a:rPr>
              <a:t>and consortia world-wide</a:t>
            </a:r>
            <a:endParaRPr lang="en-GB" altLang="zh-CN" sz="2000" dirty="0">
              <a:solidFill>
                <a:srgbClr val="000C0B"/>
              </a:solidFill>
              <a:latin typeface="Arial" pitchFamily="34" charset="0"/>
            </a:endParaRPr>
          </a:p>
        </p:txBody>
      </p:sp>
      <p:sp>
        <p:nvSpPr>
          <p:cNvPr id="5" name="Rectangle 4"/>
          <p:cNvSpPr>
            <a:spLocks noChangeArrowheads="1"/>
          </p:cNvSpPr>
          <p:nvPr/>
        </p:nvSpPr>
        <p:spPr bwMode="auto">
          <a:xfrm>
            <a:off x="828278" y="1916832"/>
            <a:ext cx="3816921" cy="396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ANKOS, Turkey</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err="1" smtClean="0">
                <a:solidFill>
                  <a:sysClr val="windowText" lastClr="000000"/>
                </a:solidFill>
                <a:latin typeface="Arial" panose="020B0604020202020204" pitchFamily="34" charset="0"/>
                <a:cs typeface="Arial" panose="020B0604020202020204" pitchFamily="34" charset="0"/>
              </a:rPr>
              <a:t>Bibsam</a:t>
            </a:r>
            <a:r>
              <a:rPr lang="de-CH" kern="0" dirty="0" smtClean="0">
                <a:solidFill>
                  <a:sysClr val="windowText" lastClr="000000"/>
                </a:solidFill>
                <a:latin typeface="Arial" panose="020B0604020202020204" pitchFamily="34" charset="0"/>
                <a:cs typeface="Arial" panose="020B0604020202020204" pitchFamily="34" charset="0"/>
              </a:rPr>
              <a:t>, </a:t>
            </a:r>
            <a:r>
              <a:rPr lang="de-CH" kern="0" dirty="0" err="1" smtClean="0">
                <a:solidFill>
                  <a:sysClr val="windowText" lastClr="000000"/>
                </a:solidFill>
                <a:latin typeface="Arial" panose="020B0604020202020204" pitchFamily="34" charset="0"/>
                <a:cs typeface="Arial" panose="020B0604020202020204" pitchFamily="34" charset="0"/>
              </a:rPr>
              <a:t>Sweden</a:t>
            </a:r>
            <a:endParaRPr lang="de-CH" kern="0" dirty="0" smtClean="0">
              <a:solidFill>
                <a:sysClr val="windowText" lastClr="000000"/>
              </a:solidFill>
              <a:latin typeface="Arial" panose="020B0604020202020204" pitchFamily="34" charset="0"/>
              <a:cs typeface="Arial" panose="020B0604020202020204" pitchFamily="34" charset="0"/>
            </a:endParaRPr>
          </a:p>
          <a:p>
            <a:pPr marL="342900" indent="-342900" eaLnBrk="0" hangingPunct="0">
              <a:spcBef>
                <a:spcPct val="20000"/>
              </a:spcBef>
              <a:buFont typeface="Courier New" panose="02070309020205020404" pitchFamily="49" charset="0"/>
              <a:buChar char="o"/>
              <a:defRPr/>
            </a:pPr>
            <a:r>
              <a:rPr lang="de-CH" kern="0" dirty="0" err="1">
                <a:solidFill>
                  <a:sysClr val="windowText" lastClr="000000"/>
                </a:solidFill>
                <a:latin typeface="Arial" panose="020B0604020202020204" pitchFamily="34" charset="0"/>
                <a:cs typeface="Arial" panose="020B0604020202020204" pitchFamily="34" charset="0"/>
              </a:rPr>
              <a:t>Bibliosan</a:t>
            </a:r>
            <a:r>
              <a:rPr lang="de-CH" kern="0" dirty="0">
                <a:solidFill>
                  <a:sysClr val="windowText" lastClr="000000"/>
                </a:solidFill>
                <a:latin typeface="Arial" panose="020B0604020202020204" pitchFamily="34" charset="0"/>
                <a:cs typeface="Arial" panose="020B0604020202020204" pitchFamily="34" charset="0"/>
              </a:rPr>
              <a:t>, </a:t>
            </a:r>
            <a:r>
              <a:rPr lang="de-CH" kern="0" dirty="0" err="1" smtClean="0">
                <a:solidFill>
                  <a:sysClr val="windowText" lastClr="000000"/>
                </a:solidFill>
                <a:latin typeface="Arial" panose="020B0604020202020204" pitchFamily="34" charset="0"/>
                <a:cs typeface="Arial" panose="020B0604020202020204" pitchFamily="34" charset="0"/>
              </a:rPr>
              <a:t>Italy</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CAPES, </a:t>
            </a:r>
            <a:r>
              <a:rPr lang="de-CH" kern="0" dirty="0" err="1" smtClean="0">
                <a:solidFill>
                  <a:sysClr val="windowText" lastClr="000000"/>
                </a:solidFill>
                <a:latin typeface="Arial" panose="020B0604020202020204" pitchFamily="34" charset="0"/>
                <a:cs typeface="Arial" panose="020B0604020202020204" pitchFamily="34" charset="0"/>
              </a:rPr>
              <a:t>Brazil</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CEIRC, </a:t>
            </a:r>
            <a:r>
              <a:rPr lang="de-CH" kern="0" dirty="0" err="1">
                <a:solidFill>
                  <a:sysClr val="windowText" lastClr="000000"/>
                </a:solidFill>
                <a:latin typeface="Arial" panose="020B0604020202020204" pitchFamily="34" charset="0"/>
                <a:cs typeface="Arial" panose="020B0604020202020204" pitchFamily="34" charset="0"/>
              </a:rPr>
              <a:t>Australia</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CDL (California </a:t>
            </a:r>
            <a:r>
              <a:rPr lang="de-CH" kern="0" dirty="0">
                <a:solidFill>
                  <a:sysClr val="windowText" lastClr="000000"/>
                </a:solidFill>
                <a:latin typeface="Arial" panose="020B0604020202020204" pitchFamily="34" charset="0"/>
                <a:cs typeface="Arial" panose="020B0604020202020204" pitchFamily="34" charset="0"/>
              </a:rPr>
              <a:t>Digital </a:t>
            </a:r>
            <a:r>
              <a:rPr lang="de-CH" kern="0" dirty="0" smtClean="0">
                <a:solidFill>
                  <a:sysClr val="windowText" lastClr="000000"/>
                </a:solidFill>
                <a:latin typeface="Arial" panose="020B0604020202020204" pitchFamily="34" charset="0"/>
                <a:cs typeface="Arial" panose="020B0604020202020204" pitchFamily="34" charset="0"/>
              </a:rPr>
              <a:t>Library), USA</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Couperin, France</a:t>
            </a: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Czech </a:t>
            </a:r>
            <a:r>
              <a:rPr lang="de-CH" kern="0" dirty="0" err="1" smtClean="0">
                <a:solidFill>
                  <a:sysClr val="windowText" lastClr="000000"/>
                </a:solidFill>
                <a:latin typeface="Arial" panose="020B0604020202020204" pitchFamily="34" charset="0"/>
                <a:cs typeface="Arial" panose="020B0604020202020204" pitchFamily="34" charset="0"/>
              </a:rPr>
              <a:t>Consortium</a:t>
            </a:r>
            <a:r>
              <a:rPr lang="de-CH" kern="0" dirty="0" smtClean="0">
                <a:solidFill>
                  <a:sysClr val="windowText" lastClr="000000"/>
                </a:solidFill>
                <a:latin typeface="Arial" panose="020B0604020202020204" pitchFamily="34" charset="0"/>
                <a:cs typeface="Arial" panose="020B0604020202020204" pitchFamily="34" charset="0"/>
              </a:rPr>
              <a:t>, Czech </a:t>
            </a:r>
            <a:r>
              <a:rPr lang="de-CH" kern="0" dirty="0" err="1" smtClean="0">
                <a:solidFill>
                  <a:sysClr val="windowText" lastClr="000000"/>
                </a:solidFill>
                <a:latin typeface="Arial" panose="020B0604020202020204" pitchFamily="34" charset="0"/>
                <a:cs typeface="Arial" panose="020B0604020202020204" pitchFamily="34" charset="0"/>
              </a:rPr>
              <a:t>Republic</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DRAA, </a:t>
            </a:r>
            <a:r>
              <a:rPr lang="de-CH" kern="0" dirty="0">
                <a:solidFill>
                  <a:sysClr val="windowText" lastClr="000000"/>
                </a:solidFill>
                <a:latin typeface="Arial" panose="020B0604020202020204" pitchFamily="34" charset="0"/>
                <a:cs typeface="Arial" panose="020B0604020202020204" pitchFamily="34" charset="0"/>
              </a:rPr>
              <a:t>China</a:t>
            </a: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DFG, Germany</a:t>
            </a:r>
          </a:p>
          <a:p>
            <a:pPr marL="342900" indent="-342900" eaLnBrk="0" fontAlgn="auto" hangingPunct="0">
              <a:spcBef>
                <a:spcPct val="20000"/>
              </a:spcBef>
              <a:spcAft>
                <a:spcPts val="0"/>
              </a:spcAft>
              <a:buFont typeface="Courier New" panose="02070309020205020404" pitchFamily="49" charset="0"/>
              <a:buChar char="o"/>
              <a:defRPr/>
            </a:pPr>
            <a:r>
              <a:rPr lang="de-CH" kern="0" dirty="0" err="1" smtClean="0">
                <a:solidFill>
                  <a:sysClr val="windowText" lastClr="000000"/>
                </a:solidFill>
                <a:latin typeface="Arial" panose="020B0604020202020204" pitchFamily="34" charset="0"/>
                <a:cs typeface="Arial" panose="020B0604020202020204" pitchFamily="34" charset="0"/>
              </a:rPr>
              <a:t>Icelandic</a:t>
            </a:r>
            <a:r>
              <a:rPr lang="de-CH" kern="0" dirty="0" smtClean="0">
                <a:solidFill>
                  <a:sysClr val="windowText" lastClr="000000"/>
                </a:solidFill>
                <a:latin typeface="Arial" panose="020B0604020202020204" pitchFamily="34" charset="0"/>
                <a:cs typeface="Arial" panose="020B0604020202020204" pitchFamily="34" charset="0"/>
              </a:rPr>
              <a:t> </a:t>
            </a:r>
            <a:r>
              <a:rPr lang="de-CH" kern="0" dirty="0" err="1" smtClean="0">
                <a:solidFill>
                  <a:sysClr val="windowText" lastClr="000000"/>
                </a:solidFill>
                <a:latin typeface="Arial" panose="020B0604020202020204" pitchFamily="34" charset="0"/>
                <a:cs typeface="Arial" panose="020B0604020202020204" pitchFamily="34" charset="0"/>
              </a:rPr>
              <a:t>Consortium</a:t>
            </a:r>
            <a:r>
              <a:rPr lang="de-CH" kern="0" dirty="0" smtClean="0">
                <a:solidFill>
                  <a:sysClr val="windowText" lastClr="000000"/>
                </a:solidFill>
                <a:latin typeface="Arial" panose="020B0604020202020204" pitchFamily="34" charset="0"/>
                <a:cs typeface="Arial" panose="020B0604020202020204" pitchFamily="34" charset="0"/>
              </a:rPr>
              <a:t>, Island</a:t>
            </a:r>
          </a:p>
          <a:p>
            <a:pPr eaLnBrk="0" fontAlgn="auto" hangingPunct="0">
              <a:spcBef>
                <a:spcPct val="20000"/>
              </a:spcBef>
              <a:spcAft>
                <a:spcPts val="0"/>
              </a:spcAft>
              <a:defRPr/>
            </a:pPr>
            <a:endParaRPr lang="de-CH" kern="0" dirty="0">
              <a:solidFill>
                <a:sysClr val="windowText" lastClr="000000"/>
              </a:solidFill>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4572198" y="1931726"/>
            <a:ext cx="4032250" cy="401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Courier New" panose="02070309020205020404" pitchFamily="49" charset="0"/>
              <a:buChar char="o"/>
              <a:defRPr/>
            </a:pPr>
            <a:r>
              <a:rPr lang="de-CH" kern="0" dirty="0">
                <a:solidFill>
                  <a:sysClr val="windowText" lastClr="000000"/>
                </a:solidFill>
                <a:latin typeface="Arial" panose="020B0604020202020204" pitchFamily="34" charset="0"/>
                <a:cs typeface="Arial" panose="020B0604020202020204" pitchFamily="34" charset="0"/>
              </a:rPr>
              <a:t>JISC, United </a:t>
            </a:r>
            <a:r>
              <a:rPr lang="de-CH" kern="0" dirty="0" err="1">
                <a:solidFill>
                  <a:sysClr val="windowText" lastClr="000000"/>
                </a:solidFill>
                <a:latin typeface="Arial" panose="020B0604020202020204" pitchFamily="34" charset="0"/>
                <a:cs typeface="Arial" panose="020B0604020202020204" pitchFamily="34" charset="0"/>
              </a:rPr>
              <a:t>Kingdom</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JMLA</a:t>
            </a:r>
            <a:r>
              <a:rPr lang="de-CH" kern="0" dirty="0">
                <a:solidFill>
                  <a:sysClr val="windowText" lastClr="000000"/>
                </a:solidFill>
                <a:latin typeface="Arial" panose="020B0604020202020204" pitchFamily="34" charset="0"/>
                <a:cs typeface="Arial" panose="020B0604020202020204" pitchFamily="34" charset="0"/>
              </a:rPr>
              <a:t>, Japan</a:t>
            </a:r>
          </a:p>
          <a:p>
            <a:pPr marL="342900" indent="-342900" eaLnBrk="0" fontAlgn="auto" hangingPunct="0">
              <a:spcBef>
                <a:spcPct val="20000"/>
              </a:spcBef>
              <a:spcAft>
                <a:spcPts val="0"/>
              </a:spcAft>
              <a:buFont typeface="Courier New" panose="02070309020205020404" pitchFamily="49" charset="0"/>
              <a:buChar char="o"/>
              <a:defRPr/>
            </a:pPr>
            <a:r>
              <a:rPr lang="de-CH" kern="0" dirty="0">
                <a:solidFill>
                  <a:sysClr val="windowText" lastClr="000000"/>
                </a:solidFill>
                <a:latin typeface="Arial" panose="020B0604020202020204" pitchFamily="34" charset="0"/>
                <a:cs typeface="Arial" panose="020B0604020202020204" pitchFamily="34" charset="0"/>
              </a:rPr>
              <a:t>KESLI, </a:t>
            </a:r>
            <a:r>
              <a:rPr lang="de-CH" kern="0" dirty="0" smtClean="0">
                <a:solidFill>
                  <a:sysClr val="windowText" lastClr="000000"/>
                </a:solidFill>
                <a:latin typeface="Arial" panose="020B0604020202020204" pitchFamily="34" charset="0"/>
                <a:cs typeface="Arial" panose="020B0604020202020204" pitchFamily="34" charset="0"/>
              </a:rPr>
              <a:t>Korea</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MALMAD and MERAV, </a:t>
            </a:r>
            <a:r>
              <a:rPr lang="de-CH" kern="0" dirty="0" err="1" smtClean="0">
                <a:solidFill>
                  <a:sysClr val="windowText" lastClr="000000"/>
                </a:solidFill>
                <a:latin typeface="Arial" panose="020B0604020202020204" pitchFamily="34" charset="0"/>
                <a:cs typeface="Arial" panose="020B0604020202020204" pitchFamily="34" charset="0"/>
              </a:rPr>
              <a:t>Isreal</a:t>
            </a:r>
            <a:endParaRPr lang="de-CH" kern="0" dirty="0" smtClean="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MLG, Malaysia</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a:solidFill>
                  <a:sysClr val="windowText" lastClr="000000"/>
                </a:solidFill>
                <a:latin typeface="Arial" panose="020B0604020202020204" pitchFamily="34" charset="0"/>
                <a:cs typeface="Arial" panose="020B0604020202020204" pitchFamily="34" charset="0"/>
              </a:rPr>
              <a:t>NERL, </a:t>
            </a:r>
            <a:r>
              <a:rPr lang="de-CH" kern="0" dirty="0" smtClean="0">
                <a:solidFill>
                  <a:sysClr val="windowText" lastClr="000000"/>
                </a:solidFill>
                <a:latin typeface="Arial" panose="020B0604020202020204" pitchFamily="34" charset="0"/>
                <a:cs typeface="Arial" panose="020B0604020202020204" pitchFamily="34" charset="0"/>
              </a:rPr>
              <a:t>USA</a:t>
            </a: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National </a:t>
            </a:r>
            <a:r>
              <a:rPr lang="de-CH" kern="0" dirty="0" err="1" smtClean="0">
                <a:solidFill>
                  <a:sysClr val="windowText" lastClr="000000"/>
                </a:solidFill>
                <a:latin typeface="Arial" panose="020B0604020202020204" pitchFamily="34" charset="0"/>
                <a:cs typeface="Arial" panose="020B0604020202020204" pitchFamily="34" charset="0"/>
              </a:rPr>
              <a:t>License</a:t>
            </a:r>
            <a:r>
              <a:rPr lang="de-CH" kern="0" dirty="0" smtClean="0">
                <a:solidFill>
                  <a:sysClr val="windowText" lastClr="000000"/>
                </a:solidFill>
                <a:latin typeface="Arial" panose="020B0604020202020204" pitchFamily="34" charset="0"/>
                <a:cs typeface="Arial" panose="020B0604020202020204" pitchFamily="34" charset="0"/>
              </a:rPr>
              <a:t> Agreement </a:t>
            </a:r>
            <a:r>
              <a:rPr lang="de-CH" kern="0" dirty="0" err="1" smtClean="0">
                <a:solidFill>
                  <a:sysClr val="windowText" lastClr="000000"/>
                </a:solidFill>
                <a:latin typeface="Arial" panose="020B0604020202020204" pitchFamily="34" charset="0"/>
                <a:cs typeface="Arial" panose="020B0604020202020204" pitchFamily="34" charset="0"/>
              </a:rPr>
              <a:t>with</a:t>
            </a:r>
            <a:r>
              <a:rPr lang="de-CH" kern="0" dirty="0" smtClean="0">
                <a:solidFill>
                  <a:sysClr val="windowText" lastClr="000000"/>
                </a:solidFill>
                <a:latin typeface="Arial" panose="020B0604020202020204" pitchFamily="34" charset="0"/>
                <a:cs typeface="Arial" panose="020B0604020202020204" pitchFamily="34" charset="0"/>
              </a:rPr>
              <a:t> NSTL, China </a:t>
            </a:r>
            <a:r>
              <a:rPr lang="de-CH" sz="1200" kern="0" dirty="0" smtClean="0">
                <a:solidFill>
                  <a:sysClr val="windowText" lastClr="000000"/>
                </a:solidFill>
                <a:latin typeface="Arial" panose="020B0604020202020204" pitchFamily="34" charset="0"/>
                <a:cs typeface="Arial" panose="020B0604020202020204" pitchFamily="34" charset="0"/>
              </a:rPr>
              <a:t>(Journal Archive Coll</a:t>
            </a:r>
            <a:r>
              <a:rPr lang="de-CH" sz="1200" kern="0" dirty="0" smtClean="0">
                <a:solidFill>
                  <a:sysClr val="windowText" lastClr="000000"/>
                </a:solidFill>
                <a:latin typeface="Arial" panose="020B0604020202020204" pitchFamily="34" charset="0"/>
                <a:cs typeface="Arial" panose="020B0604020202020204" pitchFamily="34" charset="0"/>
              </a:rPr>
              <a:t>ection</a:t>
            </a:r>
            <a:r>
              <a:rPr lang="de-CH" sz="1200" kern="0" dirty="0" smtClean="0">
                <a:solidFill>
                  <a:sysClr val="windowText" lastClr="000000"/>
                </a:solidFill>
                <a:latin typeface="Arial" panose="020B0604020202020204" pitchFamily="34" charset="0"/>
                <a:cs typeface="Arial" panose="020B0604020202020204" pitchFamily="34" charset="0"/>
              </a:rPr>
              <a:t>)</a:t>
            </a:r>
            <a:endParaRPr lang="de-CH" sz="1200"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a:solidFill>
                  <a:sysClr val="windowText" lastClr="000000"/>
                </a:solidFill>
                <a:latin typeface="Arial" panose="020B0604020202020204" pitchFamily="34" charset="0"/>
                <a:cs typeface="Arial" panose="020B0604020202020204" pitchFamily="34" charset="0"/>
              </a:rPr>
              <a:t>Thai Medical School </a:t>
            </a:r>
            <a:r>
              <a:rPr lang="de-CH" kern="0" dirty="0" err="1">
                <a:solidFill>
                  <a:sysClr val="windowText" lastClr="000000"/>
                </a:solidFill>
                <a:latin typeface="Arial" panose="020B0604020202020204" pitchFamily="34" charset="0"/>
                <a:cs typeface="Arial" panose="020B0604020202020204" pitchFamily="34" charset="0"/>
              </a:rPr>
              <a:t>Consortium</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UKB, The </a:t>
            </a:r>
            <a:r>
              <a:rPr lang="de-CH" kern="0" dirty="0" err="1" smtClean="0">
                <a:solidFill>
                  <a:sysClr val="windowText" lastClr="000000"/>
                </a:solidFill>
                <a:latin typeface="Arial" panose="020B0604020202020204" pitchFamily="34" charset="0"/>
                <a:cs typeface="Arial" panose="020B0604020202020204" pitchFamily="34" charset="0"/>
              </a:rPr>
              <a:t>Netherlands</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smtClean="0">
                <a:solidFill>
                  <a:sysClr val="windowText" lastClr="000000"/>
                </a:solidFill>
                <a:latin typeface="Arial" panose="020B0604020202020204" pitchFamily="34" charset="0"/>
                <a:cs typeface="Arial" panose="020B0604020202020204" pitchFamily="34" charset="0"/>
              </a:rPr>
              <a:t>Swiss </a:t>
            </a:r>
            <a:r>
              <a:rPr lang="de-CH" kern="0" dirty="0" err="1" smtClean="0">
                <a:solidFill>
                  <a:sysClr val="windowText" lastClr="000000"/>
                </a:solidFill>
                <a:latin typeface="Arial" panose="020B0604020202020204" pitchFamily="34" charset="0"/>
                <a:cs typeface="Arial" panose="020B0604020202020204" pitchFamily="34" charset="0"/>
              </a:rPr>
              <a:t>Consortium</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err="1" smtClean="0">
                <a:solidFill>
                  <a:sysClr val="windowText" lastClr="000000"/>
                </a:solidFill>
                <a:latin typeface="Arial" panose="020B0604020202020204" pitchFamily="34" charset="0"/>
                <a:cs typeface="Arial" panose="020B0604020202020204" pitchFamily="34" charset="0"/>
              </a:rPr>
              <a:t>Polish</a:t>
            </a:r>
            <a:r>
              <a:rPr lang="de-CH" kern="0" dirty="0" smtClean="0">
                <a:solidFill>
                  <a:sysClr val="windowText" lastClr="000000"/>
                </a:solidFill>
                <a:latin typeface="Arial" panose="020B0604020202020204" pitchFamily="34" charset="0"/>
                <a:cs typeface="Arial" panose="020B0604020202020204" pitchFamily="34" charset="0"/>
              </a:rPr>
              <a:t> </a:t>
            </a:r>
            <a:r>
              <a:rPr lang="de-CH" kern="0" dirty="0" err="1" smtClean="0">
                <a:solidFill>
                  <a:sysClr val="windowText" lastClr="000000"/>
                </a:solidFill>
                <a:latin typeface="Arial" panose="020B0604020202020204" pitchFamily="34" charset="0"/>
                <a:cs typeface="Arial" panose="020B0604020202020204" pitchFamily="34" charset="0"/>
              </a:rPr>
              <a:t>Consortium</a:t>
            </a:r>
            <a:endParaRPr lang="de-CH" kern="0" dirty="0" smtClean="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r>
              <a:rPr lang="de-CH" kern="0" dirty="0" err="1" smtClean="0">
                <a:solidFill>
                  <a:sysClr val="windowText" lastClr="000000"/>
                </a:solidFill>
                <a:latin typeface="Arial" panose="020B0604020202020204" pitchFamily="34" charset="0"/>
                <a:cs typeface="Arial" panose="020B0604020202020204" pitchFamily="34" charset="0"/>
              </a:rPr>
              <a:t>Qatar</a:t>
            </a:r>
            <a:r>
              <a:rPr lang="de-CH" kern="0" dirty="0" smtClean="0">
                <a:solidFill>
                  <a:sysClr val="windowText" lastClr="000000"/>
                </a:solidFill>
                <a:latin typeface="Arial" panose="020B0604020202020204" pitchFamily="34" charset="0"/>
                <a:cs typeface="Arial" panose="020B0604020202020204" pitchFamily="34" charset="0"/>
              </a:rPr>
              <a:t> </a:t>
            </a:r>
            <a:r>
              <a:rPr lang="de-CH" kern="0" dirty="0" err="1" smtClean="0">
                <a:solidFill>
                  <a:sysClr val="windowText" lastClr="000000"/>
                </a:solidFill>
                <a:latin typeface="Arial" panose="020B0604020202020204" pitchFamily="34" charset="0"/>
                <a:cs typeface="Arial" panose="020B0604020202020204" pitchFamily="34" charset="0"/>
              </a:rPr>
              <a:t>Foundation</a:t>
            </a:r>
            <a:endParaRPr lang="de-CH" kern="0" dirty="0">
              <a:solidFill>
                <a:sysClr val="windowText" lastClr="000000"/>
              </a:solidFill>
              <a:latin typeface="Arial" panose="020B0604020202020204" pitchFamily="34" charset="0"/>
              <a:cs typeface="Arial" panose="020B0604020202020204" pitchFamily="34" charset="0"/>
            </a:endParaRPr>
          </a:p>
          <a:p>
            <a:pPr marL="342900" indent="-342900" eaLnBrk="0" fontAlgn="auto" hangingPunct="0">
              <a:spcBef>
                <a:spcPct val="20000"/>
              </a:spcBef>
              <a:spcAft>
                <a:spcPts val="0"/>
              </a:spcAft>
              <a:buFont typeface="Courier New" panose="02070309020205020404" pitchFamily="49" charset="0"/>
              <a:buChar char="o"/>
              <a:defRPr/>
            </a:pPr>
            <a:endParaRPr lang="de-CH"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endParaRPr lang="de-CH" sz="2000" kern="0" dirty="0">
              <a:solidFill>
                <a:sysClr val="windowText" lastClr="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a:xfrm>
            <a:off x="454855" y="548680"/>
            <a:ext cx="6501408" cy="577279"/>
          </a:xfrm>
          <a:prstGeom prst="rect">
            <a:avLst/>
          </a:prstGeom>
        </p:spPr>
        <p:txBody>
          <a:bodyPr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2500" b="1" dirty="0" smtClean="0">
                <a:latin typeface="Arial" panose="020B0604020202020204" pitchFamily="34" charset="0"/>
                <a:cs typeface="Arial" panose="020B0604020202020204" pitchFamily="34" charset="0"/>
              </a:rPr>
              <a:t>International References – Worldwide Consortia</a:t>
            </a:r>
            <a:endParaRPr lang="de-CH" altLang="zh-CN" sz="25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538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a:xfrm>
            <a:off x="0" y="1268413"/>
            <a:ext cx="9144000" cy="2665412"/>
          </a:xfrm>
        </p:spPr>
        <p:txBody>
          <a:bodyPr/>
          <a:lstStyle/>
          <a:p>
            <a:endParaRPr lang="en-MY" altLang="de-DE" smtClean="0"/>
          </a:p>
        </p:txBody>
      </p:sp>
      <p:sp>
        <p:nvSpPr>
          <p:cNvPr id="3" name="Subtitle 2"/>
          <p:cNvSpPr>
            <a:spLocks noGrp="1"/>
          </p:cNvSpPr>
          <p:nvPr>
            <p:ph type="subTitle" idx="1"/>
          </p:nvPr>
        </p:nvSpPr>
        <p:spPr/>
        <p:txBody>
          <a:bodyPr/>
          <a:lstStyle/>
          <a:p>
            <a:pPr>
              <a:defRPr/>
            </a:pPr>
            <a:endParaRPr lang="en-MY"/>
          </a:p>
        </p:txBody>
      </p:sp>
      <p:pic>
        <p:nvPicPr>
          <p:cNvPr id="37892" name="Picture 3" descr="Karger 新书推荐 -  维萨里：《人体结构》.pdf - Adobe Reader"/>
          <p:cNvPicPr>
            <a:picLocks noChangeAspect="1"/>
          </p:cNvPicPr>
          <p:nvPr/>
        </p:nvPicPr>
        <p:blipFill>
          <a:blip r:embed="rId3">
            <a:extLst>
              <a:ext uri="{28A0092B-C50C-407E-A947-70E740481C1C}">
                <a14:useLocalDpi xmlns:a14="http://schemas.microsoft.com/office/drawing/2010/main" val="0"/>
              </a:ext>
            </a:extLst>
          </a:blip>
          <a:srcRect l="18837" t="13281" r="16512" b="18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rueffl\Desktop\buch_stehend.png"/>
          <p:cNvPicPr>
            <a:picLocks noChangeAspect="1" noChangeArrowheads="1"/>
          </p:cNvPicPr>
          <p:nvPr/>
        </p:nvPicPr>
        <p:blipFill>
          <a:blip r:embed="rId4"/>
          <a:srcRect/>
          <a:stretch>
            <a:fillRect/>
          </a:stretch>
        </p:blipFill>
        <p:spPr bwMode="auto">
          <a:xfrm>
            <a:off x="6148388" y="1746250"/>
            <a:ext cx="2016125" cy="28019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148388" y="4643844"/>
            <a:ext cx="2740174" cy="369332"/>
          </a:xfrm>
          <a:prstGeom prst="rect">
            <a:avLst/>
          </a:prstGeom>
          <a:noFill/>
        </p:spPr>
        <p:txBody>
          <a:bodyPr wrap="none" rtlCol="0">
            <a:spAutoFit/>
          </a:bodyPr>
          <a:lstStyle/>
          <a:p>
            <a:r>
              <a:rPr lang="de-CH" b="1" dirty="0" smtClean="0">
                <a:hlinkClick r:id="rId5"/>
              </a:rPr>
              <a:t>www.vesalius-fabrica.com</a:t>
            </a:r>
            <a:r>
              <a:rPr lang="de-CH" b="1" dirty="0" smtClean="0"/>
              <a:t> </a:t>
            </a:r>
            <a:endParaRPr lang="de-CH" b="1" dirty="0"/>
          </a:p>
        </p:txBody>
      </p:sp>
      <p:sp>
        <p:nvSpPr>
          <p:cNvPr id="4" name="Textfeld 3"/>
          <p:cNvSpPr txBox="1"/>
          <p:nvPr/>
        </p:nvSpPr>
        <p:spPr>
          <a:xfrm>
            <a:off x="251520" y="1746250"/>
            <a:ext cx="4842288" cy="923330"/>
          </a:xfrm>
          <a:prstGeom prst="rect">
            <a:avLst/>
          </a:prstGeom>
          <a:noFill/>
        </p:spPr>
        <p:txBody>
          <a:bodyPr wrap="none" rtlCol="0">
            <a:spAutoFit/>
          </a:bodyPr>
          <a:lstStyle/>
          <a:p>
            <a:r>
              <a:rPr lang="de-CH" dirty="0" smtClean="0"/>
              <a:t>Information in </a:t>
            </a:r>
            <a:r>
              <a:rPr lang="de-CH" dirty="0" err="1" smtClean="0"/>
              <a:t>Russian</a:t>
            </a:r>
            <a:r>
              <a:rPr lang="de-CH" dirty="0" smtClean="0"/>
              <a:t> in </a:t>
            </a:r>
            <a:r>
              <a:rPr lang="de-CH" dirty="0" err="1" smtClean="0"/>
              <a:t>the</a:t>
            </a:r>
            <a:r>
              <a:rPr lang="de-CH" dirty="0" smtClean="0"/>
              <a:t> </a:t>
            </a:r>
          </a:p>
          <a:p>
            <a:r>
              <a:rPr lang="de-CH" b="1" dirty="0" err="1" smtClean="0"/>
              <a:t>Scholarly</a:t>
            </a:r>
            <a:r>
              <a:rPr lang="de-CH" b="1" dirty="0" smtClean="0"/>
              <a:t> Communication Review</a:t>
            </a:r>
            <a:r>
              <a:rPr lang="de-CH" dirty="0" smtClean="0"/>
              <a:t>:</a:t>
            </a:r>
          </a:p>
          <a:p>
            <a:r>
              <a:rPr lang="de-CH" dirty="0" smtClean="0">
                <a:hlinkClick r:id="rId6"/>
              </a:rPr>
              <a:t>www.editorialboard.ru/blog/common/1733.html</a:t>
            </a:r>
            <a:r>
              <a:rPr lang="de-CH" dirty="0" smtClean="0"/>
              <a:t> </a:t>
            </a:r>
            <a:endParaRPr lang="de-CH" dirty="0"/>
          </a:p>
        </p:txBody>
      </p:sp>
    </p:spTree>
    <p:extLst>
      <p:ext uri="{BB962C8B-B14F-4D97-AF65-F5344CB8AC3E}">
        <p14:creationId xmlns:p14="http://schemas.microsoft.com/office/powerpoint/2010/main" val="3394809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endParaRPr lang="en-MY" altLang="de-DE" smtClean="0"/>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l="9787" t="10321" r="10902" b="9483"/>
          <a:stretch>
            <a:fillRect/>
          </a:stretch>
        </p:blipFill>
        <p:spPr bwMode="auto">
          <a:xfrm>
            <a:off x="9525" y="0"/>
            <a:ext cx="9134475" cy="519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3"/>
          <p:cNvPicPr>
            <a:picLocks noChangeAspect="1" noChangeArrowheads="1"/>
          </p:cNvPicPr>
          <p:nvPr/>
        </p:nvPicPr>
        <p:blipFill>
          <a:blip r:embed="rId4">
            <a:extLst>
              <a:ext uri="{28A0092B-C50C-407E-A947-70E740481C1C}">
                <a14:useLocalDpi xmlns:a14="http://schemas.microsoft.com/office/drawing/2010/main" val="0"/>
              </a:ext>
            </a:extLst>
          </a:blip>
          <a:srcRect l="10706" t="65274" r="12070" b="8208"/>
          <a:stretch>
            <a:fillRect/>
          </a:stretch>
        </p:blipFill>
        <p:spPr bwMode="auto">
          <a:xfrm>
            <a:off x="107950" y="5156200"/>
            <a:ext cx="8928100" cy="172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494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
        <p:nvSpPr>
          <p:cNvPr id="3" name="Rectangle 4"/>
          <p:cNvSpPr>
            <a:spLocks noChangeArrowheads="1"/>
          </p:cNvSpPr>
          <p:nvPr/>
        </p:nvSpPr>
        <p:spPr bwMode="auto">
          <a:xfrm>
            <a:off x="1763688" y="2651733"/>
            <a:ext cx="3816921" cy="396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auto" hangingPunct="0">
              <a:spcBef>
                <a:spcPct val="20000"/>
              </a:spcBef>
              <a:spcAft>
                <a:spcPts val="0"/>
              </a:spcAft>
              <a:defRPr/>
            </a:pPr>
            <a:r>
              <a:rPr lang="de-CH" kern="0" dirty="0" smtClean="0">
                <a:solidFill>
                  <a:sysClr val="windowText" lastClr="000000"/>
                </a:solidFill>
                <a:latin typeface="Arial" panose="020B0604020202020204" pitchFamily="34" charset="0"/>
                <a:cs typeface="Arial" panose="020B0604020202020204" pitchFamily="34" charset="0"/>
              </a:rPr>
              <a:t>S. </a:t>
            </a:r>
            <a:r>
              <a:rPr lang="de-CH" kern="0" dirty="0" smtClean="0">
                <a:solidFill>
                  <a:sysClr val="windowText" lastClr="000000"/>
                </a:solidFill>
                <a:latin typeface="Arial" panose="020B0604020202020204" pitchFamily="34" charset="0"/>
                <a:cs typeface="Arial" panose="020B0604020202020204" pitchFamily="34" charset="0"/>
              </a:rPr>
              <a:t>Karger Publishers, Basel</a:t>
            </a:r>
            <a:endParaRPr lang="de-CH"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endParaRPr lang="de-DE" kern="0" dirty="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r>
              <a:rPr lang="de-DE" kern="0" dirty="0" smtClean="0">
                <a:solidFill>
                  <a:sysClr val="windowText" lastClr="000000"/>
                </a:solidFill>
                <a:latin typeface="Arial" panose="020B0604020202020204" pitchFamily="34" charset="0"/>
                <a:cs typeface="Arial" panose="020B0604020202020204" pitchFamily="34" charset="0"/>
              </a:rPr>
              <a:t>Morit</a:t>
            </a:r>
            <a:r>
              <a:rPr lang="de-DE" kern="0" dirty="0" smtClean="0">
                <a:solidFill>
                  <a:sysClr val="windowText" lastClr="000000"/>
                </a:solidFill>
                <a:latin typeface="Arial" panose="020B0604020202020204" pitchFamily="34" charset="0"/>
                <a:cs typeface="Arial" panose="020B0604020202020204" pitchFamily="34" charset="0"/>
              </a:rPr>
              <a:t>z Thommen</a:t>
            </a:r>
            <a:endParaRPr lang="de-DE" kern="0" dirty="0" smtClean="0">
              <a:solidFill>
                <a:sysClr val="windowText" lastClr="000000"/>
              </a:solidFill>
              <a:latin typeface="Arial" panose="020B0604020202020204" pitchFamily="34" charset="0"/>
              <a:cs typeface="Arial" panose="020B0604020202020204" pitchFamily="34" charset="0"/>
            </a:endParaRPr>
          </a:p>
          <a:p>
            <a:pPr eaLnBrk="0" hangingPunct="0">
              <a:spcBef>
                <a:spcPct val="20000"/>
              </a:spcBef>
              <a:defRPr/>
            </a:pPr>
            <a:r>
              <a:rPr lang="de-DE" i="1" kern="0" dirty="0" err="1">
                <a:solidFill>
                  <a:sysClr val="windowText" lastClr="000000"/>
                </a:solidFill>
                <a:latin typeface="Arial" panose="020B0604020202020204" pitchFamily="34" charset="0"/>
                <a:cs typeface="Arial" panose="020B0604020202020204" pitchFamily="34" charset="0"/>
              </a:rPr>
              <a:t>Director</a:t>
            </a:r>
            <a:r>
              <a:rPr lang="de-DE" i="1" kern="0" dirty="0">
                <a:solidFill>
                  <a:sysClr val="windowText" lastClr="000000"/>
                </a:solidFill>
                <a:latin typeface="Arial" panose="020B0604020202020204" pitchFamily="34" charset="0"/>
                <a:cs typeface="Arial" panose="020B0604020202020204" pitchFamily="34" charset="0"/>
              </a:rPr>
              <a:t> of </a:t>
            </a:r>
            <a:r>
              <a:rPr lang="de-DE" i="1" kern="0" dirty="0" err="1">
                <a:solidFill>
                  <a:sysClr val="windowText" lastClr="000000"/>
                </a:solidFill>
                <a:latin typeface="Arial" panose="020B0604020202020204" pitchFamily="34" charset="0"/>
                <a:cs typeface="Arial" panose="020B0604020202020204" pitchFamily="34" charset="0"/>
              </a:rPr>
              <a:t>Sales</a:t>
            </a:r>
            <a:endParaRPr lang="de-DE" i="1" kern="0" dirty="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r>
              <a:rPr lang="de-DE" kern="0" dirty="0" smtClean="0">
                <a:solidFill>
                  <a:sysClr val="windowText" lastClr="000000"/>
                </a:solidFill>
                <a:latin typeface="Arial" panose="020B0604020202020204" pitchFamily="34" charset="0"/>
                <a:cs typeface="Arial" panose="020B0604020202020204" pitchFamily="34" charset="0"/>
              </a:rPr>
              <a:t>m.thommen@karger.com</a:t>
            </a:r>
            <a:endParaRPr lang="de-DE"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endParaRPr lang="de-DE" kern="0" dirty="0">
              <a:solidFill>
                <a:sysClr val="windowText" lastClr="000000"/>
              </a:solidFill>
              <a:latin typeface="Arial" panose="020B0604020202020204" pitchFamily="34" charset="0"/>
              <a:cs typeface="Arial" panose="020B0604020202020204" pitchFamily="34" charset="0"/>
            </a:endParaRPr>
          </a:p>
          <a:p>
            <a:pPr eaLnBrk="0" hangingPunct="0">
              <a:spcBef>
                <a:spcPct val="20000"/>
              </a:spcBef>
              <a:defRPr/>
            </a:pPr>
            <a:r>
              <a:rPr lang="de-DE" kern="0" dirty="0">
                <a:solidFill>
                  <a:sysClr val="windowText" lastClr="000000"/>
                </a:solidFill>
                <a:latin typeface="Arial" panose="020B0604020202020204" pitchFamily="34" charset="0"/>
                <a:cs typeface="Arial" panose="020B0604020202020204" pitchFamily="34" charset="0"/>
              </a:rPr>
              <a:t>0041 61 306 </a:t>
            </a:r>
            <a:r>
              <a:rPr lang="de-DE" kern="0" dirty="0" smtClean="0">
                <a:solidFill>
                  <a:sysClr val="windowText" lastClr="000000"/>
                </a:solidFill>
                <a:latin typeface="Arial" panose="020B0604020202020204" pitchFamily="34" charset="0"/>
                <a:cs typeface="Arial" panose="020B0604020202020204" pitchFamily="34" charset="0"/>
              </a:rPr>
              <a:t>1396</a:t>
            </a:r>
            <a:r>
              <a:rPr lang="de-DE" kern="0" dirty="0">
                <a:solidFill>
                  <a:sysClr val="windowText" lastClr="000000"/>
                </a:solidFill>
                <a:latin typeface="Arial" panose="020B0604020202020204" pitchFamily="34" charset="0"/>
                <a:cs typeface="Arial" panose="020B0604020202020204" pitchFamily="34" charset="0"/>
              </a:rPr>
              <a:t/>
            </a:r>
            <a:br>
              <a:rPr lang="de-DE" kern="0" dirty="0">
                <a:solidFill>
                  <a:sysClr val="windowText" lastClr="000000"/>
                </a:solidFill>
                <a:latin typeface="Arial" panose="020B0604020202020204" pitchFamily="34" charset="0"/>
                <a:cs typeface="Arial" panose="020B0604020202020204" pitchFamily="34" charset="0"/>
              </a:rPr>
            </a:br>
            <a:r>
              <a:rPr lang="de-DE" kern="0" dirty="0" smtClean="0">
                <a:solidFill>
                  <a:sysClr val="windowText" lastClr="000000"/>
                </a:solidFill>
                <a:latin typeface="Arial" panose="020B0604020202020204" pitchFamily="34" charset="0"/>
                <a:cs typeface="Arial" panose="020B0604020202020204" pitchFamily="34" charset="0"/>
                <a:hlinkClick r:id="rId3"/>
              </a:rPr>
              <a:t>www.karger.com</a:t>
            </a:r>
            <a:r>
              <a:rPr lang="de-DE" kern="0" dirty="0" smtClean="0">
                <a:solidFill>
                  <a:sysClr val="windowText" lastClr="000000"/>
                </a:solidFill>
                <a:latin typeface="Arial" panose="020B0604020202020204" pitchFamily="34" charset="0"/>
                <a:cs typeface="Arial" panose="020B0604020202020204" pitchFamily="34" charset="0"/>
              </a:rPr>
              <a:t> </a:t>
            </a:r>
            <a:endParaRPr lang="de-CH" kern="0" dirty="0">
              <a:solidFill>
                <a:sysClr val="windowText" lastClr="000000"/>
              </a:solidFill>
              <a:latin typeface="Arial" panose="020B0604020202020204" pitchFamily="34" charset="0"/>
              <a:cs typeface="Arial" panose="020B0604020202020204" pitchFamily="34" charset="0"/>
            </a:endParaRPr>
          </a:p>
        </p:txBody>
      </p:sp>
      <p:sp>
        <p:nvSpPr>
          <p:cNvPr id="5" name="Rectangle 5"/>
          <p:cNvSpPr>
            <a:spLocks noChangeArrowheads="1"/>
          </p:cNvSpPr>
          <p:nvPr/>
        </p:nvSpPr>
        <p:spPr bwMode="auto">
          <a:xfrm>
            <a:off x="5306864" y="2651733"/>
            <a:ext cx="3816424"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auto" hangingPunct="0">
              <a:spcBef>
                <a:spcPct val="20000"/>
              </a:spcBef>
              <a:spcAft>
                <a:spcPts val="0"/>
              </a:spcAft>
              <a:defRPr/>
            </a:pPr>
            <a:r>
              <a:rPr lang="de-DE" kern="0" dirty="0" smtClean="0">
                <a:solidFill>
                  <a:sysClr val="windowText" lastClr="000000"/>
                </a:solidFill>
                <a:latin typeface="Arial" panose="020B0604020202020204" pitchFamily="34" charset="0"/>
                <a:cs typeface="Arial" panose="020B0604020202020204" pitchFamily="34" charset="0"/>
              </a:rPr>
              <a:t>World of Periodicals, </a:t>
            </a:r>
            <a:r>
              <a:rPr lang="de-DE" kern="0" dirty="0" err="1" smtClean="0">
                <a:solidFill>
                  <a:sysClr val="windowText" lastClr="000000"/>
                </a:solidFill>
                <a:latin typeface="Arial" panose="020B0604020202020204" pitchFamily="34" charset="0"/>
                <a:cs typeface="Arial" panose="020B0604020202020204" pitchFamily="34" charset="0"/>
              </a:rPr>
              <a:t>Moscow</a:t>
            </a:r>
            <a:endParaRPr lang="de-DE"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endParaRPr lang="de-DE"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r>
              <a:rPr lang="de-DE" kern="0" dirty="0" smtClean="0">
                <a:solidFill>
                  <a:sysClr val="windowText" lastClr="000000"/>
                </a:solidFill>
                <a:latin typeface="Arial" panose="020B0604020202020204" pitchFamily="34" charset="0"/>
                <a:cs typeface="Arial" panose="020B0604020202020204" pitchFamily="34" charset="0"/>
              </a:rPr>
              <a:t>Olga </a:t>
            </a:r>
            <a:r>
              <a:rPr lang="de-DE" kern="0" dirty="0" err="1" smtClean="0">
                <a:solidFill>
                  <a:sysClr val="windowText" lastClr="000000"/>
                </a:solidFill>
                <a:latin typeface="Arial" panose="020B0604020202020204" pitchFamily="34" charset="0"/>
                <a:cs typeface="Arial" panose="020B0604020202020204" pitchFamily="34" charset="0"/>
              </a:rPr>
              <a:t>Timofeeva</a:t>
            </a:r>
            <a:endParaRPr lang="de-DE"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r>
              <a:rPr lang="de-DE" i="1" kern="0" dirty="0" smtClean="0">
                <a:solidFill>
                  <a:sysClr val="windowText" lastClr="000000"/>
                </a:solidFill>
                <a:latin typeface="Arial" panose="020B0604020202020204" pitchFamily="34" charset="0"/>
                <a:cs typeface="Arial" panose="020B0604020202020204" pitchFamily="34" charset="0"/>
              </a:rPr>
              <a:t>Commercial </a:t>
            </a:r>
            <a:r>
              <a:rPr lang="de-DE" i="1" kern="0" dirty="0" err="1" smtClean="0">
                <a:solidFill>
                  <a:sysClr val="windowText" lastClr="000000"/>
                </a:solidFill>
                <a:latin typeface="Arial" panose="020B0604020202020204" pitchFamily="34" charset="0"/>
                <a:cs typeface="Arial" panose="020B0604020202020204" pitchFamily="34" charset="0"/>
              </a:rPr>
              <a:t>Director</a:t>
            </a:r>
            <a:endParaRPr lang="de-DE" i="1"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r>
              <a:rPr lang="de-DE" kern="0" dirty="0" smtClean="0">
                <a:solidFill>
                  <a:sysClr val="windowText" lastClr="000000"/>
                </a:solidFill>
                <a:latin typeface="Arial" panose="020B0604020202020204" pitchFamily="34" charset="0"/>
                <a:cs typeface="Arial" panose="020B0604020202020204" pitchFamily="34" charset="0"/>
              </a:rPr>
              <a:t>otimofeeva@mperio.ru</a:t>
            </a:r>
            <a:endParaRPr lang="de-DE"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endParaRPr lang="de-DE" kern="0" dirty="0" smtClean="0">
              <a:solidFill>
                <a:sysClr val="windowText" lastClr="000000"/>
              </a:solidFill>
              <a:latin typeface="Arial" panose="020B0604020202020204" pitchFamily="34" charset="0"/>
              <a:cs typeface="Arial" panose="020B0604020202020204" pitchFamily="34" charset="0"/>
            </a:endParaRPr>
          </a:p>
          <a:p>
            <a:pPr eaLnBrk="0" fontAlgn="auto" hangingPunct="0">
              <a:spcBef>
                <a:spcPct val="20000"/>
              </a:spcBef>
              <a:spcAft>
                <a:spcPts val="0"/>
              </a:spcAft>
              <a:defRPr/>
            </a:pPr>
            <a:r>
              <a:rPr lang="de-CH" kern="0" dirty="0" smtClean="0">
                <a:solidFill>
                  <a:sysClr val="windowText" lastClr="000000"/>
                </a:solidFill>
                <a:latin typeface="Arial" panose="020B0604020202020204" pitchFamily="34" charset="0"/>
                <a:cs typeface="Arial" panose="020B0604020202020204" pitchFamily="34" charset="0"/>
              </a:rPr>
              <a:t>0499 943 96 93</a:t>
            </a:r>
            <a:br>
              <a:rPr lang="de-CH" kern="0" dirty="0" smtClean="0">
                <a:solidFill>
                  <a:sysClr val="windowText" lastClr="000000"/>
                </a:solidFill>
                <a:latin typeface="Arial" panose="020B0604020202020204" pitchFamily="34" charset="0"/>
                <a:cs typeface="Arial" panose="020B0604020202020204" pitchFamily="34" charset="0"/>
              </a:rPr>
            </a:br>
            <a:r>
              <a:rPr lang="en-GB" u="sng" dirty="0" smtClean="0">
                <a:latin typeface="Arial" panose="020B0604020202020204" pitchFamily="34" charset="0"/>
                <a:cs typeface="Arial" panose="020B0604020202020204" pitchFamily="34" charset="0"/>
                <a:hlinkClick r:id="rId4"/>
              </a:rPr>
              <a:t>www.mperio.ru</a:t>
            </a:r>
            <a:endParaRPr lang="de-CH" kern="0" dirty="0">
              <a:solidFill>
                <a:sysClr val="windowText" lastClr="0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a:xfrm>
            <a:off x="158824" y="908720"/>
            <a:ext cx="8805664" cy="64928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500" b="1" dirty="0" smtClean="0">
                <a:latin typeface="Arial" panose="020B0604020202020204" pitchFamily="34" charset="0"/>
                <a:cs typeface="Arial" panose="020B0604020202020204" pitchFamily="34" charset="0"/>
              </a:rPr>
              <a:t>Thank you for your attention!</a:t>
            </a:r>
            <a:endParaRPr lang="de-CH" altLang="zh-CN" sz="2500" b="1" dirty="0" smtClean="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a:xfrm>
            <a:off x="158824" y="1843609"/>
            <a:ext cx="8805664" cy="64928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500" b="1" dirty="0" smtClean="0">
                <a:latin typeface="Arial" panose="020B0604020202020204" pitchFamily="34" charset="0"/>
                <a:cs typeface="Arial" panose="020B0604020202020204" pitchFamily="34" charset="0"/>
              </a:rPr>
              <a:t>Contacts</a:t>
            </a:r>
            <a:endParaRPr lang="de-CH" altLang="zh-CN" sz="25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459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6309320"/>
            <a:ext cx="24114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Karge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239" y="1936284"/>
            <a:ext cx="6500228" cy="104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1603777" y="2931621"/>
            <a:ext cx="7561907"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de-CH" altLang="de-DE" sz="3100" b="1" dirty="0">
                <a:solidFill>
                  <a:srgbClr val="009999"/>
                </a:solidFill>
                <a:latin typeface="Verdana" pitchFamily="34" charset="0"/>
              </a:rPr>
              <a:t>Medical and Scientific Publishers</a:t>
            </a:r>
          </a:p>
        </p:txBody>
      </p:sp>
      <p:sp>
        <p:nvSpPr>
          <p:cNvPr id="6" name="Text Box 14"/>
          <p:cNvSpPr txBox="1">
            <a:spLocks noChangeArrowheads="1"/>
          </p:cNvSpPr>
          <p:nvPr/>
        </p:nvSpPr>
        <p:spPr bwMode="auto">
          <a:xfrm>
            <a:off x="705252" y="3363669"/>
            <a:ext cx="8423242"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de-CH" altLang="de-DE" sz="3100" b="1" dirty="0" err="1">
                <a:solidFill>
                  <a:srgbClr val="009999"/>
                </a:solidFill>
                <a:latin typeface="Verdana" pitchFamily="34" charset="0"/>
              </a:rPr>
              <a:t>since</a:t>
            </a:r>
            <a:r>
              <a:rPr lang="de-CH" altLang="de-DE" sz="3100" b="1" dirty="0">
                <a:solidFill>
                  <a:srgbClr val="009999"/>
                </a:solidFill>
                <a:latin typeface="Verdana" pitchFamily="34" charset="0"/>
              </a:rPr>
              <a:t> 1890</a:t>
            </a:r>
          </a:p>
        </p:txBody>
      </p:sp>
      <p:pic>
        <p:nvPicPr>
          <p:cNvPr id="4098" name="Picture 2" descr="125_Post-it_Schwarz-Rot_GR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1042">
            <a:off x="305544" y="255967"/>
            <a:ext cx="2194940" cy="17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1717271" y="4665910"/>
            <a:ext cx="2778389" cy="923330"/>
          </a:xfrm>
          <a:prstGeom prst="rect">
            <a:avLst/>
          </a:prstGeom>
          <a:noFill/>
        </p:spPr>
        <p:txBody>
          <a:bodyPr wrap="none" rtlCol="0">
            <a:spAutoFit/>
          </a:bodyPr>
          <a:lstStyle/>
          <a:p>
            <a:r>
              <a:rPr lang="de-CH" dirty="0">
                <a:latin typeface="Arial" panose="020B0604020202020204" pitchFamily="34" charset="0"/>
                <a:cs typeface="Arial" panose="020B0604020202020204" pitchFamily="34" charset="0"/>
              </a:rPr>
              <a:t>Moritz Thommen</a:t>
            </a:r>
          </a:p>
          <a:p>
            <a:r>
              <a:rPr lang="de-CH" dirty="0" err="1">
                <a:latin typeface="Arial" panose="020B0604020202020204" pitchFamily="34" charset="0"/>
                <a:cs typeface="Arial" panose="020B0604020202020204" pitchFamily="34" charset="0"/>
              </a:rPr>
              <a:t>Sales</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Director</a:t>
            </a:r>
            <a:endParaRPr lang="de-CH" dirty="0">
              <a:latin typeface="Arial" panose="020B0604020202020204" pitchFamily="34" charset="0"/>
              <a:cs typeface="Arial" panose="020B0604020202020204" pitchFamily="34" charset="0"/>
            </a:endParaRPr>
          </a:p>
          <a:p>
            <a:r>
              <a:rPr lang="de-CH" dirty="0">
                <a:latin typeface="Arial" panose="020B0604020202020204" pitchFamily="34" charset="0"/>
                <a:cs typeface="Arial" panose="020B0604020202020204" pitchFamily="34" charset="0"/>
                <a:hlinkClick r:id="rId5"/>
              </a:rPr>
              <a:t>m.thommen@karger.com</a:t>
            </a:r>
            <a:endParaRPr lang="de-CH" dirty="0">
              <a:latin typeface="Arial" panose="020B0604020202020204" pitchFamily="34" charset="0"/>
              <a:cs typeface="Arial" panose="020B0604020202020204" pitchFamily="34" charset="0"/>
            </a:endParaRPr>
          </a:p>
        </p:txBody>
      </p:sp>
      <p:sp>
        <p:nvSpPr>
          <p:cNvPr id="8" name="Textfeld 7"/>
          <p:cNvSpPr txBox="1"/>
          <p:nvPr/>
        </p:nvSpPr>
        <p:spPr>
          <a:xfrm>
            <a:off x="4438155" y="4665910"/>
            <a:ext cx="237566" cy="369332"/>
          </a:xfrm>
          <a:prstGeom prst="rect">
            <a:avLst/>
          </a:prstGeom>
          <a:noFill/>
        </p:spPr>
        <p:txBody>
          <a:bodyPr wrap="none" rtlCol="0">
            <a:spAutoFit/>
          </a:bodyPr>
          <a:lstStyle/>
          <a:p>
            <a:r>
              <a:rPr lang="de-CH" dirty="0" smtClean="0"/>
              <a:t> </a:t>
            </a:r>
            <a:endParaRPr lang="de-CH" dirty="0"/>
          </a:p>
        </p:txBody>
      </p:sp>
      <p:sp>
        <p:nvSpPr>
          <p:cNvPr id="7" name="Textfeld 6"/>
          <p:cNvSpPr txBox="1"/>
          <p:nvPr/>
        </p:nvSpPr>
        <p:spPr>
          <a:xfrm>
            <a:off x="1691680" y="4293096"/>
            <a:ext cx="3528392" cy="369332"/>
          </a:xfrm>
          <a:prstGeom prst="rect">
            <a:avLst/>
          </a:prstGeom>
          <a:noFill/>
        </p:spPr>
        <p:txBody>
          <a:bodyPr wrap="square" rtlCol="0">
            <a:spAutoFit/>
          </a:bodyPr>
          <a:lstStyle/>
          <a:p>
            <a:r>
              <a:rPr lang="de-CH" b="1" u="sng" dirty="0" err="1" smtClean="0">
                <a:latin typeface="Arial" panose="020B0604020202020204" pitchFamily="34" charset="0"/>
                <a:cs typeface="Arial" panose="020B0604020202020204" pitchFamily="34" charset="0"/>
              </a:rPr>
              <a:t>Contact</a:t>
            </a:r>
            <a:r>
              <a:rPr lang="de-CH" b="1" u="sng" dirty="0" smtClean="0">
                <a:latin typeface="Arial" panose="020B0604020202020204" pitchFamily="34" charset="0"/>
                <a:cs typeface="Arial" panose="020B0604020202020204" pitchFamily="34" charset="0"/>
              </a:rPr>
              <a:t> Information</a:t>
            </a:r>
            <a:endParaRPr lang="de-CH"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
        <p:nvSpPr>
          <p:cNvPr id="3" name="Rectangle 3"/>
          <p:cNvSpPr>
            <a:spLocks noGrp="1" noChangeArrowheads="1"/>
          </p:cNvSpPr>
          <p:nvPr>
            <p:ph type="subTitle" idx="4294967295"/>
          </p:nvPr>
        </p:nvSpPr>
        <p:spPr>
          <a:xfrm>
            <a:off x="465025" y="1628800"/>
            <a:ext cx="5904656" cy="4465091"/>
          </a:xfrm>
        </p:spPr>
        <p:txBody>
          <a:bodyPr>
            <a:noAutofit/>
          </a:bodyPr>
          <a:lstStyle/>
          <a:p>
            <a:pPr marL="0" indent="0" eaLnBrk="1" hangingPunct="1">
              <a:spcBef>
                <a:spcPts val="0"/>
              </a:spcBef>
              <a:buFontTx/>
              <a:buNone/>
            </a:pPr>
            <a:r>
              <a:rPr lang="en-US" sz="2000" dirty="0" smtClean="0">
                <a:latin typeface="+mj-lt"/>
                <a:cs typeface="Arial" charset="0"/>
              </a:rPr>
              <a:t>Many Karger titles have been published since a long time – well established journals of high reputation in their area serve as a forum for the latest developments and findings of basic and clinical research:</a:t>
            </a:r>
          </a:p>
          <a:p>
            <a:pPr marL="0" indent="0" eaLnBrk="1" hangingPunct="1">
              <a:spcBef>
                <a:spcPts val="0"/>
              </a:spcBef>
              <a:buFontTx/>
              <a:buNone/>
            </a:pPr>
            <a:r>
              <a:rPr lang="en-US" sz="2000" dirty="0" smtClean="0">
                <a:latin typeface="+mj-lt"/>
                <a:cs typeface="Arial" charset="0"/>
              </a:rPr>
              <a:t/>
            </a:r>
            <a:br>
              <a:rPr lang="en-US" sz="2000" dirty="0" smtClean="0">
                <a:latin typeface="+mj-lt"/>
                <a:cs typeface="Arial" charset="0"/>
              </a:rPr>
            </a:br>
            <a:r>
              <a:rPr lang="en-US" sz="2000" dirty="0" err="1" smtClean="0">
                <a:latin typeface="+mj-lt"/>
                <a:cs typeface="Arial" charset="0"/>
              </a:rPr>
              <a:t>Dermatologische</a:t>
            </a:r>
            <a:r>
              <a:rPr lang="en-US" sz="2000" dirty="0" smtClean="0">
                <a:latin typeface="+mj-lt"/>
                <a:cs typeface="Arial" charset="0"/>
              </a:rPr>
              <a:t> </a:t>
            </a:r>
            <a:r>
              <a:rPr lang="en-US" sz="2000" dirty="0" err="1" smtClean="0">
                <a:latin typeface="+mj-lt"/>
                <a:cs typeface="Arial" charset="0"/>
              </a:rPr>
              <a:t>Zeitschrift</a:t>
            </a:r>
            <a:r>
              <a:rPr lang="en-US" sz="2000" dirty="0" smtClean="0">
                <a:latin typeface="+mj-lt"/>
                <a:cs typeface="Arial" charset="0"/>
              </a:rPr>
              <a:t> – </a:t>
            </a:r>
            <a:r>
              <a:rPr lang="en-US" sz="2000" b="1" dirty="0" smtClean="0">
                <a:latin typeface="+mj-lt"/>
                <a:cs typeface="Arial" charset="0"/>
              </a:rPr>
              <a:t>Dermatology</a:t>
            </a:r>
            <a:r>
              <a:rPr lang="en-US" sz="2000" dirty="0" smtClean="0">
                <a:latin typeface="+mj-lt"/>
                <a:cs typeface="Arial" charset="0"/>
              </a:rPr>
              <a:t> (1893)</a:t>
            </a:r>
          </a:p>
          <a:p>
            <a:pPr marL="0" indent="0" eaLnBrk="1" hangingPunct="1">
              <a:spcBef>
                <a:spcPts val="0"/>
              </a:spcBef>
              <a:buFontTx/>
              <a:buNone/>
            </a:pPr>
            <a:endParaRPr lang="en-US" sz="2000" dirty="0" smtClean="0">
              <a:latin typeface="+mj-lt"/>
              <a:cs typeface="Arial" charset="0"/>
            </a:endParaRPr>
          </a:p>
          <a:p>
            <a:pPr marL="0" indent="0" eaLnBrk="1" hangingPunct="1">
              <a:spcBef>
                <a:spcPts val="0"/>
              </a:spcBef>
              <a:buFontTx/>
              <a:buNone/>
            </a:pPr>
            <a:r>
              <a:rPr lang="en-US" sz="2000" b="1" dirty="0" smtClean="0">
                <a:latin typeface="+mj-lt"/>
                <a:cs typeface="Arial" charset="0"/>
              </a:rPr>
              <a:t>Psychopathology </a:t>
            </a:r>
            <a:r>
              <a:rPr lang="en-US" sz="2000" dirty="0" smtClean="0">
                <a:latin typeface="+mj-lt"/>
                <a:cs typeface="Arial" charset="0"/>
              </a:rPr>
              <a:t>(1897)</a:t>
            </a:r>
          </a:p>
          <a:p>
            <a:pPr marL="0" indent="0" eaLnBrk="1" hangingPunct="1">
              <a:spcBef>
                <a:spcPts val="0"/>
              </a:spcBef>
              <a:buFontTx/>
              <a:buNone/>
            </a:pPr>
            <a:endParaRPr lang="en-US" sz="2000" b="1" dirty="0" smtClean="0">
              <a:latin typeface="+mj-lt"/>
              <a:cs typeface="Arial" charset="0"/>
            </a:endParaRPr>
          </a:p>
          <a:p>
            <a:pPr marL="0" indent="0" eaLnBrk="1" hangingPunct="1">
              <a:spcBef>
                <a:spcPts val="0"/>
              </a:spcBef>
              <a:buFontTx/>
              <a:buNone/>
            </a:pPr>
            <a:r>
              <a:rPr lang="en-US" sz="2000" b="1" dirty="0" smtClean="0">
                <a:latin typeface="+mj-lt"/>
                <a:cs typeface="Arial" charset="0"/>
              </a:rPr>
              <a:t>Cardiology  </a:t>
            </a:r>
            <a:r>
              <a:rPr lang="en-US" sz="2000" dirty="0" smtClean="0">
                <a:latin typeface="+mj-lt"/>
                <a:cs typeface="Arial" charset="0"/>
              </a:rPr>
              <a:t>(1937)</a:t>
            </a:r>
          </a:p>
          <a:p>
            <a:pPr marL="0" indent="0" eaLnBrk="1" hangingPunct="1">
              <a:spcBef>
                <a:spcPts val="0"/>
              </a:spcBef>
              <a:buFontTx/>
              <a:buNone/>
            </a:pPr>
            <a:endParaRPr lang="en-US" sz="2000" dirty="0">
              <a:latin typeface="+mj-lt"/>
              <a:cs typeface="Arial" charset="0"/>
            </a:endParaRPr>
          </a:p>
          <a:p>
            <a:pPr marL="0" indent="0" eaLnBrk="1" hangingPunct="1">
              <a:spcBef>
                <a:spcPts val="0"/>
              </a:spcBef>
              <a:buFontTx/>
              <a:buNone/>
            </a:pPr>
            <a:r>
              <a:rPr lang="en-US" sz="2000" b="1" dirty="0" smtClean="0">
                <a:latin typeface="+mj-lt"/>
                <a:cs typeface="Arial" charset="0"/>
              </a:rPr>
              <a:t>Key Issues in Mental Health </a:t>
            </a:r>
            <a:r>
              <a:rPr lang="en-US" sz="2000" dirty="0" smtClean="0">
                <a:latin typeface="+mj-lt"/>
                <a:cs typeface="Arial" charset="0"/>
              </a:rPr>
              <a:t>(166 vols. </a:t>
            </a:r>
            <a:r>
              <a:rPr lang="en-US" sz="2000" dirty="0">
                <a:latin typeface="+mj-lt"/>
                <a:cs typeface="Arial" charset="0"/>
              </a:rPr>
              <a:t>s</a:t>
            </a:r>
            <a:r>
              <a:rPr lang="en-US" sz="2000" dirty="0" smtClean="0">
                <a:latin typeface="+mj-lt"/>
                <a:cs typeface="Arial" charset="0"/>
              </a:rPr>
              <a:t>ince 1917)</a:t>
            </a:r>
            <a:endParaRPr lang="en-US" sz="2000" dirty="0" smtClean="0">
              <a:latin typeface="+mj-lt"/>
            </a:endParaRPr>
          </a:p>
        </p:txBody>
      </p:sp>
      <p:sp>
        <p:nvSpPr>
          <p:cNvPr id="6" name="Rectangle 2"/>
          <p:cNvSpPr txBox="1">
            <a:spLocks noChangeArrowheads="1"/>
          </p:cNvSpPr>
          <p:nvPr/>
        </p:nvSpPr>
        <p:spPr>
          <a:xfrm>
            <a:off x="465025" y="448482"/>
            <a:ext cx="3888432" cy="64928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500" b="1" dirty="0" smtClean="0">
                <a:latin typeface="+mn-lt"/>
                <a:cs typeface="Arial" pitchFamily="34" charset="0"/>
              </a:rPr>
              <a:t>A long history…</a:t>
            </a:r>
            <a:endParaRPr lang="de-CH" altLang="zh-CN" sz="2500" b="1" dirty="0">
              <a:latin typeface="+mn-lt"/>
              <a:cs typeface="Arial" pitchFamily="34" charset="0"/>
            </a:endParaRPr>
          </a:p>
        </p:txBody>
      </p:sp>
      <p:pic>
        <p:nvPicPr>
          <p:cNvPr id="9"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3961577"/>
            <a:ext cx="1278000" cy="1701287"/>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601" y="1844824"/>
            <a:ext cx="1266952" cy="168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3192744"/>
            <a:ext cx="1278000" cy="1701286"/>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9045" y="4767345"/>
            <a:ext cx="1241307" cy="165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6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
        <p:nvSpPr>
          <p:cNvPr id="3" name="Rectangle 3"/>
          <p:cNvSpPr txBox="1">
            <a:spLocks noChangeArrowheads="1"/>
          </p:cNvSpPr>
          <p:nvPr/>
        </p:nvSpPr>
        <p:spPr bwMode="auto">
          <a:xfrm>
            <a:off x="468188" y="1483743"/>
            <a:ext cx="84963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altLang="zh-TW" sz="2000" dirty="0" smtClean="0">
                <a:solidFill>
                  <a:srgbClr val="000C0B"/>
                </a:solidFill>
                <a:latin typeface="+mj-lt"/>
              </a:rPr>
              <a:t>Karger is one of the few STM </a:t>
            </a:r>
            <a:r>
              <a:rPr lang="en-US" altLang="zh-TW" sz="1400" dirty="0" smtClean="0">
                <a:solidFill>
                  <a:srgbClr val="000C0B"/>
                </a:solidFill>
              </a:rPr>
              <a:t>(</a:t>
            </a:r>
            <a:r>
              <a:rPr lang="en-US" altLang="zh-TW" sz="1400" i="1" dirty="0" smtClean="0">
                <a:solidFill>
                  <a:srgbClr val="000C0B"/>
                </a:solidFill>
              </a:rPr>
              <a:t>scientific, technical, medical</a:t>
            </a:r>
            <a:r>
              <a:rPr lang="en-US" altLang="zh-TW" sz="1400" dirty="0" smtClean="0">
                <a:solidFill>
                  <a:srgbClr val="000C0B"/>
                </a:solidFill>
              </a:rPr>
              <a:t>)</a:t>
            </a:r>
            <a:r>
              <a:rPr lang="en-US" altLang="zh-TW" sz="2000" dirty="0" smtClean="0">
                <a:solidFill>
                  <a:srgbClr val="000C0B"/>
                </a:solidFill>
              </a:rPr>
              <a:t> </a:t>
            </a:r>
            <a:r>
              <a:rPr lang="en-US" altLang="zh-TW" sz="2000" dirty="0" smtClean="0">
                <a:solidFill>
                  <a:srgbClr val="000C0B"/>
                </a:solidFill>
                <a:latin typeface="+mj-lt"/>
              </a:rPr>
              <a:t>publishers </a:t>
            </a:r>
            <a:r>
              <a:rPr lang="en-US" altLang="zh-TW" sz="2000" dirty="0" smtClean="0">
                <a:solidFill>
                  <a:srgbClr val="000C0B"/>
                </a:solidFill>
                <a:latin typeface="+mj-lt"/>
              </a:rPr>
              <a:t>with exclusive </a:t>
            </a:r>
            <a:r>
              <a:rPr lang="en-US" altLang="zh-TW" sz="2000" dirty="0" smtClean="0">
                <a:solidFill>
                  <a:srgbClr val="000C0B"/>
                </a:solidFill>
                <a:latin typeface="+mj-lt"/>
              </a:rPr>
              <a:t>focus on </a:t>
            </a:r>
            <a:r>
              <a:rPr lang="en-US" altLang="zh-TW" sz="2000" dirty="0" smtClean="0">
                <a:solidFill>
                  <a:srgbClr val="009999"/>
                </a:solidFill>
                <a:latin typeface="+mj-lt"/>
              </a:rPr>
              <a:t>biomedicine</a:t>
            </a:r>
            <a:r>
              <a:rPr lang="en-US" altLang="zh-TW" sz="2000" dirty="0" smtClean="0">
                <a:solidFill>
                  <a:srgbClr val="000C0B"/>
                </a:solidFill>
                <a:latin typeface="+mj-lt"/>
              </a:rPr>
              <a:t>. </a:t>
            </a:r>
          </a:p>
          <a:p>
            <a:pPr eaLnBrk="1" hangingPunct="1">
              <a:buFont typeface="Arial" charset="0"/>
              <a:buChar char="•"/>
            </a:pPr>
            <a:endParaRPr lang="en-US" altLang="zh-TW" sz="2000" dirty="0" smtClean="0">
              <a:solidFill>
                <a:srgbClr val="800000"/>
              </a:solidFill>
              <a:latin typeface="+mj-lt"/>
            </a:endParaRPr>
          </a:p>
          <a:p>
            <a:pPr eaLnBrk="1" hangingPunct="1">
              <a:buFont typeface="Arial" charset="0"/>
              <a:buChar char="•"/>
            </a:pPr>
            <a:r>
              <a:rPr lang="en-US" altLang="zh-CN" sz="2000" dirty="0" smtClean="0">
                <a:solidFill>
                  <a:srgbClr val="000C0B"/>
                </a:solidFill>
                <a:latin typeface="+mj-lt"/>
              </a:rPr>
              <a:t>Leading </a:t>
            </a:r>
            <a:r>
              <a:rPr lang="en-US" altLang="zh-CN" sz="2000" dirty="0" smtClean="0">
                <a:solidFill>
                  <a:srgbClr val="000C0B"/>
                </a:solidFill>
                <a:latin typeface="+mj-lt"/>
              </a:rPr>
              <a:t>international researchers and scientists </a:t>
            </a:r>
            <a:r>
              <a:rPr lang="en-US" altLang="zh-CN" sz="2000" dirty="0" smtClean="0">
                <a:solidFill>
                  <a:srgbClr val="000C0B"/>
                </a:solidFill>
                <a:latin typeface="+mj-lt"/>
              </a:rPr>
              <a:t>provide the editorial division with their experience. </a:t>
            </a:r>
          </a:p>
          <a:p>
            <a:pPr eaLnBrk="1" hangingPunct="1">
              <a:buFont typeface="Arial" charset="0"/>
              <a:buChar char="•"/>
            </a:pPr>
            <a:endParaRPr lang="en-US" altLang="zh-CN" sz="2000" dirty="0">
              <a:solidFill>
                <a:srgbClr val="000C0B"/>
              </a:solidFill>
              <a:latin typeface="+mj-lt"/>
            </a:endParaRPr>
          </a:p>
          <a:p>
            <a:pPr eaLnBrk="1" hangingPunct="1">
              <a:buFont typeface="Arial" charset="0"/>
              <a:buChar char="•"/>
            </a:pPr>
            <a:r>
              <a:rPr lang="en-US" altLang="zh-CN" sz="2000" dirty="0" smtClean="0">
                <a:solidFill>
                  <a:srgbClr val="000C0B"/>
                </a:solidFill>
                <a:latin typeface="+mj-lt"/>
              </a:rPr>
              <a:t>All article submissions  undergo a </a:t>
            </a:r>
            <a:r>
              <a:rPr lang="en-US" altLang="zh-CN" sz="2000" dirty="0" smtClean="0">
                <a:solidFill>
                  <a:srgbClr val="000C0B"/>
                </a:solidFill>
                <a:latin typeface="+mj-lt"/>
              </a:rPr>
              <a:t>rigid peer review process which is organized through our global network of reviewers.</a:t>
            </a:r>
          </a:p>
          <a:p>
            <a:pPr eaLnBrk="1" hangingPunct="1">
              <a:buFont typeface="Arial" charset="0"/>
              <a:buChar char="•"/>
            </a:pPr>
            <a:endParaRPr lang="en-US" sz="2000" dirty="0" smtClean="0">
              <a:latin typeface="+mj-lt"/>
            </a:endParaRPr>
          </a:p>
          <a:p>
            <a:pPr eaLnBrk="1" hangingPunct="1">
              <a:buFont typeface="Arial" charset="0"/>
              <a:buChar char="•"/>
            </a:pPr>
            <a:r>
              <a:rPr lang="en-US" sz="2000" dirty="0" smtClean="0">
                <a:latin typeface="+mj-lt"/>
              </a:rPr>
              <a:t>Today, our portfolio comprises </a:t>
            </a:r>
            <a:r>
              <a:rPr lang="en-US" sz="2000" dirty="0" smtClean="0">
                <a:latin typeface="+mj-lt"/>
              </a:rPr>
              <a:t>all </a:t>
            </a:r>
            <a:r>
              <a:rPr lang="en-US" sz="2000" dirty="0" smtClean="0">
                <a:latin typeface="+mj-lt"/>
              </a:rPr>
              <a:t>sub-</a:t>
            </a:r>
            <a:br>
              <a:rPr lang="en-US" sz="2000" dirty="0" smtClean="0">
                <a:latin typeface="+mj-lt"/>
              </a:rPr>
            </a:br>
            <a:r>
              <a:rPr lang="en-US" sz="2000" dirty="0" smtClean="0">
                <a:latin typeface="+mj-lt"/>
              </a:rPr>
              <a:t>disciplines of human </a:t>
            </a:r>
            <a:r>
              <a:rPr lang="en-US" sz="2000" dirty="0" smtClean="0"/>
              <a:t>medicine </a:t>
            </a:r>
            <a:r>
              <a:rPr lang="en-US" sz="2000" dirty="0" smtClean="0">
                <a:latin typeface="+mj-lt"/>
              </a:rPr>
              <a:t>covering basic </a:t>
            </a:r>
          </a:p>
          <a:p>
            <a:pPr marL="0" indent="0" eaLnBrk="1" hangingPunct="1"/>
            <a:r>
              <a:rPr lang="en-US" sz="2000" dirty="0" smtClean="0">
                <a:latin typeface="+mj-lt"/>
              </a:rPr>
              <a:t>      as well as clinical research.</a:t>
            </a:r>
            <a:endParaRPr lang="en-US" sz="2000" dirty="0">
              <a:latin typeface="+mj-lt"/>
            </a:endParaRPr>
          </a:p>
        </p:txBody>
      </p:sp>
      <p:pic>
        <p:nvPicPr>
          <p:cNvPr id="5" name="Picture 5" descr="p07_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3861048"/>
            <a:ext cx="2907626" cy="252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2"/>
          <p:cNvSpPr txBox="1">
            <a:spLocks noChangeArrowheads="1"/>
          </p:cNvSpPr>
          <p:nvPr/>
        </p:nvSpPr>
        <p:spPr>
          <a:xfrm>
            <a:off x="468188" y="430009"/>
            <a:ext cx="6768752" cy="64928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2500" b="1" dirty="0" smtClean="0">
                <a:cs typeface="Arial" pitchFamily="34" charset="0"/>
              </a:rPr>
              <a:t>… one focus</a:t>
            </a:r>
            <a:endParaRPr lang="de-CH" altLang="zh-CN" sz="2500" b="1" dirty="0" smtClean="0">
              <a:cs typeface="Arial" pitchFamily="34" charset="0"/>
            </a:endParaRPr>
          </a:p>
        </p:txBody>
      </p:sp>
    </p:spTree>
    <p:extLst>
      <p:ext uri="{BB962C8B-B14F-4D97-AF65-F5344CB8AC3E}">
        <p14:creationId xmlns:p14="http://schemas.microsoft.com/office/powerpoint/2010/main" val="399277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6309320"/>
            <a:ext cx="24114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611187" y="1222722"/>
            <a:ext cx="5121275" cy="3754438"/>
          </a:xfrm>
          <a:prstGeom prst="rect">
            <a:avLst/>
          </a:prstGeom>
          <a:noFill/>
        </p:spPr>
        <p:txBody>
          <a:bodyPr>
            <a:spAutoFit/>
          </a:bodyPr>
          <a:lstStyle/>
          <a:p>
            <a:pPr marL="285750" indent="-285750">
              <a:buFont typeface="Arial" panose="020B0604020202020204" pitchFamily="34" charset="0"/>
              <a:buChar char="•"/>
              <a:defRPr/>
            </a:pPr>
            <a:r>
              <a:rPr lang="en-GB" sz="2200" dirty="0">
                <a:latin typeface="Arial" panose="020B0604020202020204" pitchFamily="34" charset="0"/>
              </a:rPr>
              <a:t> 100 journals incl. Open Access-titles</a:t>
            </a:r>
          </a:p>
          <a:p>
            <a:pPr marL="285750" indent="-285750">
              <a:buFont typeface="Arial" panose="020B0604020202020204" pitchFamily="34" charset="0"/>
              <a:buChar char="•"/>
              <a:defRPr/>
            </a:pPr>
            <a:r>
              <a:rPr lang="en-GB" sz="2200" dirty="0">
                <a:latin typeface="Arial" panose="020B0604020202020204" pitchFamily="34" charset="0"/>
              </a:rPr>
              <a:t> 40 book series</a:t>
            </a:r>
          </a:p>
          <a:p>
            <a:pPr marL="285750" indent="-285750">
              <a:buFont typeface="Arial" panose="020B0604020202020204" pitchFamily="34" charset="0"/>
              <a:buChar char="•"/>
              <a:defRPr/>
            </a:pPr>
            <a:r>
              <a:rPr lang="en-GB" sz="2200" dirty="0">
                <a:latin typeface="Arial" panose="020B0604020202020204" pitchFamily="34" charset="0"/>
              </a:rPr>
              <a:t> 50 book titles per year</a:t>
            </a:r>
          </a:p>
          <a:p>
            <a:pPr marL="285750" indent="-285750">
              <a:buFont typeface="Arial" panose="020B0604020202020204" pitchFamily="34" charset="0"/>
              <a:buChar char="•"/>
              <a:defRPr/>
            </a:pPr>
            <a:endParaRPr lang="de-CH" sz="2200" dirty="0">
              <a:latin typeface="Arial" panose="020B0604020202020204" pitchFamily="34" charset="0"/>
            </a:endParaRPr>
          </a:p>
          <a:p>
            <a:pPr marL="285750" indent="-285750">
              <a:buFont typeface="Arial" panose="020B0604020202020204" pitchFamily="34" charset="0"/>
              <a:buChar char="•"/>
              <a:defRPr/>
            </a:pPr>
            <a:r>
              <a:rPr lang="de-CH" sz="2200" dirty="0">
                <a:latin typeface="Arial" panose="020B0604020202020204" pitchFamily="34" charset="0"/>
              </a:rPr>
              <a:t>16'000 </a:t>
            </a:r>
            <a:r>
              <a:rPr lang="de-CH" sz="2200" dirty="0" err="1">
                <a:latin typeface="Arial" panose="020B0604020202020204" pitchFamily="34" charset="0"/>
              </a:rPr>
              <a:t>submitted</a:t>
            </a:r>
            <a:r>
              <a:rPr lang="de-CH" sz="2200" dirty="0">
                <a:latin typeface="Arial" panose="020B0604020202020204" pitchFamily="34" charset="0"/>
              </a:rPr>
              <a:t> </a:t>
            </a:r>
            <a:r>
              <a:rPr lang="de-CH" sz="2200" dirty="0" err="1">
                <a:latin typeface="Arial" panose="020B0604020202020204" pitchFamily="34" charset="0"/>
              </a:rPr>
              <a:t>manuscripts</a:t>
            </a:r>
            <a:r>
              <a:rPr lang="de-CH" sz="2200" dirty="0">
                <a:latin typeface="Arial" panose="020B0604020202020204" pitchFamily="34" charset="0"/>
              </a:rPr>
              <a:t> a </a:t>
            </a:r>
            <a:r>
              <a:rPr lang="de-CH" sz="2200" dirty="0" err="1">
                <a:latin typeface="Arial" panose="020B0604020202020204" pitchFamily="34" charset="0"/>
              </a:rPr>
              <a:t>year</a:t>
            </a:r>
            <a:endParaRPr lang="de-CH" sz="2200" dirty="0">
              <a:latin typeface="Arial" panose="020B0604020202020204" pitchFamily="34" charset="0"/>
            </a:endParaRPr>
          </a:p>
          <a:p>
            <a:pPr marL="285750" indent="-285750">
              <a:buFont typeface="Arial" panose="020B0604020202020204" pitchFamily="34" charset="0"/>
              <a:buChar char="•"/>
              <a:defRPr/>
            </a:pPr>
            <a:endParaRPr lang="de-CH" sz="2200" dirty="0">
              <a:latin typeface="Arial" panose="020B0604020202020204" pitchFamily="34" charset="0"/>
            </a:endParaRPr>
          </a:p>
          <a:p>
            <a:pPr marL="285750" indent="-285750">
              <a:buFont typeface="Arial" panose="020B0604020202020204" pitchFamily="34" charset="0"/>
              <a:buChar char="•"/>
              <a:defRPr/>
            </a:pPr>
            <a:r>
              <a:rPr lang="de-CH" sz="2200" dirty="0">
                <a:latin typeface="Arial" panose="020B0604020202020204" pitchFamily="34" charset="0"/>
              </a:rPr>
              <a:t>170 Editors-in-Chief </a:t>
            </a:r>
            <a:r>
              <a:rPr lang="de-CH" sz="2200" dirty="0" err="1">
                <a:latin typeface="Arial" panose="020B0604020202020204" pitchFamily="34" charset="0"/>
              </a:rPr>
              <a:t>and</a:t>
            </a:r>
            <a:r>
              <a:rPr lang="de-CH" sz="2200" dirty="0">
                <a:latin typeface="Arial" panose="020B0604020202020204" pitchFamily="34" charset="0"/>
              </a:rPr>
              <a:t/>
            </a:r>
            <a:br>
              <a:rPr lang="de-CH" sz="2200" dirty="0">
                <a:latin typeface="Arial" panose="020B0604020202020204" pitchFamily="34" charset="0"/>
              </a:rPr>
            </a:br>
            <a:r>
              <a:rPr lang="de-CH" sz="2200" dirty="0">
                <a:latin typeface="Arial" panose="020B0604020202020204" pitchFamily="34" charset="0"/>
              </a:rPr>
              <a:t>4'000 Editorial Board Members</a:t>
            </a:r>
          </a:p>
          <a:p>
            <a:pPr marL="285750" indent="-285750">
              <a:buFont typeface="Arial" panose="020B0604020202020204" pitchFamily="34" charset="0"/>
              <a:buChar char="•"/>
              <a:defRPr/>
            </a:pPr>
            <a:endParaRPr lang="de-CH" sz="2200" dirty="0">
              <a:latin typeface="Arial" panose="020B0604020202020204" pitchFamily="34" charset="0"/>
            </a:endParaRPr>
          </a:p>
          <a:p>
            <a:pPr marL="285750" indent="-285750">
              <a:buFont typeface="Arial" panose="020B0604020202020204" pitchFamily="34" charset="0"/>
              <a:buChar char="•"/>
              <a:defRPr/>
            </a:pPr>
            <a:r>
              <a:rPr lang="de-CH" sz="2200" dirty="0">
                <a:latin typeface="Arial" panose="020B0604020202020204" pitchFamily="34" charset="0"/>
              </a:rPr>
              <a:t>12'500 Peer </a:t>
            </a:r>
            <a:r>
              <a:rPr lang="de-CH" sz="2200" dirty="0" err="1">
                <a:latin typeface="Arial" panose="020B0604020202020204" pitchFamily="34" charset="0"/>
              </a:rPr>
              <a:t>Reviewers</a:t>
            </a:r>
            <a:endParaRPr lang="de-CH" sz="2200" dirty="0">
              <a:latin typeface="Arial" panose="020B0604020202020204" pitchFamily="34" charset="0"/>
            </a:endParaRPr>
          </a:p>
          <a:p>
            <a:pPr>
              <a:defRPr/>
            </a:pPr>
            <a:endParaRPr lang="de-CH" dirty="0"/>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463431"/>
            <a:ext cx="1728192" cy="562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539750" y="374997"/>
            <a:ext cx="8058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Aft>
                <a:spcPts val="0"/>
              </a:spcAft>
              <a:defRPr/>
            </a:pPr>
            <a:r>
              <a:rPr lang="de-CH" sz="3400" b="1" dirty="0">
                <a:effectLst>
                  <a:outerShdw blurRad="38100" dist="38100" dir="2700000" algn="tl">
                    <a:srgbClr val="C0C0C0"/>
                  </a:outerShdw>
                </a:effectLst>
                <a:latin typeface="Arial" pitchFamily="34" charset="0"/>
                <a:ea typeface="+mj-ea"/>
                <a:cs typeface="Arial" pitchFamily="34" charset="0"/>
              </a:rPr>
              <a:t> </a:t>
            </a:r>
            <a:r>
              <a:rPr lang="de-CH" sz="3400" b="1" dirty="0" err="1">
                <a:latin typeface="Arial" pitchFamily="34" charset="0"/>
                <a:ea typeface="+mj-ea"/>
                <a:cs typeface="Arial" pitchFamily="34" charset="0"/>
              </a:rPr>
              <a:t>Biomedicine</a:t>
            </a:r>
            <a:r>
              <a:rPr lang="de-CH" sz="3400" b="1" dirty="0">
                <a:latin typeface="Arial" pitchFamily="34" charset="0"/>
                <a:ea typeface="+mj-ea"/>
                <a:cs typeface="Arial" pitchFamily="34" charset="0"/>
              </a:rPr>
              <a:t> - </a:t>
            </a:r>
            <a:r>
              <a:rPr lang="de-CH" sz="3400" b="1" dirty="0" err="1">
                <a:latin typeface="Arial" pitchFamily="34" charset="0"/>
                <a:ea typeface="+mj-ea"/>
                <a:cs typeface="Arial" pitchFamily="34" charset="0"/>
              </a:rPr>
              <a:t>Our</a:t>
            </a:r>
            <a:r>
              <a:rPr lang="de-CH" sz="3400" b="1" dirty="0">
                <a:latin typeface="Arial" pitchFamily="34" charset="0"/>
                <a:ea typeface="+mj-ea"/>
                <a:cs typeface="Arial" pitchFamily="34" charset="0"/>
              </a:rPr>
              <a:t> </a:t>
            </a:r>
            <a:r>
              <a:rPr lang="de-CH" sz="3400" b="1" dirty="0" err="1">
                <a:latin typeface="Arial" pitchFamily="34" charset="0"/>
                <a:ea typeface="+mj-ea"/>
                <a:cs typeface="Arial" pitchFamily="34" charset="0"/>
              </a:rPr>
              <a:t>Program</a:t>
            </a:r>
            <a:endParaRPr lang="zh-CN" altLang="en-US" sz="3400" b="1" dirty="0">
              <a:latin typeface="Arial" pitchFamily="34" charset="0"/>
              <a:ea typeface="+mj-ea"/>
              <a:cs typeface="Arial" pitchFamily="34" charset="0"/>
            </a:endParaRPr>
          </a:p>
        </p:txBody>
      </p:sp>
      <p:pic>
        <p:nvPicPr>
          <p:cNvPr id="15" name="Picture 17"/>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869" y="4792663"/>
            <a:ext cx="1008062" cy="129698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3"/>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8488" y="4781917"/>
            <a:ext cx="974725" cy="12969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2"/>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6989" y="4791075"/>
            <a:ext cx="976313" cy="13022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descr="http://www.karger.com/WebMaterial/ShowProduktePic/261639?imgType=1&amp;file=cov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0804" y="4781917"/>
            <a:ext cx="971178" cy="12942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8" descr="http://www.karger.com/WebMaterial/ShowProduktePic/261584?imgType=1&amp;file=cove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5221" y="4796310"/>
            <a:ext cx="973461" cy="1296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5" descr="http://www.karger.com/WebMaterial/ShowProduktePic/223840?imgType=1&amp;file=cover.jpg"/>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560" y="4797152"/>
            <a:ext cx="1008062" cy="12954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8967" y="6238875"/>
            <a:ext cx="28575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pic>
        <p:nvPicPr>
          <p:cNvPr id="5" name="Picture 3" descr="signa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484784"/>
            <a:ext cx="7560840" cy="434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a:xfrm>
            <a:off x="467544" y="402300"/>
            <a:ext cx="5688632" cy="64928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GB" sz="2500" b="1" dirty="0">
                <a:cs typeface="Arial" pitchFamily="34" charset="0"/>
              </a:rPr>
              <a:t>Covering the Spectrum of Biomedicine</a:t>
            </a:r>
            <a:endParaRPr lang="en-GB" sz="2500" b="1" dirty="0">
              <a:cs typeface="Arial" pitchFamily="34" charset="0"/>
            </a:endParaRPr>
          </a:p>
        </p:txBody>
      </p:sp>
      <p:sp>
        <p:nvSpPr>
          <p:cNvPr id="20" name="Textfeld 19"/>
          <p:cNvSpPr txBox="1"/>
          <p:nvPr/>
        </p:nvSpPr>
        <p:spPr>
          <a:xfrm>
            <a:off x="810039" y="6269250"/>
            <a:ext cx="8082441" cy="400110"/>
          </a:xfrm>
          <a:prstGeom prst="rect">
            <a:avLst/>
          </a:prstGeom>
          <a:noFill/>
        </p:spPr>
        <p:txBody>
          <a:bodyPr wrap="square" rtlCol="0">
            <a:spAutoFit/>
          </a:bodyPr>
          <a:lstStyle/>
          <a:p>
            <a:pPr algn="r"/>
            <a:r>
              <a:rPr lang="de-CH" sz="2000" smtClean="0">
                <a:solidFill>
                  <a:srgbClr val="009999"/>
                </a:solidFill>
              </a:rPr>
              <a:t>www.karger.com/subject</a:t>
            </a:r>
            <a:endParaRPr lang="de-CH" sz="2000" dirty="0"/>
          </a:p>
        </p:txBody>
      </p:sp>
    </p:spTree>
    <p:extLst>
      <p:ext uri="{BB962C8B-B14F-4D97-AF65-F5344CB8AC3E}">
        <p14:creationId xmlns:p14="http://schemas.microsoft.com/office/powerpoint/2010/main" val="3649459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18"/>
          <p:cNvSpPr txBox="1">
            <a:spLocks noChangeArrowheads="1"/>
          </p:cNvSpPr>
          <p:nvPr/>
        </p:nvSpPr>
        <p:spPr bwMode="auto">
          <a:xfrm>
            <a:off x="524796" y="836712"/>
            <a:ext cx="8137525"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de-CH" altLang="en-US" sz="3500" b="1" dirty="0" smtClean="0">
                <a:latin typeface="Arial" charset="0"/>
              </a:rPr>
              <a:t>A </a:t>
            </a:r>
            <a:r>
              <a:rPr lang="de-CH" altLang="en-US" sz="3500" b="1" dirty="0" err="1" smtClean="0">
                <a:latin typeface="Arial" charset="0"/>
              </a:rPr>
              <a:t>wide</a:t>
            </a:r>
            <a:r>
              <a:rPr lang="de-CH" altLang="en-US" sz="3500" b="1" dirty="0" smtClean="0">
                <a:latin typeface="Arial" charset="0"/>
              </a:rPr>
              <a:t> </a:t>
            </a:r>
            <a:r>
              <a:rPr lang="de-CH" altLang="en-US" sz="3500" b="1" dirty="0" err="1">
                <a:latin typeface="Arial" charset="0"/>
              </a:rPr>
              <a:t>v</a:t>
            </a:r>
            <a:r>
              <a:rPr lang="de-CH" altLang="en-US" sz="3500" b="1" dirty="0" err="1" smtClean="0">
                <a:latin typeface="Arial" charset="0"/>
              </a:rPr>
              <a:t>ariety</a:t>
            </a:r>
            <a:r>
              <a:rPr lang="de-CH" altLang="en-US" sz="3500" b="1" dirty="0" smtClean="0">
                <a:latin typeface="Arial" charset="0"/>
              </a:rPr>
              <a:t> of </a:t>
            </a:r>
            <a:r>
              <a:rPr lang="de-CH" altLang="en-US" sz="3500" b="1" dirty="0" err="1" smtClean="0">
                <a:latin typeface="Arial" charset="0"/>
              </a:rPr>
              <a:t>purchasing</a:t>
            </a:r>
            <a:r>
              <a:rPr lang="de-CH" altLang="en-US" sz="3500" b="1" dirty="0" smtClean="0">
                <a:latin typeface="Arial" charset="0"/>
              </a:rPr>
              <a:t> </a:t>
            </a:r>
            <a:r>
              <a:rPr lang="de-CH" altLang="en-US" sz="3500" b="1" dirty="0" err="1" smtClean="0">
                <a:latin typeface="Arial" charset="0"/>
              </a:rPr>
              <a:t>options</a:t>
            </a:r>
            <a:endParaRPr lang="de-CH" altLang="en-US" sz="3500" b="1" dirty="0" smtClean="0">
              <a:latin typeface="Arial" charset="0"/>
            </a:endParaRPr>
          </a:p>
          <a:p>
            <a:pPr eaLnBrk="1" hangingPunct="1">
              <a:spcBef>
                <a:spcPct val="0"/>
              </a:spcBef>
              <a:buFontTx/>
              <a:buNone/>
              <a:defRPr/>
            </a:pPr>
            <a:r>
              <a:rPr lang="de-CH" altLang="en-US" sz="3500" b="1" dirty="0" smtClean="0">
                <a:latin typeface="Arial" charset="0"/>
              </a:rPr>
              <a:t> </a:t>
            </a:r>
          </a:p>
          <a:p>
            <a:pPr marL="457200" indent="-457200" eaLnBrk="1" hangingPunct="1">
              <a:spcBef>
                <a:spcPct val="0"/>
              </a:spcBef>
              <a:buFont typeface="Arial" panose="020B0604020202020204" pitchFamily="34" charset="0"/>
              <a:buChar char="•"/>
              <a:defRPr/>
            </a:pPr>
            <a:r>
              <a:rPr lang="de-CH" altLang="en-US" sz="3500" dirty="0" smtClean="0">
                <a:latin typeface="Arial" charset="0"/>
              </a:rPr>
              <a:t>Collection</a:t>
            </a:r>
          </a:p>
          <a:p>
            <a:pPr lvl="1" eaLnBrk="1" hangingPunct="1">
              <a:spcBef>
                <a:spcPct val="0"/>
              </a:spcBef>
              <a:buNone/>
              <a:defRPr/>
            </a:pPr>
            <a:r>
              <a:rPr lang="de-CH" altLang="en-US" sz="1200" dirty="0" smtClean="0">
                <a:latin typeface="Arial" charset="0"/>
                <a:hlinkClick r:id="rId2"/>
              </a:rPr>
              <a:t>www.karger.com/Collections/OverviewCollections</a:t>
            </a:r>
            <a:r>
              <a:rPr lang="de-CH" altLang="en-US" sz="1200" dirty="0" smtClean="0">
                <a:latin typeface="Arial" charset="0"/>
              </a:rPr>
              <a:t> </a:t>
            </a:r>
          </a:p>
          <a:p>
            <a:pPr lvl="1" eaLnBrk="1" hangingPunct="1">
              <a:spcBef>
                <a:spcPct val="0"/>
              </a:spcBef>
              <a:buNone/>
              <a:defRPr/>
            </a:pPr>
            <a:endParaRPr lang="de-CH" altLang="en-US" sz="1200" dirty="0" smtClean="0">
              <a:latin typeface="Arial" charset="0"/>
            </a:endParaRPr>
          </a:p>
          <a:p>
            <a:pPr lvl="1" eaLnBrk="1" hangingPunct="1">
              <a:spcBef>
                <a:spcPct val="0"/>
              </a:spcBef>
              <a:buNone/>
              <a:defRPr/>
            </a:pPr>
            <a:endParaRPr lang="de-CH" altLang="en-US" sz="1200" dirty="0" smtClean="0">
              <a:latin typeface="Arial" charset="0"/>
            </a:endParaRPr>
          </a:p>
          <a:p>
            <a:pPr marL="457200" indent="-457200" eaLnBrk="1" hangingPunct="1">
              <a:spcBef>
                <a:spcPct val="0"/>
              </a:spcBef>
              <a:buFont typeface="Arial" panose="020B0604020202020204" pitchFamily="34" charset="0"/>
              <a:buChar char="•"/>
              <a:defRPr/>
            </a:pPr>
            <a:r>
              <a:rPr lang="de-CH" altLang="en-US" sz="3500" dirty="0" err="1" smtClean="0">
                <a:latin typeface="Arial" charset="0"/>
              </a:rPr>
              <a:t>Subject</a:t>
            </a:r>
            <a:r>
              <a:rPr lang="de-CH" altLang="en-US" sz="3500" dirty="0" smtClean="0">
                <a:latin typeface="Arial" charset="0"/>
              </a:rPr>
              <a:t> Packages</a:t>
            </a:r>
          </a:p>
          <a:p>
            <a:pPr eaLnBrk="1" hangingPunct="1">
              <a:spcBef>
                <a:spcPct val="0"/>
              </a:spcBef>
              <a:buNone/>
              <a:tabLst>
                <a:tab pos="446088" algn="l"/>
              </a:tabLst>
              <a:defRPr/>
            </a:pPr>
            <a:r>
              <a:rPr lang="de-CH" altLang="en-US" sz="1200" dirty="0">
                <a:latin typeface="Arial" charset="0"/>
              </a:rPr>
              <a:t>	</a:t>
            </a:r>
            <a:r>
              <a:rPr lang="de-CH" altLang="en-US" sz="1200" dirty="0" smtClean="0">
                <a:latin typeface="Arial" charset="0"/>
                <a:hlinkClick r:id="rId3"/>
              </a:rPr>
              <a:t>www.karger.com/Collections/OverviewPackages</a:t>
            </a:r>
            <a:r>
              <a:rPr lang="de-CH" altLang="en-US" sz="1200" dirty="0" smtClean="0">
                <a:latin typeface="Arial" charset="0"/>
              </a:rPr>
              <a:t> </a:t>
            </a:r>
          </a:p>
          <a:p>
            <a:pPr eaLnBrk="1" hangingPunct="1">
              <a:spcBef>
                <a:spcPct val="0"/>
              </a:spcBef>
              <a:buNone/>
              <a:tabLst>
                <a:tab pos="446088" algn="l"/>
              </a:tabLst>
              <a:defRPr/>
            </a:pPr>
            <a:endParaRPr lang="de-CH" altLang="en-US" sz="1200" dirty="0" smtClean="0">
              <a:latin typeface="Arial" charset="0"/>
            </a:endParaRPr>
          </a:p>
          <a:p>
            <a:pPr marL="457200" indent="-457200" eaLnBrk="1" hangingPunct="1">
              <a:spcBef>
                <a:spcPct val="0"/>
              </a:spcBef>
              <a:buFont typeface="Arial" panose="020B0604020202020204" pitchFamily="34" charset="0"/>
              <a:buChar char="•"/>
              <a:defRPr/>
            </a:pPr>
            <a:r>
              <a:rPr lang="de-CH" altLang="en-US" sz="3500" dirty="0" smtClean="0">
                <a:latin typeface="Arial" charset="0"/>
              </a:rPr>
              <a:t>Individual </a:t>
            </a:r>
            <a:r>
              <a:rPr lang="de-CH" altLang="en-US" sz="3500" dirty="0" err="1" smtClean="0">
                <a:latin typeface="Arial" charset="0"/>
              </a:rPr>
              <a:t>Titles</a:t>
            </a:r>
            <a:endParaRPr lang="de-CH" altLang="en-US" sz="3500" dirty="0" smtClean="0">
              <a:latin typeface="Arial" charset="0"/>
            </a:endParaRPr>
          </a:p>
          <a:p>
            <a:pPr eaLnBrk="1" hangingPunct="1">
              <a:spcBef>
                <a:spcPct val="0"/>
              </a:spcBef>
              <a:buNone/>
              <a:tabLst>
                <a:tab pos="446088" algn="l"/>
              </a:tabLst>
              <a:defRPr/>
            </a:pPr>
            <a:r>
              <a:rPr lang="de-CH" altLang="en-US" sz="1200" dirty="0" smtClean="0">
                <a:latin typeface="Arial" charset="0"/>
              </a:rPr>
              <a:t>	 </a:t>
            </a:r>
            <a:r>
              <a:rPr lang="de-CH" altLang="en-US" sz="1200" dirty="0" smtClean="0">
                <a:latin typeface="Arial" charset="0"/>
                <a:hlinkClick r:id="rId4"/>
              </a:rPr>
              <a:t>www.karger.com/Journal</a:t>
            </a:r>
            <a:r>
              <a:rPr lang="de-CH" altLang="en-US" sz="1200" dirty="0" smtClean="0">
                <a:latin typeface="Arial" charset="0"/>
              </a:rPr>
              <a:t> </a:t>
            </a:r>
            <a:r>
              <a:rPr lang="de-CH" altLang="en-US" sz="1200" dirty="0" smtClean="0">
                <a:latin typeface="Arial" charset="0"/>
                <a:hlinkClick r:id="rId5"/>
              </a:rPr>
              <a:t>www.karger.com/BookSeries</a:t>
            </a:r>
            <a:r>
              <a:rPr lang="de-CH" altLang="en-US" sz="1200" dirty="0" smtClean="0">
                <a:latin typeface="Arial" charset="0"/>
              </a:rPr>
              <a:t> </a:t>
            </a:r>
          </a:p>
          <a:p>
            <a:pPr eaLnBrk="1" hangingPunct="1">
              <a:spcBef>
                <a:spcPct val="0"/>
              </a:spcBef>
              <a:buNone/>
              <a:tabLst>
                <a:tab pos="446088" algn="l"/>
              </a:tabLst>
              <a:defRPr/>
            </a:pPr>
            <a:endParaRPr lang="de-CH" altLang="en-US" sz="1200" dirty="0">
              <a:latin typeface="Arial" charset="0"/>
            </a:endParaRPr>
          </a:p>
          <a:p>
            <a:pPr eaLnBrk="1" hangingPunct="1">
              <a:spcBef>
                <a:spcPct val="0"/>
              </a:spcBef>
              <a:buNone/>
              <a:tabLst>
                <a:tab pos="446088" algn="l"/>
              </a:tabLst>
              <a:defRPr/>
            </a:pPr>
            <a:endParaRPr lang="de-CH" altLang="en-US" sz="1200" dirty="0" smtClean="0">
              <a:latin typeface="Arial" charset="0"/>
            </a:endParaRPr>
          </a:p>
          <a:p>
            <a:pPr marL="457200" indent="-457200" eaLnBrk="1" hangingPunct="1">
              <a:spcBef>
                <a:spcPct val="0"/>
              </a:spcBef>
              <a:buFont typeface="Arial" panose="020B0604020202020204" pitchFamily="34" charset="0"/>
              <a:buChar char="•"/>
              <a:defRPr/>
            </a:pPr>
            <a:r>
              <a:rPr lang="de-CH" altLang="en-US" sz="3500" dirty="0" err="1" smtClean="0">
                <a:latin typeface="Arial" charset="0"/>
              </a:rPr>
              <a:t>Article</a:t>
            </a:r>
            <a:r>
              <a:rPr lang="de-CH" altLang="en-US" sz="3500" dirty="0" smtClean="0">
                <a:latin typeface="Arial" charset="0"/>
              </a:rPr>
              <a:t> / Chapter</a:t>
            </a:r>
          </a:p>
          <a:p>
            <a:pPr eaLnBrk="1" hangingPunct="1">
              <a:spcBef>
                <a:spcPct val="0"/>
              </a:spcBef>
              <a:buNone/>
              <a:tabLst>
                <a:tab pos="446088" algn="l"/>
              </a:tabLst>
              <a:defRPr/>
            </a:pPr>
            <a:r>
              <a:rPr lang="de-CH" altLang="en-US" sz="1200" dirty="0">
                <a:latin typeface="Arial" charset="0"/>
              </a:rPr>
              <a:t>	</a:t>
            </a:r>
            <a:r>
              <a:rPr lang="de-CH" altLang="en-US" sz="1200" dirty="0" smtClean="0">
                <a:latin typeface="Arial" charset="0"/>
                <a:hlinkClick r:id="rId6"/>
              </a:rPr>
              <a:t>www.karger.com/Info/PPVTerms</a:t>
            </a:r>
            <a:r>
              <a:rPr lang="de-CH" altLang="en-US" sz="1200" dirty="0" smtClean="0">
                <a:latin typeface="Arial" charset="0"/>
              </a:rPr>
              <a:t> </a:t>
            </a:r>
            <a:endParaRPr lang="de-CH" altLang="en-US" sz="1200" dirty="0">
              <a:latin typeface="Arial" charset="0"/>
            </a:endParaRPr>
          </a:p>
        </p:txBody>
      </p:sp>
      <p:pic>
        <p:nvPicPr>
          <p:cNvPr id="5" name="Picture 14" descr="logo_collecti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5354" y="1628800"/>
            <a:ext cx="2993851" cy="9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Logo Karger Subject Pack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8802" y="2815546"/>
            <a:ext cx="3071023" cy="97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
          <p:cNvGrpSpPr/>
          <p:nvPr/>
        </p:nvGrpSpPr>
        <p:grpSpPr>
          <a:xfrm>
            <a:off x="5640549" y="3935697"/>
            <a:ext cx="2948656" cy="861455"/>
            <a:chOff x="5727800" y="4439753"/>
            <a:chExt cx="2948656" cy="861455"/>
          </a:xfrm>
        </p:grpSpPr>
        <p:pic>
          <p:nvPicPr>
            <p:cNvPr id="9" name="Picture 17"/>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80280" y="4440040"/>
              <a:ext cx="612000" cy="8568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descr="http://www.karger.com/WebMaterial/ShowProduktePic/261639?imgType=1&amp;file=cov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5535" y="4447068"/>
              <a:ext cx="640921" cy="854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8" descr="http://www.karger.com/WebMaterial/ShowProduktePic/261584?imgType=1&amp;file=cove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6296" y="4439753"/>
              <a:ext cx="642429" cy="855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5" descr="http://www.karger.com/WebMaterial/ShowProduktePic/223840?imgType=1&amp;file=cover.jpg"/>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27800" y="4443666"/>
              <a:ext cx="644400" cy="85460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5" name="Grafik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pic>
        <p:nvPicPr>
          <p:cNvPr id="205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0177" y="4928263"/>
            <a:ext cx="2939028" cy="146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a:spLocks noChangeArrowheads="1"/>
          </p:cNvSpPr>
          <p:nvPr/>
        </p:nvSpPr>
        <p:spPr bwMode="auto">
          <a:xfrm>
            <a:off x="784210" y="2132857"/>
            <a:ext cx="72723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Wingdings" pitchFamily="2" charset="2"/>
              <a:buChar char="§"/>
            </a:pPr>
            <a:r>
              <a:rPr lang="de-CH" altLang="de-DE" sz="2800" dirty="0">
                <a:latin typeface="Arial" charset="0"/>
              </a:rPr>
              <a:t>Karger Journals Collection </a:t>
            </a:r>
          </a:p>
          <a:p>
            <a:pPr eaLnBrk="1" hangingPunct="1">
              <a:spcBef>
                <a:spcPct val="0"/>
              </a:spcBef>
              <a:buFont typeface="Wingdings" pitchFamily="2" charset="2"/>
              <a:buChar char="§"/>
            </a:pPr>
            <a:r>
              <a:rPr lang="de-CH" altLang="de-DE" sz="2800" dirty="0">
                <a:latin typeface="Arial" charset="0"/>
              </a:rPr>
              <a:t>Karger Journal </a:t>
            </a:r>
            <a:r>
              <a:rPr lang="de-CH" altLang="de-DE" sz="2800" dirty="0" err="1">
                <a:latin typeface="Arial" charset="0"/>
              </a:rPr>
              <a:t>Backfile</a:t>
            </a:r>
            <a:r>
              <a:rPr lang="de-CH" altLang="de-DE" sz="2800" dirty="0">
                <a:latin typeface="Arial" charset="0"/>
              </a:rPr>
              <a:t> Collection</a:t>
            </a:r>
          </a:p>
          <a:p>
            <a:pPr eaLnBrk="1" hangingPunct="1">
              <a:spcBef>
                <a:spcPct val="0"/>
              </a:spcBef>
              <a:buFont typeface="Wingdings" pitchFamily="2" charset="2"/>
              <a:buChar char="§"/>
            </a:pPr>
            <a:r>
              <a:rPr lang="de-CH" altLang="de-DE" sz="2800" dirty="0">
                <a:latin typeface="Arial" charset="0"/>
              </a:rPr>
              <a:t>Karger Journal Archive Collection </a:t>
            </a:r>
          </a:p>
          <a:p>
            <a:pPr eaLnBrk="1" hangingPunct="1">
              <a:spcBef>
                <a:spcPct val="0"/>
              </a:spcBef>
              <a:buFont typeface="Wingdings" pitchFamily="2" charset="2"/>
              <a:buChar char="§"/>
            </a:pPr>
            <a:r>
              <a:rPr lang="de-CH" altLang="de-DE" sz="2800" dirty="0">
                <a:latin typeface="Arial" charset="0"/>
              </a:rPr>
              <a:t>Karger </a:t>
            </a:r>
            <a:r>
              <a:rPr lang="de-CH" altLang="de-DE" sz="2800" dirty="0" err="1">
                <a:latin typeface="Arial" charset="0"/>
              </a:rPr>
              <a:t>eBook</a:t>
            </a:r>
            <a:r>
              <a:rPr lang="de-CH" altLang="de-DE" sz="2800" dirty="0">
                <a:latin typeface="Arial" charset="0"/>
              </a:rPr>
              <a:t> Serials Collection </a:t>
            </a:r>
          </a:p>
          <a:p>
            <a:pPr eaLnBrk="1" hangingPunct="1">
              <a:spcBef>
                <a:spcPct val="0"/>
              </a:spcBef>
              <a:buFont typeface="Wingdings" pitchFamily="2" charset="2"/>
              <a:buChar char="§"/>
            </a:pPr>
            <a:r>
              <a:rPr lang="de-CH" altLang="de-DE" sz="2800" dirty="0">
                <a:latin typeface="Arial" charset="0"/>
              </a:rPr>
              <a:t>Karger </a:t>
            </a:r>
            <a:r>
              <a:rPr lang="de-CH" altLang="de-DE" sz="2800" dirty="0" err="1">
                <a:latin typeface="Arial" charset="0"/>
              </a:rPr>
              <a:t>eBook</a:t>
            </a:r>
            <a:r>
              <a:rPr lang="de-CH" altLang="de-DE" sz="2800" dirty="0">
                <a:latin typeface="Arial" charset="0"/>
              </a:rPr>
              <a:t> Non-serials Collection</a:t>
            </a:r>
          </a:p>
          <a:p>
            <a:pPr eaLnBrk="1" hangingPunct="1">
              <a:spcBef>
                <a:spcPct val="0"/>
              </a:spcBef>
              <a:buFont typeface="Wingdings" pitchFamily="2" charset="2"/>
              <a:buChar char="§"/>
            </a:pPr>
            <a:r>
              <a:rPr lang="de-CH" altLang="de-DE" sz="2800" b="1" dirty="0">
                <a:solidFill>
                  <a:srgbClr val="FF0000"/>
                </a:solidFill>
                <a:latin typeface="Arial" charset="0"/>
              </a:rPr>
              <a:t>New</a:t>
            </a:r>
            <a:r>
              <a:rPr lang="de-CH" altLang="de-DE" sz="2800" b="1" dirty="0">
                <a:latin typeface="Arial" charset="0"/>
              </a:rPr>
              <a:t>:</a:t>
            </a:r>
            <a:r>
              <a:rPr lang="de-CH" altLang="de-DE" sz="2800" dirty="0">
                <a:latin typeface="Arial" charset="0"/>
              </a:rPr>
              <a:t> Karger </a:t>
            </a:r>
            <a:r>
              <a:rPr lang="de-CH" altLang="de-DE" sz="2800" dirty="0" err="1">
                <a:latin typeface="Arial" charset="0"/>
              </a:rPr>
              <a:t>eBook</a:t>
            </a:r>
            <a:r>
              <a:rPr lang="de-CH" altLang="de-DE" sz="2800" dirty="0">
                <a:latin typeface="Arial" charset="0"/>
              </a:rPr>
              <a:t> Archive Collection</a:t>
            </a:r>
          </a:p>
          <a:p>
            <a:pPr eaLnBrk="1" hangingPunct="1">
              <a:spcBef>
                <a:spcPct val="0"/>
              </a:spcBef>
              <a:buFont typeface="Wingdings" pitchFamily="2" charset="2"/>
              <a:buChar char="§"/>
            </a:pPr>
            <a:r>
              <a:rPr lang="de-CH" altLang="de-DE" sz="2800" dirty="0">
                <a:latin typeface="Arial" charset="0"/>
              </a:rPr>
              <a:t>Karger Hospital Collection</a:t>
            </a:r>
          </a:p>
        </p:txBody>
      </p:sp>
      <p:sp>
        <p:nvSpPr>
          <p:cNvPr id="2" name="Rechteck 1"/>
          <p:cNvSpPr/>
          <p:nvPr/>
        </p:nvSpPr>
        <p:spPr>
          <a:xfrm>
            <a:off x="784210" y="5781883"/>
            <a:ext cx="5184576" cy="369332"/>
          </a:xfrm>
          <a:prstGeom prst="rect">
            <a:avLst/>
          </a:prstGeom>
        </p:spPr>
        <p:txBody>
          <a:bodyPr wrap="square">
            <a:spAutoFit/>
          </a:bodyPr>
          <a:lstStyle/>
          <a:p>
            <a:r>
              <a:rPr lang="de-CH" altLang="en-US" dirty="0">
                <a:latin typeface="Arial" charset="0"/>
                <a:hlinkClick r:id="rId2"/>
              </a:rPr>
              <a:t>www.karger.com/Collections/OverviewCollections</a:t>
            </a:r>
            <a:endParaRPr lang="de-CH"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pic>
        <p:nvPicPr>
          <p:cNvPr id="7" name="Picture 14" descr="logo_collec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3" y="548680"/>
            <a:ext cx="3924275" cy="123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3"/>
          <p:cNvSpPr txBox="1">
            <a:spLocks noChangeArrowheads="1"/>
          </p:cNvSpPr>
          <p:nvPr/>
        </p:nvSpPr>
        <p:spPr bwMode="auto">
          <a:xfrm>
            <a:off x="4675624" y="923529"/>
            <a:ext cx="4198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400" b="1" dirty="0" err="1" smtClean="0">
                <a:latin typeface="Arial" charset="0"/>
              </a:rPr>
              <a:t>for</a:t>
            </a:r>
            <a:r>
              <a:rPr lang="de-CH" altLang="de-DE" sz="2400" b="1" dirty="0" smtClean="0">
                <a:latin typeface="Arial" charset="0"/>
              </a:rPr>
              <a:t> </a:t>
            </a:r>
            <a:r>
              <a:rPr lang="de-CH" altLang="de-DE" sz="2400" b="1" dirty="0" err="1" smtClean="0">
                <a:latin typeface="Arial" charset="0"/>
              </a:rPr>
              <a:t>academic</a:t>
            </a:r>
            <a:r>
              <a:rPr lang="de-CH" altLang="de-DE" sz="2400" b="1" dirty="0" smtClean="0">
                <a:latin typeface="Arial" charset="0"/>
              </a:rPr>
              <a:t> </a:t>
            </a:r>
            <a:r>
              <a:rPr lang="de-CH" altLang="de-DE" sz="2400" b="1" dirty="0" err="1" smtClean="0">
                <a:latin typeface="Arial" charset="0"/>
              </a:rPr>
              <a:t>institutions</a:t>
            </a:r>
            <a:endParaRPr lang="en-GB" altLang="de-DE" sz="2400" b="1" dirty="0">
              <a:latin typeface="Arial" charset="0"/>
            </a:endParaRPr>
          </a:p>
        </p:txBody>
      </p:sp>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2098"/>
          <a:stretch/>
        </p:blipFill>
        <p:spPr bwMode="auto">
          <a:xfrm>
            <a:off x="5247133" y="4982370"/>
            <a:ext cx="2853259" cy="69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1094804" y="122755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latin typeface="Arial" charset="0"/>
            </a:endParaRPr>
          </a:p>
        </p:txBody>
      </p:sp>
      <p:sp>
        <p:nvSpPr>
          <p:cNvPr id="5" name="Rechteck 8"/>
          <p:cNvSpPr>
            <a:spLocks noChangeArrowheads="1"/>
          </p:cNvSpPr>
          <p:nvPr/>
        </p:nvSpPr>
        <p:spPr bwMode="auto">
          <a:xfrm>
            <a:off x="575691" y="1795463"/>
            <a:ext cx="8244781" cy="430887"/>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eaLnBrk="1" hangingPunct="1">
              <a:spcBef>
                <a:spcPct val="0"/>
              </a:spcBef>
              <a:buNone/>
            </a:pPr>
            <a:r>
              <a:rPr lang="en-US" altLang="en-US" sz="2200" dirty="0" smtClean="0">
                <a:latin typeface="Arial" charset="0"/>
              </a:rPr>
              <a:t>Selected Karger </a:t>
            </a:r>
            <a:r>
              <a:rPr lang="en-US" altLang="en-US" sz="2200" dirty="0">
                <a:latin typeface="Arial" charset="0"/>
              </a:rPr>
              <a:t>eJournals and eBooks in </a:t>
            </a:r>
            <a:r>
              <a:rPr lang="en-US" altLang="en-US" sz="2200" dirty="0" smtClean="0">
                <a:latin typeface="Arial" charset="0"/>
              </a:rPr>
              <a:t>one </a:t>
            </a:r>
            <a:r>
              <a:rPr lang="en-US" altLang="en-US" sz="2200" dirty="0">
                <a:latin typeface="Arial" charset="0"/>
              </a:rPr>
              <a:t>specific discipline:</a:t>
            </a:r>
          </a:p>
        </p:txBody>
      </p:sp>
      <p:pic>
        <p:nvPicPr>
          <p:cNvPr id="6" name="Picture 4" descr="Logo Karger Subject Pack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91" y="419544"/>
            <a:ext cx="3996309" cy="126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 Nutrition Packages Over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28" y="2712871"/>
            <a:ext cx="2489605" cy="49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Logo Oncology Package Over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141" y="2709120"/>
            <a:ext cx="2392184" cy="47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Logo Ophthalmology Package Overw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691" y="3782248"/>
            <a:ext cx="3128242" cy="53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Logo Pediatrics Package Overw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1204" y="3877224"/>
            <a:ext cx="2522079" cy="46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a:spLocks noChangeArrowheads="1"/>
          </p:cNvSpPr>
          <p:nvPr/>
        </p:nvSpPr>
        <p:spPr bwMode="auto">
          <a:xfrm>
            <a:off x="712216" y="3175867"/>
            <a:ext cx="33557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en-US" sz="1200" dirty="0" smtClean="0">
                <a:latin typeface="Arial" charset="0"/>
                <a:hlinkClick r:id="rId8"/>
              </a:rPr>
              <a:t>www.karger.com/Collections/Nutrition</a:t>
            </a:r>
            <a:r>
              <a:rPr lang="de-CH" altLang="en-US" sz="1200" dirty="0" smtClean="0">
                <a:latin typeface="Arial" charset="0"/>
              </a:rPr>
              <a:t> </a:t>
            </a:r>
            <a:endParaRPr lang="de-CH" altLang="en-US" sz="1200" dirty="0">
              <a:latin typeface="Arial" charset="0"/>
            </a:endParaRPr>
          </a:p>
        </p:txBody>
      </p:sp>
      <p:sp>
        <p:nvSpPr>
          <p:cNvPr id="12" name="Textfeld 11"/>
          <p:cNvSpPr txBox="1">
            <a:spLocks noChangeArrowheads="1"/>
          </p:cNvSpPr>
          <p:nvPr/>
        </p:nvSpPr>
        <p:spPr bwMode="auto">
          <a:xfrm>
            <a:off x="5247704" y="3175867"/>
            <a:ext cx="3572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en-US" sz="1200" dirty="0" smtClean="0">
                <a:latin typeface="Arial" charset="0"/>
                <a:hlinkClick r:id="rId9"/>
              </a:rPr>
              <a:t>www.karger.com/Collections/Oncology</a:t>
            </a:r>
            <a:r>
              <a:rPr lang="de-CH" altLang="en-US" sz="1200" dirty="0" smtClean="0">
                <a:latin typeface="Arial" charset="0"/>
              </a:rPr>
              <a:t> </a:t>
            </a:r>
            <a:endParaRPr lang="de-CH" altLang="en-US" sz="1200" dirty="0">
              <a:latin typeface="Arial" charset="0"/>
            </a:endParaRPr>
          </a:p>
        </p:txBody>
      </p:sp>
      <p:sp>
        <p:nvSpPr>
          <p:cNvPr id="13" name="Textfeld 12"/>
          <p:cNvSpPr txBox="1">
            <a:spLocks noChangeArrowheads="1"/>
          </p:cNvSpPr>
          <p:nvPr/>
        </p:nvSpPr>
        <p:spPr bwMode="auto">
          <a:xfrm>
            <a:off x="5239766" y="4329971"/>
            <a:ext cx="35807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en-US" sz="1200" dirty="0" smtClean="0">
                <a:latin typeface="Arial" charset="0"/>
                <a:hlinkClick r:id="rId10"/>
              </a:rPr>
              <a:t>www.karger.com/Collections/Pediatrics</a:t>
            </a:r>
            <a:r>
              <a:rPr lang="de-CH" altLang="en-US" sz="1500" dirty="0">
                <a:latin typeface="Arial" charset="0"/>
              </a:rPr>
              <a:t> </a:t>
            </a:r>
            <a:endParaRPr lang="de-CH" altLang="en-US" sz="1500" dirty="0" smtClean="0">
              <a:latin typeface="Arial" charset="0"/>
            </a:endParaRPr>
          </a:p>
        </p:txBody>
      </p:sp>
      <p:sp>
        <p:nvSpPr>
          <p:cNvPr id="14" name="Textfeld 13"/>
          <p:cNvSpPr txBox="1">
            <a:spLocks noChangeArrowheads="1"/>
          </p:cNvSpPr>
          <p:nvPr/>
        </p:nvSpPr>
        <p:spPr bwMode="auto">
          <a:xfrm>
            <a:off x="702690" y="4350741"/>
            <a:ext cx="4013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en-US" sz="1200" dirty="0" smtClean="0">
                <a:latin typeface="Arial" charset="0"/>
                <a:hlinkClick r:id="rId11"/>
              </a:rPr>
              <a:t>www.karger.com/Collections/Ophthalmology</a:t>
            </a:r>
            <a:r>
              <a:rPr lang="de-CH" altLang="en-US" sz="1200" dirty="0" smtClean="0">
                <a:latin typeface="Arial" charset="0"/>
              </a:rPr>
              <a:t> </a:t>
            </a:r>
            <a:endParaRPr lang="de-CH" altLang="en-US" sz="1200" dirty="0">
              <a:latin typeface="Arial" charset="0"/>
            </a:endParaRPr>
          </a:p>
        </p:txBody>
      </p:sp>
      <p:sp>
        <p:nvSpPr>
          <p:cNvPr id="15" name="Textfeld 1"/>
          <p:cNvSpPr txBox="1">
            <a:spLocks noChangeArrowheads="1"/>
          </p:cNvSpPr>
          <p:nvPr/>
        </p:nvSpPr>
        <p:spPr bwMode="auto">
          <a:xfrm>
            <a:off x="5220072" y="5206261"/>
            <a:ext cx="3722789"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CH" altLang="en-US" sz="1800" b="1" dirty="0">
              <a:solidFill>
                <a:srgbClr val="C00000"/>
              </a:solidFill>
              <a:latin typeface="Arial" charset="0"/>
            </a:endParaRPr>
          </a:p>
          <a:p>
            <a:pPr eaLnBrk="1" hangingPunct="1">
              <a:spcBef>
                <a:spcPct val="0"/>
              </a:spcBef>
              <a:buNone/>
            </a:pPr>
            <a:r>
              <a:rPr lang="de-CH" altLang="en-US" sz="1600" b="1" dirty="0">
                <a:solidFill>
                  <a:srgbClr val="C00000"/>
                </a:solidFill>
                <a:latin typeface="Arial" charset="0"/>
              </a:rPr>
              <a:t>New in 2015</a:t>
            </a:r>
          </a:p>
          <a:p>
            <a:pPr eaLnBrk="1" hangingPunct="1">
              <a:spcBef>
                <a:spcPct val="0"/>
              </a:spcBef>
              <a:buFontTx/>
              <a:buNone/>
            </a:pPr>
            <a:r>
              <a:rPr lang="de-CH" altLang="en-US" sz="1200" dirty="0" smtClean="0">
                <a:latin typeface="Arial" charset="0"/>
                <a:hlinkClick r:id="rId12"/>
              </a:rPr>
              <a:t>www.karger.com/Collections/Nephrology</a:t>
            </a:r>
            <a:endParaRPr lang="de-CH" altLang="en-US" sz="1200" dirty="0" smtClean="0">
              <a:latin typeface="Arial" charset="0"/>
            </a:endParaRPr>
          </a:p>
          <a:p>
            <a:pPr eaLnBrk="1" hangingPunct="1">
              <a:spcBef>
                <a:spcPct val="0"/>
              </a:spcBef>
              <a:buFontTx/>
              <a:buNone/>
            </a:pPr>
            <a:endParaRPr lang="de-CH" altLang="en-US" sz="1500" dirty="0">
              <a:latin typeface="Arial" charset="0"/>
            </a:endParaRPr>
          </a:p>
        </p:txBody>
      </p:sp>
      <p:pic>
        <p:nvPicPr>
          <p:cNvPr id="1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584" y="4982370"/>
            <a:ext cx="2817946" cy="66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feld 15"/>
          <p:cNvSpPr txBox="1">
            <a:spLocks noChangeArrowheads="1"/>
          </p:cNvSpPr>
          <p:nvPr/>
        </p:nvSpPr>
        <p:spPr bwMode="auto">
          <a:xfrm>
            <a:off x="712216" y="5713511"/>
            <a:ext cx="4248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en-US" sz="1200" dirty="0" smtClean="0">
                <a:latin typeface="Arial" charset="0"/>
                <a:hlinkClick r:id="rId14"/>
              </a:rPr>
              <a:t>www.karger.com/Collections/PsychologyPsychiatry</a:t>
            </a:r>
            <a:r>
              <a:rPr lang="de-CH" altLang="en-US" sz="1400" dirty="0" smtClean="0">
                <a:latin typeface="Arial" charset="0"/>
              </a:rPr>
              <a:t> </a:t>
            </a:r>
            <a:endParaRPr lang="de-CH" altLang="en-US" sz="1400" dirty="0">
              <a:latin typeface="Arial" charset="0"/>
            </a:endParaRPr>
          </a:p>
        </p:txBody>
      </p:sp>
      <p:sp>
        <p:nvSpPr>
          <p:cNvPr id="18" name="Textfeld 3"/>
          <p:cNvSpPr txBox="1">
            <a:spLocks noChangeArrowheads="1"/>
          </p:cNvSpPr>
          <p:nvPr/>
        </p:nvSpPr>
        <p:spPr bwMode="auto">
          <a:xfrm>
            <a:off x="4765551" y="836712"/>
            <a:ext cx="4198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400" b="1" dirty="0" err="1" smtClean="0">
                <a:latin typeface="Arial" charset="0"/>
              </a:rPr>
              <a:t>for</a:t>
            </a:r>
            <a:r>
              <a:rPr lang="de-CH" altLang="de-DE" sz="2400" b="1" dirty="0" smtClean="0">
                <a:latin typeface="Arial" charset="0"/>
              </a:rPr>
              <a:t> </a:t>
            </a:r>
            <a:r>
              <a:rPr lang="de-CH" altLang="de-DE" sz="2400" b="1" dirty="0" err="1" smtClean="0">
                <a:latin typeface="Arial" charset="0"/>
              </a:rPr>
              <a:t>specialized</a:t>
            </a:r>
            <a:r>
              <a:rPr lang="de-CH" altLang="de-DE" sz="2400" b="1" dirty="0" smtClean="0">
                <a:latin typeface="Arial" charset="0"/>
              </a:rPr>
              <a:t> </a:t>
            </a:r>
            <a:r>
              <a:rPr lang="de-CH" altLang="de-DE" sz="2400" b="1" dirty="0" err="1" smtClean="0">
                <a:latin typeface="Arial" charset="0"/>
              </a:rPr>
              <a:t>institutions</a:t>
            </a:r>
            <a:endParaRPr lang="en-GB" altLang="de-DE" sz="2400" b="1" dirty="0">
              <a:latin typeface="Arial" charset="0"/>
            </a:endParaRPr>
          </a:p>
        </p:txBody>
      </p:sp>
      <p:pic>
        <p:nvPicPr>
          <p:cNvPr id="20" name="Grafik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30616" y="260648"/>
            <a:ext cx="1440160" cy="288032"/>
          </a:xfrm>
          <a:prstGeom prst="rect">
            <a:avLst/>
          </a:prstGeom>
        </p:spPr>
      </p:pic>
    </p:spTree>
    <p:extLst>
      <p:ext uri="{BB962C8B-B14F-4D97-AF65-F5344CB8AC3E}">
        <p14:creationId xmlns:p14="http://schemas.microsoft.com/office/powerpoint/2010/main" val="2027619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 Logo 125">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 Logo 125</Template>
  <TotalTime>0</TotalTime>
  <Words>1092</Words>
  <Application>Microsoft Office PowerPoint</Application>
  <PresentationFormat>Bildschirmpräsentation (4:3)</PresentationFormat>
  <Paragraphs>275</Paragraphs>
  <Slides>28</Slides>
  <Notes>10</Notes>
  <HiddenSlides>0</HiddenSlides>
  <MMClips>0</MMClips>
  <ScaleCrop>false</ScaleCrop>
  <HeadingPairs>
    <vt:vector size="4" baseType="variant">
      <vt:variant>
        <vt:lpstr>Design</vt:lpstr>
      </vt:variant>
      <vt:variant>
        <vt:i4>4</vt:i4>
      </vt:variant>
      <vt:variant>
        <vt:lpstr>Folientitel</vt:lpstr>
      </vt:variant>
      <vt:variant>
        <vt:i4>28</vt:i4>
      </vt:variant>
    </vt:vector>
  </HeadingPairs>
  <TitlesOfParts>
    <vt:vector size="32" baseType="lpstr">
      <vt:lpstr>Präsentation Logo 125</vt:lpstr>
      <vt:lpstr>Larissa</vt:lpstr>
      <vt:lpstr>1_Larissa</vt:lpstr>
      <vt:lpstr>2_Larissa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S.Karger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kargerg</dc:creator>
  <cp:lastModifiedBy>Gutb</cp:lastModifiedBy>
  <cp:revision>75</cp:revision>
  <cp:lastPrinted>2015-10-08T11:01:01Z</cp:lastPrinted>
  <dcterms:created xsi:type="dcterms:W3CDTF">2015-03-26T21:14:44Z</dcterms:created>
  <dcterms:modified xsi:type="dcterms:W3CDTF">2015-10-15T16:10:57Z</dcterms:modified>
</cp:coreProperties>
</file>