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5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3BC5A-92BF-4C15-A269-AB7118A40A5B}" type="datetimeFigureOut">
              <a:rPr lang="ru-RU" smtClean="0"/>
              <a:t>23.10.2017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22F5C-89BD-4A7F-A6F5-1B1CCDAE1F4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6398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22F5C-89BD-4A7F-A6F5-1B1CCDAE1F4D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0303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99118" y="533401"/>
            <a:ext cx="3772883" cy="25146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99118" y="3403600"/>
            <a:ext cx="3772883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5274-6344-46F8-AFE7-12D8A5F8FBB5}" type="datetimeFigureOut">
              <a:rPr lang="ru-RU" smtClean="0"/>
              <a:t>23.10.2017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A135-E3DA-44FC-9242-A808402FF1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475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5274-6344-46F8-AFE7-12D8A5F8FBB5}" type="datetimeFigureOut">
              <a:rPr lang="ru-RU" smtClean="0"/>
              <a:t>23.10.2017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A135-E3DA-44FC-9242-A808402FF1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809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2771" y="533400"/>
            <a:ext cx="1772112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99118" y="533400"/>
            <a:ext cx="5602158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5274-6344-46F8-AFE7-12D8A5F8FBB5}" type="datetimeFigureOut">
              <a:rPr lang="ru-RU" smtClean="0"/>
              <a:t>23.10.2017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A135-E3DA-44FC-9242-A808402FF1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24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5274-6344-46F8-AFE7-12D8A5F8FBB5}" type="datetimeFigureOut">
              <a:rPr lang="ru-RU" smtClean="0"/>
              <a:t>23.10.2017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A135-E3DA-44FC-9242-A808402FF1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915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9119" y="533400"/>
            <a:ext cx="6516797" cy="2286000"/>
          </a:xfrm>
        </p:spPr>
        <p:txBody>
          <a:bodyPr anchor="b">
            <a:normAutofit/>
          </a:bodyPr>
          <a:lstStyle>
            <a:lvl1pPr algn="l">
              <a:defRPr sz="5400" b="1" cap="none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9119" y="3124200"/>
            <a:ext cx="6516797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5274-6344-46F8-AFE7-12D8A5F8FBB5}" type="datetimeFigureOut">
              <a:rPr lang="ru-RU" smtClean="0"/>
              <a:t>23.10.2017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A135-E3DA-44FC-9242-A808402FF1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133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99117" y="1828800"/>
            <a:ext cx="3189801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099516" y="1828800"/>
            <a:ext cx="3189801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5274-6344-46F8-AFE7-12D8A5F8FBB5}" type="datetimeFigureOut">
              <a:rPr lang="ru-RU" smtClean="0"/>
              <a:t>23.10.2017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A135-E3DA-44FC-9242-A808402FF1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370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9116" y="533400"/>
            <a:ext cx="6516799" cy="1066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9118" y="1828800"/>
            <a:ext cx="3189801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99118" y="2590800"/>
            <a:ext cx="3189801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126114" y="1828800"/>
            <a:ext cx="3189801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26114" y="2590800"/>
            <a:ext cx="3189801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5274-6344-46F8-AFE7-12D8A5F8FBB5}" type="datetimeFigureOut">
              <a:rPr lang="ru-RU" smtClean="0"/>
              <a:t>23.10.2017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A135-E3DA-44FC-9242-A808402FF1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078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5274-6344-46F8-AFE7-12D8A5F8FBB5}" type="datetimeFigureOut">
              <a:rPr lang="ru-RU" smtClean="0"/>
              <a:t>23.10.2017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A135-E3DA-44FC-9242-A808402FF1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715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5274-6344-46F8-AFE7-12D8A5F8FBB5}" type="datetimeFigureOut">
              <a:rPr lang="ru-RU" smtClean="0"/>
              <a:t>23.10.2017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A135-E3DA-44FC-9242-A808402FF1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153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9118" y="533400"/>
            <a:ext cx="3086904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00506" y="533400"/>
            <a:ext cx="4401696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99118" y="2209800"/>
            <a:ext cx="3086904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5274-6344-46F8-AFE7-12D8A5F8FBB5}" type="datetimeFigureOut">
              <a:rPr lang="ru-RU" smtClean="0"/>
              <a:t>23.10.2017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A135-E3DA-44FC-9242-A808402FF1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171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9118" y="533400"/>
            <a:ext cx="3086904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400505" y="533400"/>
            <a:ext cx="4336259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99118" y="2209800"/>
            <a:ext cx="3086904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41960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9117" y="533400"/>
            <a:ext cx="651679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9117" y="1828800"/>
            <a:ext cx="6516798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200813" y="6155268"/>
            <a:ext cx="1028968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A3D5274-6344-46F8-AFE7-12D8A5F8FBB5}" type="datetimeFigureOut">
              <a:rPr lang="ru-RU" smtClean="0"/>
              <a:t>23.10.2017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99118" y="6155268"/>
            <a:ext cx="424092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01276" y="6155268"/>
            <a:ext cx="914639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2B1A135-E3DA-44FC-9242-A808402FF1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705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5" r:id="rId1"/>
    <p:sldLayoutId id="2147484076" r:id="rId2"/>
    <p:sldLayoutId id="2147484077" r:id="rId3"/>
    <p:sldLayoutId id="2147484078" r:id="rId4"/>
    <p:sldLayoutId id="2147484079" r:id="rId5"/>
    <p:sldLayoutId id="2147484080" r:id="rId6"/>
    <p:sldLayoutId id="2147484081" r:id="rId7"/>
    <p:sldLayoutId id="2147484082" r:id="rId8"/>
    <p:sldLayoutId id="2147484083" r:id="rId9"/>
    <p:sldLayoutId id="2147484084" r:id="rId10"/>
    <p:sldLayoutId id="214748408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mll-copy.rucml.ru/" TargetMode="External"/><Relationship Id="rId2" Type="http://schemas.openxmlformats.org/officeDocument/2006/relationships/hyperlink" Target="http://nilc.ru/sk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h-clone.rucml.ru/" TargetMode="External"/><Relationship Id="rId4" Type="http://schemas.openxmlformats.org/officeDocument/2006/relationships/hyperlink" Target="http://lib.pravenc.ru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99118" y="533401"/>
            <a:ext cx="7445290" cy="2514601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Современный кризис библиотечной </a:t>
            </a:r>
            <a:r>
              <a:rPr lang="ru-RU" b="1" dirty="0" smtClean="0"/>
              <a:t>системы и пути его преодоления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Логинов</a:t>
            </a:r>
            <a:r>
              <a:rPr lang="en-US" dirty="0" smtClean="0"/>
              <a:t> Б.Р.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2883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9117" y="-27384"/>
            <a:ext cx="6516798" cy="1066800"/>
          </a:xfrm>
        </p:spPr>
        <p:txBody>
          <a:bodyPr>
            <a:normAutofit/>
          </a:bodyPr>
          <a:lstStyle/>
          <a:p>
            <a:r>
              <a:rPr lang="ru-RU" b="1" dirty="0" smtClean="0"/>
              <a:t>Пути  преодоления кризиса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7445291" cy="4752528"/>
          </a:xfrm>
        </p:spPr>
        <p:txBody>
          <a:bodyPr>
            <a:normAutofit lnSpcReduction="10000"/>
          </a:bodyPr>
          <a:lstStyle/>
          <a:p>
            <a:pPr lvl="1">
              <a:buFont typeface="Wingdings" pitchFamily="2" charset="2"/>
              <a:buChar char="ü"/>
            </a:pPr>
            <a:r>
              <a:rPr lang="ru-RU" sz="2400" b="1" dirty="0"/>
              <a:t>Обеспечение доступа к полнотекстовым документам через </a:t>
            </a:r>
            <a:r>
              <a:rPr lang="ru-RU" sz="2400" b="1" dirty="0" smtClean="0"/>
              <a:t>Интернет</a:t>
            </a:r>
          </a:p>
          <a:p>
            <a:pPr lvl="1">
              <a:buFont typeface="Wingdings" pitchFamily="2" charset="2"/>
              <a:buChar char="ü"/>
            </a:pPr>
            <a:endParaRPr lang="ru-RU" sz="2400" dirty="0"/>
          </a:p>
          <a:p>
            <a:pPr lvl="2">
              <a:buFont typeface="Arial" pitchFamily="34" charset="0"/>
              <a:buChar char="−"/>
            </a:pPr>
            <a:r>
              <a:rPr lang="ru-RU" sz="2400" b="1" dirty="0"/>
              <a:t>Преодоление ограничений </a:t>
            </a:r>
            <a:r>
              <a:rPr lang="ru-RU" sz="2400" b="1" dirty="0" smtClean="0"/>
              <a:t>авторского права </a:t>
            </a:r>
            <a:r>
              <a:rPr lang="ru-RU" sz="2400" dirty="0" smtClean="0"/>
              <a:t>на </a:t>
            </a:r>
            <a:r>
              <a:rPr lang="ru-RU" sz="2400" dirty="0"/>
              <a:t>предоставление доступа </a:t>
            </a:r>
            <a:r>
              <a:rPr lang="ru-RU" sz="2400" dirty="0" smtClean="0"/>
              <a:t>через Интернет </a:t>
            </a:r>
            <a:r>
              <a:rPr lang="ru-RU" sz="2400" b="1" dirty="0" smtClean="0"/>
              <a:t>программно-техническим способом</a:t>
            </a:r>
          </a:p>
          <a:p>
            <a:pPr marL="594360" lvl="2" indent="0">
              <a:buNone/>
            </a:pPr>
            <a:endParaRPr lang="ru-RU" sz="2400" dirty="0"/>
          </a:p>
          <a:p>
            <a:pPr lvl="2">
              <a:buFont typeface="Arial" pitchFamily="34" charset="0"/>
              <a:buChar char="−"/>
            </a:pPr>
            <a:r>
              <a:rPr lang="ru-RU" sz="2400" dirty="0"/>
              <a:t>Внедрение </a:t>
            </a:r>
            <a:r>
              <a:rPr lang="ru-RU" sz="2400" b="1" dirty="0"/>
              <a:t>технологии электронного </a:t>
            </a:r>
            <a:r>
              <a:rPr lang="ru-RU" sz="2400" b="1" dirty="0" smtClean="0"/>
              <a:t>абонемента</a:t>
            </a:r>
          </a:p>
          <a:p>
            <a:pPr lvl="2">
              <a:buFont typeface="Arial" pitchFamily="34" charset="0"/>
              <a:buChar char="−"/>
            </a:pPr>
            <a:endParaRPr lang="en-US" sz="2400" dirty="0" smtClean="0"/>
          </a:p>
          <a:p>
            <a:pPr lvl="2">
              <a:buFont typeface="Arial" pitchFamily="34" charset="0"/>
              <a:buChar char="−"/>
            </a:pPr>
            <a:r>
              <a:rPr lang="ru-RU" sz="2400" dirty="0" smtClean="0"/>
              <a:t>Создание </a:t>
            </a:r>
            <a:r>
              <a:rPr lang="ru-RU" sz="2400" b="1" dirty="0" smtClean="0"/>
              <a:t>корпоративного электронного абонемента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823196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9117" y="-27384"/>
            <a:ext cx="6516798" cy="1066800"/>
          </a:xfrm>
        </p:spPr>
        <p:txBody>
          <a:bodyPr>
            <a:normAutofit/>
          </a:bodyPr>
          <a:lstStyle/>
          <a:p>
            <a:r>
              <a:rPr lang="ru-RU" b="1" dirty="0" smtClean="0"/>
              <a:t>Пути  преодоления кризиса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7848872" cy="5184576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ü"/>
            </a:pPr>
            <a:r>
              <a:rPr lang="ru-RU" sz="2200" b="1" dirty="0"/>
              <a:t>Совершенствование программного обеспечения для создания библиотеки знаний </a:t>
            </a:r>
            <a:endParaRPr lang="ru-RU" sz="2200" b="1" dirty="0" smtClean="0"/>
          </a:p>
          <a:p>
            <a:pPr lvl="1">
              <a:buFont typeface="Wingdings" pitchFamily="2" charset="2"/>
              <a:buChar char="ü"/>
            </a:pPr>
            <a:r>
              <a:rPr lang="ru-RU" sz="2200" b="1" dirty="0" smtClean="0"/>
              <a:t>Разработка </a:t>
            </a:r>
            <a:r>
              <a:rPr lang="ru-RU" sz="2200" b="1" dirty="0"/>
              <a:t>единой модели представления онтологий</a:t>
            </a:r>
            <a:r>
              <a:rPr lang="ru-RU" sz="2200" dirty="0"/>
              <a:t> в среде </a:t>
            </a:r>
            <a:r>
              <a:rPr lang="en-US" sz="2200" dirty="0"/>
              <a:t>RUSMARC</a:t>
            </a:r>
            <a:r>
              <a:rPr lang="ru-RU" sz="2200" dirty="0"/>
              <a:t>-</a:t>
            </a:r>
            <a:r>
              <a:rPr lang="en-US" sz="2200" dirty="0"/>
              <a:t>Authority</a:t>
            </a:r>
            <a:r>
              <a:rPr lang="ru-RU" sz="2200" dirty="0"/>
              <a:t> в </a:t>
            </a:r>
            <a:r>
              <a:rPr lang="en-US" sz="2200" dirty="0"/>
              <a:t>FRBR </a:t>
            </a:r>
            <a:endParaRPr lang="ru-RU" sz="2200" dirty="0"/>
          </a:p>
          <a:p>
            <a:pPr lvl="2">
              <a:buFont typeface="Arial" pitchFamily="34" charset="0"/>
              <a:buChar char="−"/>
            </a:pPr>
            <a:r>
              <a:rPr lang="ru-RU" sz="2200" i="1" dirty="0"/>
              <a:t>Разработка модуля каталогизации на принципах </a:t>
            </a:r>
            <a:r>
              <a:rPr lang="en-US" sz="2200" i="1" dirty="0"/>
              <a:t>FRBR</a:t>
            </a:r>
            <a:endParaRPr lang="ru-RU" sz="2200" dirty="0"/>
          </a:p>
          <a:p>
            <a:pPr lvl="2">
              <a:buFont typeface="Arial" pitchFamily="34" charset="0"/>
              <a:buChar char="−"/>
            </a:pPr>
            <a:r>
              <a:rPr lang="ru-RU" sz="2200" i="1" dirty="0"/>
              <a:t>Разработка точек до</a:t>
            </a:r>
            <a:r>
              <a:rPr lang="en-US" sz="2200" i="1" dirty="0"/>
              <a:t>c</a:t>
            </a:r>
            <a:r>
              <a:rPr lang="ru-RU" sz="2200" i="1" dirty="0"/>
              <a:t>тупа в соответствии с требованиями </a:t>
            </a:r>
            <a:r>
              <a:rPr lang="en-US" sz="2200" i="1" dirty="0"/>
              <a:t>FRBR</a:t>
            </a:r>
            <a:r>
              <a:rPr lang="ru-RU" sz="2200" i="1" dirty="0"/>
              <a:t>, </a:t>
            </a:r>
            <a:r>
              <a:rPr lang="en-US" sz="2200" i="1" dirty="0"/>
              <a:t>FRAD</a:t>
            </a:r>
            <a:r>
              <a:rPr lang="ru-RU" sz="2200" i="1" dirty="0"/>
              <a:t>, </a:t>
            </a:r>
            <a:r>
              <a:rPr lang="en-US" sz="2200" i="1" dirty="0" smtClean="0"/>
              <a:t>FSRAD,</a:t>
            </a:r>
            <a:r>
              <a:rPr lang="ru-RU" sz="2200" i="1" dirty="0" smtClean="0"/>
              <a:t> </a:t>
            </a:r>
            <a:r>
              <a:rPr lang="en-US" sz="2200" i="1" dirty="0" smtClean="0"/>
              <a:t>IFLA LRM</a:t>
            </a:r>
            <a:endParaRPr lang="ru-RU" sz="2200" dirty="0"/>
          </a:p>
          <a:p>
            <a:pPr lvl="2">
              <a:buFont typeface="Arial" pitchFamily="34" charset="0"/>
              <a:buChar char="−"/>
            </a:pPr>
            <a:r>
              <a:rPr lang="ru-RU" sz="2200" i="1" dirty="0" smtClean="0"/>
              <a:t>Освоение и внедрение технологий двух уровнего поиска: по онтологиям и полным текстам с фасетами и морфологией.</a:t>
            </a:r>
            <a:endParaRPr lang="ru-RU" sz="2200" dirty="0"/>
          </a:p>
          <a:p>
            <a:pPr lvl="2">
              <a:buFont typeface="Arial" pitchFamily="34" charset="0"/>
              <a:buChar char="−"/>
            </a:pPr>
            <a:r>
              <a:rPr lang="ru-RU" sz="2200" i="1" dirty="0" smtClean="0"/>
              <a:t>Разработка </a:t>
            </a:r>
            <a:r>
              <a:rPr lang="ru-RU" sz="2200" i="1" dirty="0"/>
              <a:t>пользовательского интерфейса под задачи поиска и отображения знаний</a:t>
            </a:r>
            <a:endParaRPr lang="ru-RU" sz="2200" dirty="0"/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234281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496944" cy="1052736"/>
          </a:xfrm>
        </p:spPr>
        <p:txBody>
          <a:bodyPr>
            <a:normAutofit/>
          </a:bodyPr>
          <a:lstStyle/>
          <a:p>
            <a:r>
              <a:rPr lang="ru-RU" b="1" dirty="0"/>
              <a:t>Стадии  и характеристики развития библиотек на современном</a:t>
            </a:r>
            <a:r>
              <a:rPr lang="ru-RU" dirty="0"/>
              <a:t> </a:t>
            </a:r>
            <a:r>
              <a:rPr lang="ru-RU" b="1" dirty="0"/>
              <a:t>этап</a:t>
            </a:r>
            <a:r>
              <a:rPr lang="ru-RU" dirty="0"/>
              <a:t>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3909642"/>
              </p:ext>
            </p:extLst>
          </p:nvPr>
        </p:nvGraphicFramePr>
        <p:xfrm>
          <a:off x="539550" y="1196752"/>
          <a:ext cx="8064898" cy="54136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009"/>
                <a:gridCol w="2016009"/>
                <a:gridCol w="2016009"/>
                <a:gridCol w="2016871"/>
              </a:tblGrid>
              <a:tr h="5222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Этапы развития библиотек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Справочно-поисковый аппарат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Документальный фонд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Доступ к ресурсам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655" marR="48655" marT="0" marB="0"/>
                </a:tc>
              </a:tr>
              <a:tr h="870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Традиционные библиотеки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Карточные каталоги: генеральный, систематический, предметный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Документы на твердых носителях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Книговыдача документов во временное использование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655" marR="48655" marT="0" marB="0"/>
                </a:tc>
              </a:tr>
              <a:tr h="1218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Электронные библиотеки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Единый электронный каталог с возможностью подключения поиска по полному тексту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Документы в электронной форме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Удаленный доступ через интернет с защитой от копирования и поэкземплярного доступа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655" marR="48655" marT="0" marB="0"/>
                </a:tc>
              </a:tr>
              <a:tr h="1914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Электронные библиотеки знаний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Онтологии различного типа (тезаурусы</a:t>
                      </a:r>
                      <a:r>
                        <a:rPr lang="ru-RU" sz="1400" dirty="0">
                          <a:effectLst/>
                        </a:rPr>
                        <a:t>, рубрикаторы,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</a:t>
                      </a:r>
                      <a:r>
                        <a:rPr lang="ru-RU" sz="1400" dirty="0" smtClean="0">
                          <a:effectLst/>
                        </a:rPr>
                        <a:t>лассификаторы</a:t>
                      </a:r>
                      <a:r>
                        <a:rPr lang="ru-RU" sz="1400" dirty="0">
                          <a:effectLst/>
                        </a:rPr>
                        <a:t>, предметные </a:t>
                      </a:r>
                      <a:r>
                        <a:rPr lang="ru-RU" sz="1400" dirty="0" smtClean="0">
                          <a:effectLst/>
                        </a:rPr>
                        <a:t>рубрики) </a:t>
                      </a:r>
                      <a:r>
                        <a:rPr lang="ru-RU" sz="1400" dirty="0">
                          <a:effectLst/>
                        </a:rPr>
                        <a:t>представленные в семантическом </a:t>
                      </a:r>
                      <a:r>
                        <a:rPr lang="en-US" sz="1400" dirty="0" smtClean="0">
                          <a:effectLst/>
                        </a:rPr>
                        <a:t>Web</a:t>
                      </a:r>
                      <a:r>
                        <a:rPr lang="ru-RU" sz="1400" dirty="0" smtClean="0">
                          <a:effectLst/>
                        </a:rPr>
                        <a:t>, поиск по полному тексту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Электронные документы на уровне монографий, периодики, постатейной росписи журналов, энциклопедий и директивных описаний знаний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Онлайн доступ ко всем документам с сохранением требований законодательства об авторском праве.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655" marR="4865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14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1"/>
            <a:ext cx="8856984" cy="1159437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              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Принципиальная схема</a:t>
            </a:r>
            <a:br>
              <a:rPr lang="ru-RU" dirty="0" smtClean="0"/>
            </a:br>
            <a:r>
              <a:rPr lang="ru-RU" dirty="0" smtClean="0"/>
              <a:t>                  библиотеки знаний</a:t>
            </a:r>
            <a:endParaRPr lang="ru-RU" dirty="0"/>
          </a:p>
        </p:txBody>
      </p:sp>
      <p:sp>
        <p:nvSpPr>
          <p:cNvPr id="5" name="Надпись 2"/>
          <p:cNvSpPr txBox="1">
            <a:spLocks noChangeArrowheads="1"/>
          </p:cNvSpPr>
          <p:nvPr/>
        </p:nvSpPr>
        <p:spPr bwMode="auto">
          <a:xfrm>
            <a:off x="2475230" y="1484784"/>
            <a:ext cx="2352040" cy="2866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200" b="1" dirty="0">
                <a:effectLst/>
                <a:latin typeface="+mj-lt"/>
                <a:ea typeface="Times New Roman"/>
                <a:cs typeface="Times New Roman"/>
              </a:rPr>
              <a:t>Комплектование знаний</a:t>
            </a:r>
          </a:p>
        </p:txBody>
      </p:sp>
      <p:sp>
        <p:nvSpPr>
          <p:cNvPr id="6" name="Надпись 2"/>
          <p:cNvSpPr txBox="1">
            <a:spLocks noChangeArrowheads="1"/>
          </p:cNvSpPr>
          <p:nvPr/>
        </p:nvSpPr>
        <p:spPr bwMode="auto">
          <a:xfrm>
            <a:off x="1401445" y="3144039"/>
            <a:ext cx="4814570" cy="9859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>
            <a:defPPr>
              <a:defRPr lang="ru-RU"/>
            </a:defPPr>
            <a:lvl1pPr algn="ctr">
              <a:lnSpc>
                <a:spcPct val="115000"/>
              </a:lnSpc>
              <a:spcAft>
                <a:spcPts val="1000"/>
              </a:spcAft>
              <a:defRPr sz="1200">
                <a:effectLst/>
                <a:latin typeface="+mj-lt"/>
                <a:ea typeface="Times New Roman"/>
                <a:cs typeface="Times New Roman"/>
              </a:defRPr>
            </a:lvl1pPr>
          </a:lstStyle>
          <a:p>
            <a:r>
              <a:rPr lang="ru-RU" b="1" dirty="0"/>
              <a:t>Модуль поиска </a:t>
            </a:r>
            <a:r>
              <a:rPr lang="ru-RU" b="1" dirty="0" smtClean="0"/>
              <a:t>в </a:t>
            </a:r>
            <a:r>
              <a:rPr lang="en-US" b="1" dirty="0" smtClean="0"/>
              <a:t>WEB</a:t>
            </a:r>
            <a:r>
              <a:rPr lang="ru-RU" b="1" dirty="0" smtClean="0"/>
              <a:t> среде</a:t>
            </a:r>
            <a:endParaRPr lang="en-US" b="1" dirty="0" smtClean="0"/>
          </a:p>
          <a:p>
            <a:endParaRPr lang="ru-RU" dirty="0"/>
          </a:p>
          <a:p>
            <a:r>
              <a:rPr lang="ru-RU" dirty="0"/>
              <a:t> </a:t>
            </a:r>
          </a:p>
        </p:txBody>
      </p:sp>
      <p:sp>
        <p:nvSpPr>
          <p:cNvPr id="7" name="Надпись 2"/>
          <p:cNvSpPr txBox="1">
            <a:spLocks noChangeArrowheads="1"/>
          </p:cNvSpPr>
          <p:nvPr/>
        </p:nvSpPr>
        <p:spPr bwMode="auto">
          <a:xfrm>
            <a:off x="1597976" y="3493444"/>
            <a:ext cx="1202055" cy="4990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>
            <a:defPPr>
              <a:defRPr lang="ru-RU"/>
            </a:defPPr>
            <a:lvl1pPr algn="ctr">
              <a:lnSpc>
                <a:spcPct val="115000"/>
              </a:lnSpc>
              <a:spcAft>
                <a:spcPts val="1000"/>
              </a:spcAft>
              <a:defRPr sz="1200">
                <a:effectLst/>
                <a:latin typeface="+mj-lt"/>
                <a:ea typeface="Times New Roman"/>
                <a:cs typeface="Times New Roman"/>
              </a:defRPr>
            </a:lvl1pPr>
          </a:lstStyle>
          <a:p>
            <a:r>
              <a:rPr lang="ru-RU" b="1" dirty="0"/>
              <a:t>Онтологии           </a:t>
            </a:r>
            <a:r>
              <a:rPr lang="ru-RU" b="1" dirty="0" smtClean="0"/>
              <a:t>ОСЗ</a:t>
            </a:r>
            <a:endParaRPr lang="ru-RU" b="1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3563888" y="1771466"/>
            <a:ext cx="44182" cy="4778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Надпись 2"/>
          <p:cNvSpPr txBox="1">
            <a:spLocks noChangeArrowheads="1"/>
          </p:cNvSpPr>
          <p:nvPr/>
        </p:nvSpPr>
        <p:spPr bwMode="auto">
          <a:xfrm>
            <a:off x="2199004" y="2287424"/>
            <a:ext cx="2949060" cy="5170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>
            <a:defPPr>
              <a:defRPr lang="ru-RU"/>
            </a:defPPr>
            <a:lvl1pPr algn="ctr">
              <a:lnSpc>
                <a:spcPct val="115000"/>
              </a:lnSpc>
              <a:spcAft>
                <a:spcPts val="1000"/>
              </a:spcAft>
              <a:defRPr sz="1200">
                <a:effectLst/>
                <a:latin typeface="+mj-lt"/>
                <a:ea typeface="Times New Roman"/>
                <a:cs typeface="Times New Roman"/>
              </a:defRPr>
            </a:lvl1pPr>
          </a:lstStyle>
          <a:p>
            <a:r>
              <a:rPr lang="ru-RU" b="1" dirty="0"/>
              <a:t>Описательная и содержательная каталогизация знаний</a:t>
            </a:r>
          </a:p>
        </p:txBody>
      </p:sp>
      <p:sp>
        <p:nvSpPr>
          <p:cNvPr id="11" name="Блок-схема: магнитный диск 10"/>
          <p:cNvSpPr/>
          <p:nvPr/>
        </p:nvSpPr>
        <p:spPr>
          <a:xfrm>
            <a:off x="2310763" y="5726973"/>
            <a:ext cx="2179955" cy="578143"/>
          </a:xfrm>
          <a:prstGeom prst="flowChartMagneticDisk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200" b="1" dirty="0">
                <a:latin typeface="+mj-lt"/>
                <a:ea typeface="Times New Roman"/>
                <a:cs typeface="Times New Roman"/>
              </a:rPr>
              <a:t>Массив документов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3423284" y="5340893"/>
            <a:ext cx="0" cy="386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Надпись 2"/>
          <p:cNvSpPr txBox="1">
            <a:spLocks noChangeArrowheads="1"/>
          </p:cNvSpPr>
          <p:nvPr/>
        </p:nvSpPr>
        <p:spPr bwMode="auto">
          <a:xfrm>
            <a:off x="5297169" y="5340893"/>
            <a:ext cx="1682116" cy="9237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>
            <a:defPPr>
              <a:defRPr lang="ru-RU"/>
            </a:defPPr>
            <a:lvl1pPr algn="ctr">
              <a:lnSpc>
                <a:spcPct val="115000"/>
              </a:lnSpc>
              <a:spcAft>
                <a:spcPts val="1000"/>
              </a:spcAft>
              <a:defRPr sz="1200">
                <a:effectLst/>
                <a:latin typeface="+mj-lt"/>
                <a:ea typeface="Times New Roman"/>
                <a:cs typeface="Times New Roman"/>
              </a:defRPr>
            </a:lvl1pPr>
          </a:lstStyle>
          <a:p>
            <a:r>
              <a:rPr lang="ru-RU" b="1" dirty="0"/>
              <a:t>Оцифровка документов по заказам абонемента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flipH="1" flipV="1">
            <a:off x="4527549" y="5907313"/>
            <a:ext cx="760095" cy="45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5984874" y="4977673"/>
            <a:ext cx="4445" cy="347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Надпись 2"/>
          <p:cNvSpPr txBox="1">
            <a:spLocks noChangeArrowheads="1"/>
          </p:cNvSpPr>
          <p:nvPr/>
        </p:nvSpPr>
        <p:spPr bwMode="auto">
          <a:xfrm>
            <a:off x="2199004" y="4653136"/>
            <a:ext cx="2835275" cy="7294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>
            <a:defPPr>
              <a:defRPr lang="ru-RU"/>
            </a:defPPr>
            <a:lvl1pPr algn="ctr">
              <a:lnSpc>
                <a:spcPct val="115000"/>
              </a:lnSpc>
              <a:spcAft>
                <a:spcPts val="1000"/>
              </a:spcAft>
              <a:defRPr sz="1200">
                <a:effectLst/>
                <a:latin typeface="+mj-lt"/>
                <a:ea typeface="Times New Roman"/>
                <a:cs typeface="Times New Roman"/>
              </a:defRPr>
            </a:lvl1pPr>
          </a:lstStyle>
          <a:p>
            <a:r>
              <a:rPr lang="ru-RU" b="1" dirty="0"/>
              <a:t>Система предоставления доступа к полным </a:t>
            </a:r>
            <a:r>
              <a:rPr lang="ru-RU" b="1" dirty="0" smtClean="0"/>
              <a:t>текстам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 smtClean="0"/>
              <a:t> </a:t>
            </a:r>
            <a:r>
              <a:rPr lang="ru-RU" b="1" dirty="0"/>
              <a:t>(Электронный абонемент)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3423284" y="4129950"/>
            <a:ext cx="24766" cy="505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093969" y="4969418"/>
            <a:ext cx="904240" cy="146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0" idx="2"/>
          </p:cNvCxnSpPr>
          <p:nvPr/>
        </p:nvCxnSpPr>
        <p:spPr>
          <a:xfrm flipH="1">
            <a:off x="3665949" y="2804489"/>
            <a:ext cx="7585" cy="339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Надпись 2"/>
          <p:cNvSpPr txBox="1">
            <a:spLocks noChangeArrowheads="1"/>
          </p:cNvSpPr>
          <p:nvPr/>
        </p:nvSpPr>
        <p:spPr bwMode="auto">
          <a:xfrm>
            <a:off x="3050222" y="3469386"/>
            <a:ext cx="1202055" cy="5170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>
            <a:defPPr>
              <a:defRPr lang="ru-RU"/>
            </a:defPPr>
            <a:lvl1pPr algn="ctr">
              <a:lnSpc>
                <a:spcPct val="115000"/>
              </a:lnSpc>
              <a:spcAft>
                <a:spcPts val="1000"/>
              </a:spcAft>
              <a:defRPr sz="1200">
                <a:effectLst/>
                <a:latin typeface="+mj-lt"/>
                <a:ea typeface="Times New Roman"/>
                <a:cs typeface="Times New Roman"/>
              </a:defRPr>
            </a:lvl1pPr>
          </a:lstStyle>
          <a:p>
            <a:r>
              <a:rPr lang="ru-RU" b="1" dirty="0" smtClean="0"/>
              <a:t>Бибописание</a:t>
            </a:r>
            <a:r>
              <a:rPr lang="ru-RU" b="1" dirty="0" smtClean="0"/>
              <a:t> документов</a:t>
            </a:r>
            <a:endParaRPr lang="ru-RU" b="1" dirty="0"/>
          </a:p>
        </p:txBody>
      </p:sp>
      <p:sp>
        <p:nvSpPr>
          <p:cNvPr id="21" name="Надпись 2"/>
          <p:cNvSpPr txBox="1">
            <a:spLocks noChangeArrowheads="1"/>
          </p:cNvSpPr>
          <p:nvPr/>
        </p:nvSpPr>
        <p:spPr bwMode="auto">
          <a:xfrm>
            <a:off x="4554326" y="3463661"/>
            <a:ext cx="1202055" cy="5170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>
            <a:defPPr>
              <a:defRPr lang="ru-RU"/>
            </a:defPPr>
            <a:lvl1pPr algn="ctr">
              <a:lnSpc>
                <a:spcPct val="115000"/>
              </a:lnSpc>
              <a:spcAft>
                <a:spcPts val="1000"/>
              </a:spcAft>
              <a:defRPr sz="1200">
                <a:effectLst/>
                <a:latin typeface="+mj-lt"/>
                <a:ea typeface="Times New Roman"/>
                <a:cs typeface="Times New Roman"/>
              </a:defRPr>
            </a:lvl1pPr>
          </a:lstStyle>
          <a:p>
            <a:r>
              <a:rPr lang="ru-RU" b="1" dirty="0" smtClean="0"/>
              <a:t>Полные тексты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26026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632847" cy="1066800"/>
          </a:xfrm>
        </p:spPr>
        <p:txBody>
          <a:bodyPr>
            <a:normAutofit/>
          </a:bodyPr>
          <a:lstStyle/>
          <a:p>
            <a:r>
              <a:rPr lang="ru-RU" b="1" dirty="0"/>
              <a:t>Демонстрация примеров с элементами библиотек </a:t>
            </a:r>
            <a:r>
              <a:rPr lang="ru-RU" b="1" dirty="0" smtClean="0"/>
              <a:t>знаний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7632848" cy="3888432"/>
          </a:xfrm>
        </p:spPr>
        <p:txBody>
          <a:bodyPr>
            <a:normAutofit/>
          </a:bodyPr>
          <a:lstStyle/>
          <a:p>
            <a:pPr lvl="1"/>
            <a:r>
              <a:rPr lang="ru-RU" sz="2400" dirty="0">
                <a:hlinkClick r:id="rId2"/>
              </a:rPr>
              <a:t>СКК</a:t>
            </a:r>
            <a:r>
              <a:rPr lang="ru-RU" sz="2400" dirty="0"/>
              <a:t> (онтологии)</a:t>
            </a:r>
          </a:p>
          <a:p>
            <a:pPr lvl="1"/>
            <a:r>
              <a:rPr lang="ru-RU" sz="2400" dirty="0">
                <a:hlinkClick r:id="rId3"/>
              </a:rPr>
              <a:t>Электронный абонемент ЦНМБ</a:t>
            </a:r>
            <a:r>
              <a:rPr lang="ru-RU" sz="2400" dirty="0"/>
              <a:t> (клон) – онтология в виде тезауруса и статьи.</a:t>
            </a:r>
          </a:p>
          <a:p>
            <a:pPr lvl="1"/>
            <a:r>
              <a:rPr lang="ru-RU" sz="2400" dirty="0">
                <a:hlinkClick r:id="rId4"/>
              </a:rPr>
              <a:t>Корпоративная библиотека Сретенской духовной семинарии</a:t>
            </a:r>
            <a:r>
              <a:rPr lang="ru-RU" sz="2400" dirty="0"/>
              <a:t>, </a:t>
            </a:r>
            <a:r>
              <a:rPr lang="ru-RU" sz="2400" dirty="0" smtClean="0"/>
              <a:t>-</a:t>
            </a:r>
            <a:r>
              <a:rPr lang="en-US" sz="2400" dirty="0" smtClean="0"/>
              <a:t> </a:t>
            </a:r>
            <a:r>
              <a:rPr lang="ru-RU" sz="2400" dirty="0" smtClean="0"/>
              <a:t>связь с энциклопедией</a:t>
            </a:r>
            <a:endParaRPr lang="ru-RU" sz="2400" dirty="0"/>
          </a:p>
          <a:p>
            <a:pPr lvl="1"/>
            <a:r>
              <a:rPr lang="en-US" sz="2400" dirty="0" smtClean="0">
                <a:hlinkClick r:id="rId5"/>
              </a:rPr>
              <a:t>ЭК </a:t>
            </a:r>
            <a:r>
              <a:rPr lang="ru-RU" sz="2400" dirty="0" smtClean="0">
                <a:hlinkClick r:id="rId5"/>
              </a:rPr>
              <a:t>ОНН</a:t>
            </a:r>
            <a:r>
              <a:rPr lang="ru-RU" sz="2400" dirty="0" smtClean="0"/>
              <a:t> </a:t>
            </a:r>
            <a:r>
              <a:rPr lang="ru-RU" sz="2400" dirty="0"/>
              <a:t>(нематериальное наследие</a:t>
            </a:r>
            <a:r>
              <a:rPr lang="ru-RU" sz="2400" dirty="0" smtClean="0"/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75303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Современная</a:t>
            </a:r>
            <a:r>
              <a:rPr lang="en-US" dirty="0" smtClean="0"/>
              <a:t> </a:t>
            </a:r>
            <a:r>
              <a:rPr lang="en-US" dirty="0" smtClean="0"/>
              <a:t>миссия</a:t>
            </a:r>
            <a:r>
              <a:rPr lang="en-US" dirty="0" smtClean="0"/>
              <a:t> </a:t>
            </a:r>
            <a:r>
              <a:rPr lang="en-US" dirty="0" smtClean="0"/>
              <a:t>библиотек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/>
              <a:t>Собирать</a:t>
            </a:r>
            <a:endParaRPr lang="en-US" sz="2400" dirty="0" smtClean="0"/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Хранить</a:t>
            </a:r>
            <a:endParaRPr lang="en-US" sz="2400" dirty="0" smtClean="0"/>
          </a:p>
          <a:p>
            <a:pPr>
              <a:buFont typeface="Wingdings" pitchFamily="2" charset="2"/>
              <a:buChar char="ü"/>
            </a:pPr>
            <a:r>
              <a:rPr lang="en-US" sz="2400" b="1" dirty="0" smtClean="0"/>
              <a:t>Систематизировать</a:t>
            </a:r>
            <a:r>
              <a:rPr lang="ru-RU" sz="2400" b="1" dirty="0" smtClean="0"/>
              <a:t> на принципах </a:t>
            </a:r>
            <a:r>
              <a:rPr lang="en-US" sz="2400" b="1" dirty="0" smtClean="0"/>
              <a:t>FRBR </a:t>
            </a:r>
            <a:r>
              <a:rPr lang="ru-RU" sz="2400" b="1" dirty="0" smtClean="0"/>
              <a:t>!!!</a:t>
            </a:r>
            <a:endParaRPr lang="en-US" sz="2400" b="1" dirty="0" smtClean="0"/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Предоставлять</a:t>
            </a:r>
            <a:r>
              <a:rPr lang="en-US" sz="2400" dirty="0" smtClean="0"/>
              <a:t> </a:t>
            </a:r>
            <a:r>
              <a:rPr lang="en-US" sz="2400" dirty="0" smtClean="0"/>
              <a:t>доступ</a:t>
            </a:r>
            <a:r>
              <a:rPr lang="en-US" sz="2400" dirty="0" smtClean="0"/>
              <a:t> </a:t>
            </a:r>
            <a:r>
              <a:rPr lang="en-US" sz="2400" dirty="0" smtClean="0"/>
              <a:t>через</a:t>
            </a:r>
            <a:r>
              <a:rPr lang="en-US" sz="2400" dirty="0" smtClean="0"/>
              <a:t> </a:t>
            </a:r>
            <a:r>
              <a:rPr lang="en-US" sz="2400" dirty="0" smtClean="0"/>
              <a:t>телекоммуникационные</a:t>
            </a:r>
            <a:r>
              <a:rPr lang="en-US" sz="2400" dirty="0" smtClean="0"/>
              <a:t> </a:t>
            </a:r>
            <a:r>
              <a:rPr lang="en-US" sz="2400" dirty="0" smtClean="0"/>
              <a:t>сети</a:t>
            </a:r>
            <a:endParaRPr lang="en-US" sz="2400" dirty="0" smtClean="0"/>
          </a:p>
          <a:p>
            <a:pPr marL="45720" indent="0">
              <a:buNone/>
            </a:pPr>
            <a:r>
              <a:rPr lang="en-US" sz="2400" dirty="0" smtClean="0"/>
              <a:t>к </a:t>
            </a:r>
            <a:r>
              <a:rPr lang="en-US" sz="2400" dirty="0" smtClean="0"/>
              <a:t>культурному</a:t>
            </a:r>
            <a:r>
              <a:rPr lang="en-US" sz="2400" dirty="0" smtClean="0"/>
              <a:t> </a:t>
            </a:r>
            <a:r>
              <a:rPr lang="en-US" sz="2400" dirty="0" smtClean="0"/>
              <a:t>наследию</a:t>
            </a:r>
            <a:r>
              <a:rPr lang="en-US" sz="2400" dirty="0" smtClean="0"/>
              <a:t> </a:t>
            </a:r>
            <a:r>
              <a:rPr lang="en-US" sz="2400" dirty="0" smtClean="0"/>
              <a:t>России</a:t>
            </a:r>
            <a:r>
              <a:rPr lang="en-US" sz="2400" dirty="0" smtClean="0"/>
              <a:t>, </a:t>
            </a:r>
            <a:r>
              <a:rPr lang="en-US" sz="2400" dirty="0" smtClean="0"/>
              <a:t>которая</a:t>
            </a:r>
            <a:r>
              <a:rPr lang="en-US" sz="2400" dirty="0" smtClean="0"/>
              <a:t> </a:t>
            </a:r>
            <a:r>
              <a:rPr lang="en-US" sz="2400" dirty="0" smtClean="0"/>
              <a:t>должна</a:t>
            </a:r>
            <a:r>
              <a:rPr lang="en-US" sz="2400" dirty="0" smtClean="0"/>
              <a:t> </a:t>
            </a:r>
            <a:r>
              <a:rPr lang="en-US" sz="2400" dirty="0" smtClean="0"/>
              <a:t>быть</a:t>
            </a:r>
            <a:r>
              <a:rPr lang="en-US" sz="2400" dirty="0" smtClean="0"/>
              <a:t> </a:t>
            </a:r>
            <a:r>
              <a:rPr lang="en-US" sz="2400" dirty="0" smtClean="0"/>
              <a:t>частью</a:t>
            </a:r>
            <a:r>
              <a:rPr lang="en-US" sz="2400" dirty="0" smtClean="0"/>
              <a:t> </a:t>
            </a:r>
            <a:r>
              <a:rPr lang="en-US" sz="2400" dirty="0" smtClean="0"/>
              <a:t>мирового</a:t>
            </a:r>
            <a:r>
              <a:rPr lang="en-US" sz="2400" dirty="0" smtClean="0"/>
              <a:t> </a:t>
            </a:r>
            <a:r>
              <a:rPr lang="en-US" sz="2400" dirty="0" smtClean="0"/>
              <a:t>информационного</a:t>
            </a:r>
            <a:r>
              <a:rPr lang="en-US" sz="2400" dirty="0" smtClean="0"/>
              <a:t> </a:t>
            </a:r>
            <a:r>
              <a:rPr lang="en-US" sz="2400" dirty="0" smtClean="0"/>
              <a:t>пространства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48687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Спасибо</a:t>
            </a:r>
            <a:r>
              <a:rPr lang="en-US" dirty="0" smtClean="0"/>
              <a:t> </a:t>
            </a:r>
            <a:r>
              <a:rPr lang="en-US" dirty="0" smtClean="0"/>
              <a:t>за</a:t>
            </a:r>
            <a:r>
              <a:rPr lang="en-US" dirty="0" smtClean="0"/>
              <a:t> </a:t>
            </a:r>
            <a:r>
              <a:rPr lang="en-US" dirty="0" smtClean="0"/>
              <a:t>внимание</a:t>
            </a:r>
            <a:r>
              <a:rPr lang="en-US" dirty="0" smtClean="0"/>
              <a:t> 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966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08720"/>
            <a:ext cx="7272808" cy="525658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b="1" dirty="0">
                <a:solidFill>
                  <a:srgbClr val="00B0F0"/>
                </a:solidFill>
              </a:rPr>
              <a:t>Библиотека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/>
              <a:t>- информационная, культурная, просветительская организация или структурное подразделение </a:t>
            </a:r>
            <a:r>
              <a:rPr lang="ru-RU" sz="2400" b="1" i="1" dirty="0"/>
              <a:t>организации</a:t>
            </a:r>
            <a:r>
              <a:rPr lang="ru-RU" sz="2400" dirty="0"/>
              <a:t>, </a:t>
            </a:r>
            <a:r>
              <a:rPr lang="ru-RU" sz="2400" b="1" i="1" dirty="0" smtClean="0"/>
              <a:t>располагающ</a:t>
            </a:r>
            <a:r>
              <a:rPr lang="en-US" sz="2400" b="1" i="1" dirty="0" smtClean="0"/>
              <a:t>ая</a:t>
            </a:r>
            <a:r>
              <a:rPr lang="ru-RU" sz="2400" b="1" i="1" dirty="0" smtClean="0"/>
              <a:t> </a:t>
            </a:r>
            <a:r>
              <a:rPr lang="ru-RU" sz="2400" b="1" i="1" dirty="0"/>
              <a:t>организованным фондом документов и </a:t>
            </a:r>
            <a:r>
              <a:rPr lang="ru-RU" sz="2400" b="1" i="1" dirty="0" smtClean="0"/>
              <a:t>предоставляющ</a:t>
            </a:r>
            <a:r>
              <a:rPr lang="en-US" sz="2400" b="1" i="1" dirty="0" smtClean="0"/>
              <a:t>ая</a:t>
            </a:r>
            <a:r>
              <a:rPr lang="ru-RU" sz="2400" b="1" i="1" dirty="0" smtClean="0"/>
              <a:t> </a:t>
            </a:r>
            <a:r>
              <a:rPr lang="ru-RU" sz="2400" b="1" i="1" dirty="0"/>
              <a:t>их во временное пользование </a:t>
            </a:r>
            <a:endParaRPr lang="ru-RU" sz="2400" dirty="0"/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0B0F0"/>
                </a:solidFill>
              </a:rPr>
              <a:t>Библиотека</a:t>
            </a:r>
            <a:r>
              <a:rPr lang="ru-RU" sz="2400" dirty="0" smtClean="0">
                <a:solidFill>
                  <a:srgbClr val="00B0F0"/>
                </a:solidFill>
              </a:rPr>
              <a:t> </a:t>
            </a:r>
            <a:r>
              <a:rPr lang="ru-RU" sz="2400" dirty="0"/>
              <a:t>-</a:t>
            </a:r>
            <a:r>
              <a:rPr lang="ru-RU" sz="2400" dirty="0" smtClean="0"/>
              <a:t> </a:t>
            </a:r>
            <a:r>
              <a:rPr lang="ru-RU" sz="2400" dirty="0"/>
              <a:t>учреждение, организующее комплектование, хранение, </a:t>
            </a:r>
            <a:r>
              <a:rPr lang="ru-RU" sz="2400" b="1" i="1" dirty="0"/>
              <a:t>общественное пользование произведений</a:t>
            </a:r>
            <a:r>
              <a:rPr lang="ru-RU" sz="2400" dirty="0"/>
              <a:t> письменной культуры и печати и выполняющее информационные, образовательные, научно-исследовательские, </a:t>
            </a:r>
            <a:r>
              <a:rPr lang="ru-RU" sz="2400" dirty="0" smtClean="0"/>
              <a:t>методологические</a:t>
            </a:r>
            <a:r>
              <a:rPr lang="en-US" sz="2400" dirty="0"/>
              <a:t>,</a:t>
            </a:r>
            <a:r>
              <a:rPr lang="ru-RU" sz="2400" dirty="0" smtClean="0"/>
              <a:t> </a:t>
            </a:r>
            <a:r>
              <a:rPr lang="ru-RU" sz="2400" dirty="0"/>
              <a:t>издательские функции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2817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9116" y="533400"/>
            <a:ext cx="7445291" cy="10668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Основные пользовательские услуги современных библиотек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28800"/>
            <a:ext cx="6920379" cy="4191000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ü"/>
            </a:pPr>
            <a:r>
              <a:rPr lang="ru-RU" sz="2400" dirty="0"/>
              <a:t>Консультации по поиску </a:t>
            </a:r>
            <a:r>
              <a:rPr lang="ru-RU" sz="2400" b="1" dirty="0"/>
              <a:t>документов</a:t>
            </a:r>
            <a:r>
              <a:rPr lang="ru-RU" sz="2400" dirty="0"/>
              <a:t> </a:t>
            </a:r>
            <a:endParaRPr lang="ru-RU" sz="2400" dirty="0" smtClean="0"/>
          </a:p>
          <a:p>
            <a:pPr lvl="1">
              <a:buFont typeface="Wingdings" pitchFamily="2" charset="2"/>
              <a:buChar char="ü"/>
            </a:pPr>
            <a:r>
              <a:rPr lang="ru-RU" sz="2400" dirty="0" smtClean="0"/>
              <a:t>Пользование СПА</a:t>
            </a:r>
            <a:endParaRPr lang="ru-RU" sz="2400" dirty="0"/>
          </a:p>
          <a:p>
            <a:pPr lvl="1">
              <a:buFont typeface="Wingdings" pitchFamily="2" charset="2"/>
              <a:buChar char="ü"/>
            </a:pPr>
            <a:r>
              <a:rPr lang="ru-RU" sz="2400" dirty="0"/>
              <a:t>Предоставление во временное пользование </a:t>
            </a:r>
            <a:r>
              <a:rPr lang="ru-RU" sz="2400" b="1" dirty="0" smtClean="0"/>
              <a:t>документов из собственных фондов </a:t>
            </a:r>
            <a:endParaRPr lang="ru-RU" sz="2400" b="1" dirty="0"/>
          </a:p>
          <a:p>
            <a:pPr lvl="1">
              <a:buFont typeface="Wingdings" pitchFamily="2" charset="2"/>
              <a:buChar char="ü"/>
            </a:pPr>
            <a:r>
              <a:rPr lang="ru-RU" sz="2400" dirty="0"/>
              <a:t>Предоставление </a:t>
            </a:r>
            <a:r>
              <a:rPr lang="ru-RU" sz="2400" b="1" dirty="0"/>
              <a:t>документов</a:t>
            </a:r>
            <a:r>
              <a:rPr lang="ru-RU" sz="2400" dirty="0"/>
              <a:t> </a:t>
            </a:r>
            <a:r>
              <a:rPr lang="ru-RU" sz="2400" dirty="0" smtClean="0"/>
              <a:t>из фондов других библиотек по линии МБА</a:t>
            </a:r>
            <a:endParaRPr lang="en-US" sz="2400" dirty="0" smtClean="0"/>
          </a:p>
          <a:p>
            <a:pPr lvl="1">
              <a:buFont typeface="Wingdings" pitchFamily="2" charset="2"/>
              <a:buChar char="ü"/>
            </a:pPr>
            <a:r>
              <a:rPr lang="ru-RU" sz="2400" dirty="0" smtClean="0"/>
              <a:t>Предоставление </a:t>
            </a:r>
            <a:r>
              <a:rPr lang="ru-RU" sz="2400" b="1" dirty="0" smtClean="0"/>
              <a:t>удаленного доступа к электронным ресурсам</a:t>
            </a:r>
            <a:r>
              <a:rPr lang="ru-RU" sz="2400" dirty="0" smtClean="0"/>
              <a:t> различных поставщиков контента </a:t>
            </a:r>
            <a:r>
              <a:rPr lang="ru-RU" sz="2400" b="1" dirty="0" smtClean="0"/>
              <a:t>по подписке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897901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9116" y="533400"/>
            <a:ext cx="7373283" cy="1066800"/>
          </a:xfrm>
        </p:spPr>
        <p:txBody>
          <a:bodyPr>
            <a:normAutofit/>
          </a:bodyPr>
          <a:lstStyle/>
          <a:p>
            <a:r>
              <a:rPr lang="ru-RU" b="1" dirty="0"/>
              <a:t>Признаки современного кризиса библиотек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28800"/>
            <a:ext cx="6776363" cy="4191000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ü"/>
            </a:pPr>
            <a:r>
              <a:rPr lang="ru-RU" sz="2400" b="1" dirty="0"/>
              <a:t>Резкое снижение основных показателей </a:t>
            </a:r>
            <a:r>
              <a:rPr lang="ru-RU" sz="2400" dirty="0"/>
              <a:t>число </a:t>
            </a:r>
            <a:r>
              <a:rPr lang="ru-RU" sz="2400" dirty="0" smtClean="0"/>
              <a:t>читателей,</a:t>
            </a:r>
            <a:r>
              <a:rPr lang="en-US" sz="2400" dirty="0" smtClean="0"/>
              <a:t> </a:t>
            </a:r>
            <a:r>
              <a:rPr lang="ru-RU" sz="2400" dirty="0" smtClean="0"/>
              <a:t>посещаемость</a:t>
            </a:r>
            <a:r>
              <a:rPr lang="ru-RU" sz="2400" dirty="0"/>
              <a:t>, </a:t>
            </a:r>
            <a:r>
              <a:rPr lang="ru-RU" sz="2400" dirty="0" smtClean="0"/>
              <a:t>книговыдача</a:t>
            </a:r>
            <a:endParaRPr lang="en-US" sz="2400" dirty="0" smtClean="0"/>
          </a:p>
          <a:p>
            <a:pPr lvl="1">
              <a:buFont typeface="Wingdings" pitchFamily="2" charset="2"/>
              <a:buChar char="ü"/>
            </a:pPr>
            <a:r>
              <a:rPr lang="ru-RU" sz="2400" b="1" dirty="0" smtClean="0"/>
              <a:t>Критика </a:t>
            </a:r>
            <a:r>
              <a:rPr lang="ru-RU" sz="2400" dirty="0"/>
              <a:t>со </a:t>
            </a:r>
            <a:r>
              <a:rPr lang="ru-RU" sz="2400" dirty="0" smtClean="0"/>
              <a:t>стороны:</a:t>
            </a:r>
            <a:endParaRPr lang="en-US" sz="2400" dirty="0" smtClean="0"/>
          </a:p>
          <a:p>
            <a:pPr lvl="2">
              <a:buFont typeface="Arial" pitchFamily="34" charset="0"/>
              <a:buChar char="−"/>
            </a:pPr>
            <a:r>
              <a:rPr lang="ru-RU" sz="2400" b="1" dirty="0" smtClean="0"/>
              <a:t>Пользователей </a:t>
            </a:r>
            <a:r>
              <a:rPr lang="ru-RU" sz="2400" dirty="0"/>
              <a:t>(Сложный поиск, </a:t>
            </a:r>
            <a:r>
              <a:rPr lang="ru-RU" sz="2400" dirty="0" smtClean="0"/>
              <a:t>мало документов</a:t>
            </a:r>
            <a:r>
              <a:rPr lang="en-US" sz="2400" dirty="0" smtClean="0"/>
              <a:t>, </a:t>
            </a:r>
            <a:r>
              <a:rPr lang="en-US" sz="2400" dirty="0" smtClean="0"/>
              <a:t>отвечающих</a:t>
            </a:r>
            <a:r>
              <a:rPr lang="en-US" sz="2400" dirty="0" smtClean="0"/>
              <a:t> </a:t>
            </a:r>
            <a:r>
              <a:rPr lang="en-US" sz="2400" dirty="0" smtClean="0"/>
              <a:t>прямо</a:t>
            </a:r>
            <a:r>
              <a:rPr lang="en-US" sz="2400" dirty="0" smtClean="0"/>
              <a:t> </a:t>
            </a:r>
            <a:r>
              <a:rPr lang="en-US" sz="2400" dirty="0" smtClean="0"/>
              <a:t>на</a:t>
            </a:r>
            <a:r>
              <a:rPr lang="en-US" sz="2400" dirty="0" smtClean="0"/>
              <a:t> </a:t>
            </a:r>
            <a:r>
              <a:rPr lang="en-US" sz="2400" dirty="0" smtClean="0"/>
              <a:t>запрос</a:t>
            </a:r>
            <a:r>
              <a:rPr lang="en-US" sz="2400" dirty="0"/>
              <a:t> </a:t>
            </a:r>
            <a:r>
              <a:rPr lang="en-US" sz="2400" dirty="0" smtClean="0"/>
              <a:t>о</a:t>
            </a:r>
            <a:r>
              <a:rPr lang="ru-RU" sz="2400" dirty="0" smtClean="0"/>
              <a:t> </a:t>
            </a:r>
            <a:r>
              <a:rPr lang="ru-RU" sz="2400" dirty="0" smtClean="0"/>
              <a:t>знани</a:t>
            </a:r>
            <a:r>
              <a:rPr lang="en-US" sz="2400" dirty="0" smtClean="0"/>
              <a:t>ях</a:t>
            </a:r>
            <a:r>
              <a:rPr lang="en-US" sz="2400" dirty="0" smtClean="0"/>
              <a:t>, н</a:t>
            </a:r>
            <a:r>
              <a:rPr lang="ru-RU" sz="2400" dirty="0" smtClean="0"/>
              <a:t>ет</a:t>
            </a:r>
            <a:r>
              <a:rPr lang="ru-RU" sz="2400" dirty="0" smtClean="0"/>
              <a:t> </a:t>
            </a:r>
            <a:r>
              <a:rPr lang="ru-RU" sz="2400" dirty="0"/>
              <a:t>СПА для поиска </a:t>
            </a:r>
            <a:r>
              <a:rPr lang="ru-RU" sz="2400" dirty="0" smtClean="0"/>
              <a:t>знаний</a:t>
            </a:r>
            <a:r>
              <a:rPr lang="en-US" sz="2400" dirty="0" smtClean="0"/>
              <a:t>)</a:t>
            </a:r>
          </a:p>
          <a:p>
            <a:pPr lvl="2">
              <a:buFont typeface="Arial" pitchFamily="34" charset="0"/>
              <a:buChar char="−"/>
            </a:pPr>
            <a:r>
              <a:rPr lang="ru-RU" sz="2400" b="1" dirty="0" smtClean="0"/>
              <a:t>Учредителей</a:t>
            </a:r>
            <a:r>
              <a:rPr lang="ru-RU" sz="2400" dirty="0" smtClean="0"/>
              <a:t> (снижение показателей, высокие затраты на содержание и развитие, низкая эффективность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764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445291" cy="1066800"/>
          </a:xfrm>
        </p:spPr>
        <p:txBody>
          <a:bodyPr/>
          <a:lstStyle/>
          <a:p>
            <a:r>
              <a:rPr lang="ru-RU" b="1" dirty="0"/>
              <a:t>Причины кризиса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4264"/>
            <a:ext cx="7920880" cy="5255096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ü"/>
            </a:pPr>
            <a:r>
              <a:rPr lang="ru-RU" sz="2200" b="1" dirty="0"/>
              <a:t>Первоначальная причина кризиса</a:t>
            </a:r>
            <a:r>
              <a:rPr lang="ru-RU" sz="2200" dirty="0"/>
              <a:t> в том, у библиотек появился мощный конкурент – Интернет, который стал альтернативным источником общедоступной информации для </a:t>
            </a:r>
            <a:r>
              <a:rPr lang="ru-RU" sz="2200" dirty="0" smtClean="0"/>
              <a:t>населения</a:t>
            </a:r>
            <a:endParaRPr lang="ru-RU" sz="2200" dirty="0"/>
          </a:p>
          <a:p>
            <a:pPr lvl="1">
              <a:buFont typeface="Wingdings" pitchFamily="2" charset="2"/>
              <a:buChar char="ü"/>
            </a:pPr>
            <a:r>
              <a:rPr lang="ru-RU" sz="2200" b="1" dirty="0"/>
              <a:t>Падение интереса к чтению в традиционной </a:t>
            </a:r>
            <a:r>
              <a:rPr lang="ru-RU" sz="2200" b="1" dirty="0" smtClean="0"/>
              <a:t>форме</a:t>
            </a:r>
            <a:endParaRPr lang="ru-RU" sz="2200" dirty="0"/>
          </a:p>
          <a:p>
            <a:pPr lvl="1">
              <a:buFont typeface="Wingdings" pitchFamily="2" charset="2"/>
              <a:buChar char="ü"/>
            </a:pPr>
            <a:r>
              <a:rPr lang="ru-RU" sz="2200" b="1" dirty="0"/>
              <a:t>Высокие </a:t>
            </a:r>
            <a:r>
              <a:rPr lang="ru-RU" sz="2200" b="1" dirty="0" smtClean="0"/>
              <a:t>затраты </a:t>
            </a:r>
            <a:r>
              <a:rPr lang="ru-RU" sz="2200" dirty="0" smtClean="0"/>
              <a:t>(время и деньги</a:t>
            </a:r>
            <a:r>
              <a:rPr lang="ru-RU" sz="2200" b="1" dirty="0" smtClean="0"/>
              <a:t>) </a:t>
            </a:r>
            <a:r>
              <a:rPr lang="ru-RU" sz="2200" b="1" dirty="0"/>
              <a:t>на доступ к информации </a:t>
            </a:r>
            <a:endParaRPr lang="en-US" sz="2200" b="1" dirty="0" smtClean="0"/>
          </a:p>
          <a:p>
            <a:pPr lvl="1">
              <a:buFont typeface="Wingdings" pitchFamily="2" charset="2"/>
              <a:buChar char="ü"/>
            </a:pPr>
            <a:r>
              <a:rPr lang="ru-RU" sz="2200" b="1" dirty="0" smtClean="0"/>
              <a:t>Ограниченный </a:t>
            </a:r>
            <a:r>
              <a:rPr lang="ru-RU" sz="2200" b="1" dirty="0"/>
              <a:t>объем доступной информации в сравнении с</a:t>
            </a:r>
            <a:r>
              <a:rPr lang="ru-RU" sz="2200" dirty="0"/>
              <a:t> Интернет, который дал доступ к новым видам и формы </a:t>
            </a:r>
            <a:r>
              <a:rPr lang="ru-RU" sz="2200" dirty="0" smtClean="0"/>
              <a:t>информации</a:t>
            </a:r>
            <a:endParaRPr lang="en-US" sz="2200" dirty="0" smtClean="0"/>
          </a:p>
          <a:p>
            <a:pPr lvl="1">
              <a:buFont typeface="Wingdings" pitchFamily="2" charset="2"/>
              <a:buChar char="ü"/>
            </a:pPr>
            <a:r>
              <a:rPr lang="ru-RU" sz="2200" b="1" dirty="0" smtClean="0"/>
              <a:t>Библиотеки не дают </a:t>
            </a:r>
            <a:r>
              <a:rPr lang="ru-RU" sz="2200" b="1" dirty="0"/>
              <a:t>прямого доступа к знаниям.</a:t>
            </a:r>
            <a:r>
              <a:rPr lang="ru-RU" sz="2200" dirty="0"/>
              <a:t> </a:t>
            </a:r>
            <a:r>
              <a:rPr lang="ru-RU" sz="2200" dirty="0" smtClean="0"/>
              <a:t>Не дают ответа на </a:t>
            </a:r>
            <a:r>
              <a:rPr lang="ru-RU" sz="2200" dirty="0"/>
              <a:t>вопросы типа </a:t>
            </a:r>
            <a:r>
              <a:rPr lang="ru-RU" sz="2200" dirty="0" smtClean="0"/>
              <a:t>«</a:t>
            </a:r>
            <a:r>
              <a:rPr lang="ru-RU" sz="2200" dirty="0"/>
              <a:t>что </a:t>
            </a:r>
            <a:r>
              <a:rPr lang="ru-RU" sz="2200" dirty="0" smtClean="0"/>
              <a:t>это значит», «что, где, </a:t>
            </a:r>
            <a:r>
              <a:rPr lang="ru-RU" sz="2200" dirty="0"/>
              <a:t>когда это произошло», «где это расположено» и др. </a:t>
            </a:r>
          </a:p>
        </p:txBody>
      </p:sp>
    </p:spTree>
    <p:extLst>
      <p:ext uri="{BB962C8B-B14F-4D97-AF65-F5344CB8AC3E}">
        <p14:creationId xmlns:p14="http://schemas.microsoft.com/office/powerpoint/2010/main" val="73603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Последствия кризиса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7128792" cy="3456384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ü"/>
            </a:pPr>
            <a:r>
              <a:rPr lang="ru-RU" sz="2400" b="1" dirty="0"/>
              <a:t>Падение </a:t>
            </a:r>
            <a:r>
              <a:rPr lang="ru-RU" sz="2400" b="1" dirty="0" smtClean="0"/>
              <a:t>востребованности со стороны населения</a:t>
            </a:r>
          </a:p>
          <a:p>
            <a:pPr lvl="1">
              <a:buFont typeface="Wingdings" pitchFamily="2" charset="2"/>
              <a:buChar char="ü"/>
            </a:pPr>
            <a:endParaRPr lang="en-US" sz="2400" dirty="0" smtClean="0"/>
          </a:p>
          <a:p>
            <a:pPr lvl="1">
              <a:buFont typeface="Wingdings" pitchFamily="2" charset="2"/>
              <a:buChar char="ü"/>
            </a:pPr>
            <a:r>
              <a:rPr lang="ru-RU" sz="2400" b="1" dirty="0" smtClean="0"/>
              <a:t>Оптимизация </a:t>
            </a:r>
            <a:r>
              <a:rPr lang="ru-RU" sz="2400" dirty="0" smtClean="0"/>
              <a:t>(ликвидация) </a:t>
            </a:r>
            <a:r>
              <a:rPr lang="ru-RU" sz="2400" b="1" dirty="0" smtClean="0"/>
              <a:t>со стороны учредителя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73459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9117" y="260648"/>
            <a:ext cx="6516798" cy="778768"/>
          </a:xfrm>
        </p:spPr>
        <p:txBody>
          <a:bodyPr>
            <a:normAutofit/>
          </a:bodyPr>
          <a:lstStyle/>
          <a:p>
            <a:r>
              <a:rPr lang="ru-RU" b="1" dirty="0"/>
              <a:t>Пути  преодоления кризиса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7272808" cy="5184576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ü"/>
            </a:pPr>
            <a:r>
              <a:rPr lang="ru-RU" sz="2400" b="1" dirty="0" smtClean="0"/>
              <a:t>Общий тренд:</a:t>
            </a:r>
          </a:p>
          <a:p>
            <a:pPr lvl="1">
              <a:buFont typeface="Wingdings" pitchFamily="2" charset="2"/>
              <a:buChar char="ü"/>
            </a:pPr>
            <a:endParaRPr lang="ru-RU" sz="2400" b="1" dirty="0" smtClean="0"/>
          </a:p>
          <a:p>
            <a:pPr lvl="1">
              <a:buFont typeface="Wingdings" pitchFamily="2" charset="2"/>
              <a:buChar char="ü"/>
            </a:pPr>
            <a:r>
              <a:rPr lang="ru-RU" sz="2400" b="1" dirty="0" smtClean="0"/>
              <a:t>Развитие электронных библиотек в сторону создания библиотек знаний</a:t>
            </a:r>
          </a:p>
          <a:p>
            <a:pPr lvl="1">
              <a:buFont typeface="Wingdings" pitchFamily="2" charset="2"/>
              <a:buChar char="ü"/>
            </a:pPr>
            <a:endParaRPr lang="ru-RU" sz="2400" b="1" dirty="0"/>
          </a:p>
          <a:p>
            <a:pPr lvl="1">
              <a:buFont typeface="Wingdings" pitchFamily="2" charset="2"/>
              <a:buChar char="ü"/>
            </a:pPr>
            <a:r>
              <a:rPr lang="ru-RU" sz="2400" b="1" dirty="0" smtClean="0"/>
              <a:t>Дополнение традиционных документальных библиотек </a:t>
            </a:r>
            <a:r>
              <a:rPr lang="ru-RU" sz="2400" dirty="0" smtClean="0"/>
              <a:t>(коллекций источников знаний)</a:t>
            </a:r>
            <a:r>
              <a:rPr lang="ru-RU" sz="2400" b="1" dirty="0" smtClean="0"/>
              <a:t> непосредственными знаниями </a:t>
            </a:r>
            <a:r>
              <a:rPr lang="ru-RU" sz="2400" dirty="0" smtClean="0"/>
              <a:t>(результатами познавательной деятельности</a:t>
            </a:r>
            <a:r>
              <a:rPr lang="ru-RU" sz="2400" b="1" dirty="0" smtClean="0"/>
              <a:t>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7305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9117" y="260648"/>
            <a:ext cx="6516798" cy="778768"/>
          </a:xfrm>
        </p:spPr>
        <p:txBody>
          <a:bodyPr>
            <a:normAutofit/>
          </a:bodyPr>
          <a:lstStyle/>
          <a:p>
            <a:r>
              <a:rPr lang="ru-RU" b="1" dirty="0"/>
              <a:t>Пути  преодоления кризиса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7272808" cy="5184576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ü"/>
            </a:pPr>
            <a:r>
              <a:rPr lang="ru-RU" sz="2400" b="1" dirty="0"/>
              <a:t>Совершенствование </a:t>
            </a:r>
            <a:r>
              <a:rPr lang="ru-RU" sz="2400" b="1" dirty="0" smtClean="0"/>
              <a:t>фондов</a:t>
            </a:r>
          </a:p>
          <a:p>
            <a:pPr lvl="1">
              <a:buFont typeface="Wingdings" pitchFamily="2" charset="2"/>
              <a:buChar char="ü"/>
            </a:pPr>
            <a:endParaRPr lang="ru-RU" sz="2400" dirty="0"/>
          </a:p>
          <a:p>
            <a:pPr lvl="2">
              <a:buFont typeface="Arial" pitchFamily="34" charset="0"/>
              <a:buChar char="−"/>
            </a:pPr>
            <a:r>
              <a:rPr lang="ru-RU" sz="2000" b="1" i="1" dirty="0"/>
              <a:t>Специализация фондов </a:t>
            </a:r>
            <a:r>
              <a:rPr lang="ru-RU" sz="2000" i="1" dirty="0"/>
              <a:t>под нужды </a:t>
            </a:r>
            <a:r>
              <a:rPr lang="ru-RU" sz="2000" i="1" dirty="0" smtClean="0"/>
              <a:t>конкретных групп пользователей</a:t>
            </a:r>
          </a:p>
          <a:p>
            <a:pPr lvl="2">
              <a:buFont typeface="Arial" pitchFamily="34" charset="0"/>
              <a:buChar char="−"/>
            </a:pPr>
            <a:endParaRPr lang="ru-RU" sz="2000" i="1" dirty="0" smtClean="0"/>
          </a:p>
          <a:p>
            <a:pPr lvl="2">
              <a:buFont typeface="Arial" pitchFamily="34" charset="0"/>
              <a:buChar char="−"/>
            </a:pPr>
            <a:r>
              <a:rPr lang="ru-RU" sz="2000" i="1" dirty="0" smtClean="0"/>
              <a:t>Усиление фондов </a:t>
            </a:r>
            <a:r>
              <a:rPr lang="ru-RU" sz="2000" b="1" i="1" dirty="0" smtClean="0"/>
              <a:t>аналитической (постатейной) составляющей – детализация фондов</a:t>
            </a:r>
          </a:p>
          <a:p>
            <a:pPr lvl="2">
              <a:buFont typeface="Arial" pitchFamily="34" charset="0"/>
              <a:buChar char="−"/>
            </a:pPr>
            <a:endParaRPr lang="ru-RU" sz="2000" dirty="0"/>
          </a:p>
          <a:p>
            <a:pPr lvl="2">
              <a:buFont typeface="Arial" pitchFamily="34" charset="0"/>
              <a:buChar char="−"/>
            </a:pPr>
            <a:r>
              <a:rPr lang="ru-RU" sz="2000" b="1" i="1" dirty="0" smtClean="0"/>
              <a:t>Комплектование</a:t>
            </a:r>
            <a:r>
              <a:rPr lang="ru-RU" sz="2000" i="1" dirty="0" smtClean="0"/>
              <a:t> изданиями </a:t>
            </a:r>
            <a:r>
              <a:rPr lang="ru-RU" sz="2000" b="1" i="1" dirty="0" smtClean="0"/>
              <a:t>энциклопедического типа </a:t>
            </a:r>
            <a:r>
              <a:rPr lang="ru-RU" sz="2000" i="1" dirty="0" smtClean="0"/>
              <a:t>для ответа на вопросы «что, где, когда»</a:t>
            </a:r>
          </a:p>
          <a:p>
            <a:pPr lvl="2">
              <a:buFont typeface="Arial" pitchFamily="34" charset="0"/>
              <a:buChar char="−"/>
            </a:pPr>
            <a:endParaRPr lang="en-US" sz="2000" i="1" dirty="0" smtClean="0"/>
          </a:p>
          <a:p>
            <a:pPr lvl="2">
              <a:buFont typeface="Arial" pitchFamily="34" charset="0"/>
              <a:buChar char="−"/>
            </a:pPr>
            <a:r>
              <a:rPr lang="ru-RU" sz="2000" b="1" i="1" dirty="0" smtClean="0"/>
              <a:t>Интеграция </a:t>
            </a:r>
            <a:r>
              <a:rPr lang="ru-RU" sz="2000" b="1" i="1" dirty="0"/>
              <a:t>ресурсов  </a:t>
            </a:r>
            <a:r>
              <a:rPr lang="ru-RU" sz="2000" i="1" dirty="0"/>
              <a:t>библиотек, архивов, музеев, домов народного творчества, НИИ и ВУЗов республики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12590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9117" y="-27384"/>
            <a:ext cx="6516798" cy="1066800"/>
          </a:xfrm>
        </p:spPr>
        <p:txBody>
          <a:bodyPr>
            <a:normAutofit/>
          </a:bodyPr>
          <a:lstStyle/>
          <a:p>
            <a:r>
              <a:rPr lang="ru-RU" b="1" dirty="0" smtClean="0"/>
              <a:t>Пути  преодоления кризиса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7704856" cy="5112568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ü"/>
            </a:pPr>
            <a:r>
              <a:rPr lang="ru-RU" sz="2200" b="1" dirty="0"/>
              <a:t>Совершенствование системы поиска знаний </a:t>
            </a:r>
            <a:endParaRPr lang="ru-RU" sz="2200" b="1" dirty="0" smtClean="0"/>
          </a:p>
          <a:p>
            <a:pPr lvl="1">
              <a:buFont typeface="Wingdings" pitchFamily="2" charset="2"/>
              <a:buChar char="ü"/>
            </a:pPr>
            <a:endParaRPr lang="ru-RU" sz="2200" b="1" dirty="0" smtClean="0"/>
          </a:p>
          <a:p>
            <a:pPr lvl="2">
              <a:buFont typeface="Arial" pitchFamily="34" charset="0"/>
              <a:buChar char="−"/>
            </a:pPr>
            <a:r>
              <a:rPr lang="ru-RU" sz="2000" dirty="0" smtClean="0"/>
              <a:t>Создание </a:t>
            </a:r>
            <a:r>
              <a:rPr lang="ru-RU" sz="2000" b="1" dirty="0"/>
              <a:t>полного электронного </a:t>
            </a:r>
            <a:r>
              <a:rPr lang="ru-RU" sz="2000" b="1" dirty="0" smtClean="0"/>
              <a:t>каталога </a:t>
            </a:r>
          </a:p>
          <a:p>
            <a:pPr lvl="2">
              <a:buFont typeface="Arial" pitchFamily="34" charset="0"/>
              <a:buChar char="−"/>
            </a:pPr>
            <a:r>
              <a:rPr lang="ru-RU" sz="2000" dirty="0" smtClean="0"/>
              <a:t>Максимально </a:t>
            </a:r>
            <a:r>
              <a:rPr lang="ru-RU" sz="2000" b="1" dirty="0"/>
              <a:t>полная аналитическая роспись </a:t>
            </a:r>
            <a:r>
              <a:rPr lang="ru-RU" sz="2000" dirty="0"/>
              <a:t>сборников трудов, журналов, учебников, газет .</a:t>
            </a:r>
          </a:p>
          <a:p>
            <a:pPr lvl="2">
              <a:buFont typeface="Arial" pitchFamily="34" charset="0"/>
              <a:buChar char="−"/>
            </a:pPr>
            <a:r>
              <a:rPr lang="ru-RU" sz="2000" b="1" dirty="0"/>
              <a:t>Аналитическая роспись изданий энциклопедического </a:t>
            </a:r>
            <a:r>
              <a:rPr lang="ru-RU" sz="2000" b="1" dirty="0" smtClean="0"/>
              <a:t>типа</a:t>
            </a:r>
          </a:p>
          <a:p>
            <a:pPr lvl="2">
              <a:buFont typeface="Arial" pitchFamily="34" charset="0"/>
              <a:buChar char="−"/>
            </a:pPr>
            <a:r>
              <a:rPr lang="ru-RU" sz="2000" b="1" dirty="0" smtClean="0"/>
              <a:t>Тотальная </a:t>
            </a:r>
            <a:r>
              <a:rPr lang="en-US" sz="2000" b="1" dirty="0" smtClean="0"/>
              <a:t>FRBR –</a:t>
            </a:r>
            <a:r>
              <a:rPr lang="ru-RU" sz="2000" b="1" dirty="0" smtClean="0"/>
              <a:t>изация</a:t>
            </a:r>
            <a:r>
              <a:rPr lang="ru-RU" sz="2000" b="1" dirty="0" smtClean="0"/>
              <a:t> метаданных </a:t>
            </a:r>
            <a:r>
              <a:rPr lang="ru-RU" sz="2000" dirty="0" smtClean="0"/>
              <a:t>(объектно-ориентированная модель каталогов)  </a:t>
            </a:r>
            <a:endParaRPr lang="ru-RU" sz="2000" dirty="0"/>
          </a:p>
          <a:p>
            <a:pPr lvl="2">
              <a:buFont typeface="Arial" pitchFamily="34" charset="0"/>
              <a:buChar char="−"/>
            </a:pPr>
            <a:r>
              <a:rPr lang="ru-RU" sz="2000" b="1" dirty="0" smtClean="0"/>
              <a:t>Использование </a:t>
            </a:r>
            <a:r>
              <a:rPr lang="ru-RU" sz="2000" b="1" dirty="0"/>
              <a:t>ИПЯ для поиска знаний на основе </a:t>
            </a:r>
            <a:r>
              <a:rPr lang="ru-RU" sz="2000" b="1" dirty="0" smtClean="0"/>
              <a:t>онтологий на принципах </a:t>
            </a:r>
            <a:r>
              <a:rPr lang="en-US" sz="2000" b="1" dirty="0" smtClean="0"/>
              <a:t>FRBR</a:t>
            </a:r>
            <a:endParaRPr lang="ru-RU" sz="2000" b="1" dirty="0"/>
          </a:p>
          <a:p>
            <a:pPr lvl="2">
              <a:buFont typeface="Arial" pitchFamily="34" charset="0"/>
              <a:buChar char="−"/>
            </a:pPr>
            <a:r>
              <a:rPr lang="ru-RU" sz="2000" dirty="0" smtClean="0"/>
              <a:t>Внедрение </a:t>
            </a:r>
            <a:r>
              <a:rPr lang="ru-RU" sz="2000" b="1" dirty="0" smtClean="0"/>
              <a:t>двух уровнего поиска: с использованием онтологий и полнотекстового фасетного поиска </a:t>
            </a:r>
            <a:r>
              <a:rPr lang="ru-RU" sz="2000" b="1" dirty="0"/>
              <a:t>с учетом </a:t>
            </a:r>
            <a:r>
              <a:rPr lang="ru-RU" sz="2000" b="1" dirty="0" smtClean="0"/>
              <a:t>морфологии, релевантности и </a:t>
            </a:r>
            <a:r>
              <a:rPr lang="ru-RU" sz="2000" b="1" dirty="0" smtClean="0"/>
              <a:t>пертинентности</a:t>
            </a:r>
            <a:endParaRPr lang="ru-RU" sz="2000" b="1" dirty="0"/>
          </a:p>
          <a:p>
            <a:pPr lvl="2">
              <a:buFont typeface="Arial" pitchFamily="34" charset="0"/>
              <a:buChar char="−"/>
            </a:pPr>
            <a:r>
              <a:rPr lang="ru-RU" sz="2000" b="1" dirty="0" smtClean="0"/>
              <a:t>Структуризация </a:t>
            </a:r>
            <a:r>
              <a:rPr lang="ru-RU" sz="2000" b="1" dirty="0"/>
              <a:t>каталога по коллекциям</a:t>
            </a:r>
          </a:p>
        </p:txBody>
      </p:sp>
    </p:spTree>
    <p:extLst>
      <p:ext uri="{BB962C8B-B14F-4D97-AF65-F5344CB8AC3E}">
        <p14:creationId xmlns:p14="http://schemas.microsoft.com/office/powerpoint/2010/main" val="366490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абочий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b">
        <a:normAutofit fontScale="92500" lnSpcReduction="20000"/>
      </a:bodyPr>
      <a:lstStyle>
        <a:defPPr>
          <a:defRPr sz="4400" b="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257</TotalTime>
  <Words>749</Words>
  <Application>Microsoft Office PowerPoint</Application>
  <PresentationFormat>Экран (4:3)</PresentationFormat>
  <Paragraphs>110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Тема1</vt:lpstr>
      <vt:lpstr>Современный кризис библиотечной системы и пути его преодоления</vt:lpstr>
      <vt:lpstr>Презентация PowerPoint</vt:lpstr>
      <vt:lpstr>Основные пользовательские услуги современных библиотек</vt:lpstr>
      <vt:lpstr>Признаки современного кризиса библиотек</vt:lpstr>
      <vt:lpstr>Причины кризиса</vt:lpstr>
      <vt:lpstr>Последствия кризиса</vt:lpstr>
      <vt:lpstr>Пути  преодоления кризиса</vt:lpstr>
      <vt:lpstr>Пути  преодоления кризиса</vt:lpstr>
      <vt:lpstr>Пути  преодоления кризиса</vt:lpstr>
      <vt:lpstr>Пути  преодоления кризиса</vt:lpstr>
      <vt:lpstr>Пути  преодоления кризиса</vt:lpstr>
      <vt:lpstr>Стадии  и характеристики развития библиотек на современном этапе</vt:lpstr>
      <vt:lpstr>                Принципиальная схема                   библиотеки знаний</vt:lpstr>
      <vt:lpstr>Демонстрация примеров с элементами библиотек знаний</vt:lpstr>
      <vt:lpstr>Современная миссия библиотек</vt:lpstr>
      <vt:lpstr>Спасибо за внимание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Современный кризис библиотечной системы</dc:title>
  <dc:creator>Natasha</dc:creator>
  <cp:lastModifiedBy>Admin</cp:lastModifiedBy>
  <cp:revision>40</cp:revision>
  <dcterms:created xsi:type="dcterms:W3CDTF">2017-08-20T16:12:12Z</dcterms:created>
  <dcterms:modified xsi:type="dcterms:W3CDTF">2017-10-23T11:50:11Z</dcterms:modified>
</cp:coreProperties>
</file>