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7" r:id="rId4"/>
    <p:sldId id="259" r:id="rId5"/>
    <p:sldId id="279" r:id="rId6"/>
    <p:sldId id="280" r:id="rId7"/>
    <p:sldId id="270" r:id="rId8"/>
    <p:sldId id="269" r:id="rId9"/>
    <p:sldId id="274" r:id="rId10"/>
    <p:sldId id="267" r:id="rId11"/>
    <p:sldId id="278" r:id="rId12"/>
    <p:sldId id="264" r:id="rId13"/>
    <p:sldId id="276" r:id="rId14"/>
    <p:sldId id="277" r:id="rId15"/>
    <p:sldId id="260" r:id="rId16"/>
    <p:sldId id="263" r:id="rId17"/>
    <p:sldId id="26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027695-6403-45EF-9456-92CEEC5ED44B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891783-0832-45B6-A4CA-89C031B4C2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7695-6403-45EF-9456-92CEEC5ED44B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1783-0832-45B6-A4CA-89C031B4C2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7695-6403-45EF-9456-92CEEC5ED44B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1783-0832-45B6-A4CA-89C031B4C2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7695-6403-45EF-9456-92CEEC5ED44B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1783-0832-45B6-A4CA-89C031B4C2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7695-6403-45EF-9456-92CEEC5ED44B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1783-0832-45B6-A4CA-89C031B4C2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7695-6403-45EF-9456-92CEEC5ED44B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1783-0832-45B6-A4CA-89C031B4C2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7695-6403-45EF-9456-92CEEC5ED44B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1783-0832-45B6-A4CA-89C031B4C2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7695-6403-45EF-9456-92CEEC5ED44B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1783-0832-45B6-A4CA-89C031B4C2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7695-6403-45EF-9456-92CEEC5ED44B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1783-0832-45B6-A4CA-89C031B4C2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9027695-6403-45EF-9456-92CEEC5ED44B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1783-0832-45B6-A4CA-89C031B4C2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027695-6403-45EF-9456-92CEEC5ED44B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F891783-0832-45B6-A4CA-89C031B4C2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9027695-6403-45EF-9456-92CEEC5ED44B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F891783-0832-45B6-A4CA-89C031B4C2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net.ru/php/presentation.phtml?eventID=28&amp;option_lang=ru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7"/>
            <a:ext cx="7702624" cy="3600401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b="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200" b="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5500702"/>
            <a:ext cx="7772400" cy="1357297"/>
          </a:xfrm>
        </p:spPr>
        <p:txBody>
          <a:bodyPr/>
          <a:lstStyle/>
          <a:p>
            <a:pPr algn="l"/>
            <a:r>
              <a:rPr lang="ru-RU" sz="3600" b="1" i="1" dirty="0" smtClean="0">
                <a:solidFill>
                  <a:schemeClr val="tx1"/>
                </a:solidFill>
              </a:rPr>
              <a:t>Т.В. </a:t>
            </a:r>
            <a:r>
              <a:rPr lang="ru-RU" sz="3600" b="1" i="1" dirty="0" err="1" smtClean="0">
                <a:solidFill>
                  <a:schemeClr val="tx1"/>
                </a:solidFill>
              </a:rPr>
              <a:t>Майстрович</a:t>
            </a:r>
            <a:r>
              <a:rPr lang="ru-RU" sz="3600" b="1" i="1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ru-RU" b="1" i="1" dirty="0" smtClean="0">
                <a:solidFill>
                  <a:schemeClr val="tx1"/>
                </a:solidFill>
              </a:rPr>
              <a:t>ИНИОН РАН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034" y="357166"/>
            <a:ext cx="8286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5400" dirty="0" smtClean="0"/>
          </a:p>
          <a:p>
            <a:r>
              <a:rPr lang="ru-RU" sz="5400" dirty="0" smtClean="0"/>
              <a:t>Проблемы изучения научных электронных библиотек</a:t>
            </a:r>
            <a:endParaRPr lang="ru-RU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sz="32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Состав: книги, статьи</a:t>
            </a:r>
          </a:p>
          <a:p>
            <a:pPr>
              <a:buNone/>
            </a:pPr>
            <a:endParaRPr lang="ru-RU" sz="32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Содержание универсальное (в том числе и по общей истории)</a:t>
            </a:r>
          </a:p>
          <a:p>
            <a:pPr>
              <a:buNone/>
            </a:pPr>
            <a:endParaRPr lang="ru-RU" sz="32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В рубрике </a:t>
            </a:r>
            <a:r>
              <a:rPr lang="ru-RU" sz="3200" i="1" dirty="0" smtClean="0">
                <a:latin typeface="Calibri" pitchFamily="34" charset="0"/>
                <a:cs typeface="Calibri" pitchFamily="34" charset="0"/>
              </a:rPr>
              <a:t>Избранное</a:t>
            </a:r>
          </a:p>
          <a:p>
            <a:pPr lvl="3">
              <a:buNone/>
            </a:pPr>
            <a:r>
              <a:rPr lang="ru-RU" sz="3000" dirty="0" smtClean="0">
                <a:latin typeface="Calibri" pitchFamily="34" charset="0"/>
                <a:cs typeface="Calibri" pitchFamily="34" charset="0"/>
              </a:rPr>
              <a:t>Классические лекции </a:t>
            </a:r>
          </a:p>
          <a:p>
            <a:pPr lvl="3">
              <a:buNone/>
            </a:pPr>
            <a:r>
              <a:rPr lang="ru-RU" sz="3000" dirty="0" smtClean="0">
                <a:latin typeface="Calibri" pitchFamily="34" charset="0"/>
                <a:cs typeface="Calibri" pitchFamily="34" charset="0"/>
              </a:rPr>
              <a:t>Избранные монографии </a:t>
            </a:r>
          </a:p>
          <a:p>
            <a:pPr lvl="3">
              <a:buNone/>
            </a:pPr>
            <a:r>
              <a:rPr lang="ru-RU" sz="3000" dirty="0" smtClean="0">
                <a:latin typeface="Calibri" pitchFamily="34" charset="0"/>
                <a:cs typeface="Calibri" pitchFamily="34" charset="0"/>
              </a:rPr>
              <a:t>Труды семинаров </a:t>
            </a:r>
          </a:p>
          <a:p>
            <a:pPr lvl="3">
              <a:buNone/>
            </a:pPr>
            <a:r>
              <a:rPr lang="ru-RU" sz="3000" dirty="0" smtClean="0">
                <a:latin typeface="Calibri" pitchFamily="34" charset="0"/>
                <a:cs typeface="Calibri" pitchFamily="34" charset="0"/>
              </a:rPr>
              <a:t> </a:t>
            </a:r>
            <a:endParaRPr lang="ru-RU" sz="3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Autofit/>
          </a:bodyPr>
          <a:lstStyle/>
          <a:p>
            <a:r>
              <a:rPr lang="ru-RU" sz="2800" b="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800" b="0" dirty="0" smtClean="0">
                <a:solidFill>
                  <a:schemeClr val="tx1"/>
                </a:solidFill>
                <a:effectLst/>
              </a:rPr>
            </a:br>
            <a:r>
              <a:rPr lang="ru-RU" sz="3200" b="0" dirty="0" smtClean="0">
                <a:solidFill>
                  <a:schemeClr val="tx1"/>
                </a:solidFill>
                <a:effectLst/>
              </a:rPr>
              <a:t>Электронная библиотека </a:t>
            </a:r>
            <a:br>
              <a:rPr lang="ru-RU" sz="3200" b="0" dirty="0" smtClean="0">
                <a:solidFill>
                  <a:schemeClr val="tx1"/>
                </a:solidFill>
                <a:effectLst/>
              </a:rPr>
            </a:br>
            <a:r>
              <a:rPr lang="ru-RU" sz="3200" b="0" dirty="0" smtClean="0">
                <a:solidFill>
                  <a:schemeClr val="tx1"/>
                </a:solidFill>
                <a:effectLst/>
              </a:rPr>
              <a:t>механико-математического факультета МГУ</a:t>
            </a:r>
            <a:br>
              <a:rPr lang="ru-RU" sz="3200" b="0" dirty="0" smtClean="0">
                <a:solidFill>
                  <a:schemeClr val="tx1"/>
                </a:solidFill>
                <a:effectLst/>
              </a:rPr>
            </a:br>
            <a:endParaRPr lang="ru-RU" sz="3200" b="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 fontScale="92500" lnSpcReduction="20000"/>
          </a:bodyPr>
          <a:lstStyle/>
          <a:p>
            <a:pPr algn="r">
              <a:buNone/>
            </a:pPr>
            <a:r>
              <a:rPr lang="ru-RU" i="1" dirty="0" smtClean="0"/>
              <a:t>Раздел Алгебра полиномов</a:t>
            </a:r>
            <a:endParaRPr lang="ru-RU" b="1" i="1" dirty="0" smtClean="0"/>
          </a:p>
          <a:p>
            <a:pPr algn="r">
              <a:buNone/>
            </a:pPr>
            <a:r>
              <a:rPr lang="ru-RU" i="1" dirty="0" smtClean="0"/>
              <a:t>Корни полиномов </a:t>
            </a:r>
          </a:p>
          <a:p>
            <a:pPr>
              <a:buNone/>
            </a:pPr>
            <a:r>
              <a:rPr lang="ru-RU" b="1" dirty="0" smtClean="0"/>
              <a:t>Описание</a:t>
            </a:r>
            <a:br>
              <a:rPr lang="ru-RU" b="1" dirty="0" smtClean="0"/>
            </a:br>
            <a:r>
              <a:rPr lang="ru-RU" b="1" dirty="0" smtClean="0"/>
              <a:t>F - Фортран  C - Си</a:t>
            </a:r>
            <a:br>
              <a:rPr lang="ru-RU" b="1" dirty="0" smtClean="0"/>
            </a:br>
            <a:r>
              <a:rPr lang="ru-RU" b="1" dirty="0" smtClean="0"/>
              <a:t>P - Паскаль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Назначение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Текст</a:t>
            </a:r>
            <a:br>
              <a:rPr lang="ru-RU" b="1" dirty="0" smtClean="0"/>
            </a:br>
            <a:r>
              <a:rPr lang="ru-RU" b="1" dirty="0" smtClean="0"/>
              <a:t>F - Фортран  C - Си</a:t>
            </a:r>
            <a:br>
              <a:rPr lang="ru-RU" b="1" dirty="0" smtClean="0"/>
            </a:br>
            <a:r>
              <a:rPr lang="ru-RU" b="1" dirty="0" smtClean="0"/>
              <a:t>P - Паскаль </a:t>
            </a:r>
            <a:endParaRPr lang="ru-RU" dirty="0" smtClean="0"/>
          </a:p>
          <a:p>
            <a:pPr>
              <a:buNone/>
            </a:pPr>
            <a:r>
              <a:rPr lang="ru-RU" u="sng" dirty="0" smtClean="0"/>
              <a:t>F</a:t>
            </a:r>
            <a:r>
              <a:rPr lang="ru-RU" dirty="0" smtClean="0"/>
              <a:t> </a:t>
            </a:r>
            <a:r>
              <a:rPr lang="ru-RU" u="sng" dirty="0" smtClean="0"/>
              <a:t>C</a:t>
            </a:r>
            <a:r>
              <a:rPr lang="ru-RU" dirty="0" smtClean="0"/>
              <a:t>  </a:t>
            </a:r>
            <a:r>
              <a:rPr lang="ru-RU" u="sng" dirty="0" smtClean="0"/>
              <a:t>P</a:t>
            </a:r>
            <a:r>
              <a:rPr lang="ru-RU" dirty="0" smtClean="0"/>
              <a:t>  ZP14R   ZP14C </a:t>
            </a:r>
          </a:p>
          <a:p>
            <a:pPr>
              <a:buNone/>
            </a:pPr>
            <a:r>
              <a:rPr lang="ru-RU" dirty="0" smtClean="0"/>
              <a:t>Вычисление корней квадратного уравнения </a:t>
            </a:r>
          </a:p>
          <a:p>
            <a:pPr>
              <a:buNone/>
            </a:pPr>
            <a:r>
              <a:rPr lang="ru-RU" b="1" dirty="0" smtClean="0"/>
              <a:t>   </a:t>
            </a:r>
            <a:r>
              <a:rPr lang="en-US" b="1" dirty="0" smtClean="0"/>
              <a:t>zp14r      </a:t>
            </a:r>
            <a:r>
              <a:rPr lang="en-US" b="1" u="sng" dirty="0" smtClean="0"/>
              <a:t>F</a:t>
            </a:r>
            <a:r>
              <a:rPr lang="en-US" b="1" dirty="0" smtClean="0"/>
              <a:t>  </a:t>
            </a:r>
            <a:r>
              <a:rPr lang="en-US" b="1" u="sng" dirty="0" smtClean="0"/>
              <a:t>C</a:t>
            </a:r>
            <a:r>
              <a:rPr lang="en-US" b="1" dirty="0" smtClean="0"/>
              <a:t>  </a:t>
            </a:r>
            <a:r>
              <a:rPr lang="en-US" b="1" u="sng" dirty="0" smtClean="0"/>
              <a:t>P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>zp14c      </a:t>
            </a:r>
            <a:r>
              <a:rPr lang="en-US" b="1" u="sng" dirty="0" smtClean="0"/>
              <a:t>F</a:t>
            </a:r>
            <a:r>
              <a:rPr lang="en-US" b="1" dirty="0" smtClean="0"/>
              <a:t>  </a:t>
            </a:r>
            <a:r>
              <a:rPr lang="en-US" b="1" u="sng" dirty="0" smtClean="0"/>
              <a:t>C</a:t>
            </a:r>
            <a:r>
              <a:rPr lang="en-US" b="1" dirty="0" smtClean="0"/>
              <a:t>  </a:t>
            </a:r>
            <a:r>
              <a:rPr lang="en-US" b="1" u="sng" dirty="0" smtClean="0"/>
              <a:t>P</a:t>
            </a: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u="sng" dirty="0" smtClean="0"/>
              <a:t>   </a:t>
            </a:r>
            <a:r>
              <a:rPr lang="en-US" u="sng" dirty="0" smtClean="0"/>
              <a:t>F</a:t>
            </a:r>
            <a:r>
              <a:rPr lang="ru-RU" dirty="0" smtClean="0"/>
              <a:t> </a:t>
            </a:r>
            <a:r>
              <a:rPr lang="en-US" u="sng" dirty="0" smtClean="0"/>
              <a:t>C</a:t>
            </a:r>
            <a:r>
              <a:rPr lang="en-US" dirty="0" smtClean="0"/>
              <a:t>  </a:t>
            </a:r>
            <a:r>
              <a:rPr lang="en-US" u="sng" dirty="0" smtClean="0"/>
              <a:t>P</a:t>
            </a:r>
            <a:r>
              <a:rPr lang="en-US" dirty="0" smtClean="0"/>
              <a:t>  ZP16R   ZP16D(E)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>
                <a:solidFill>
                  <a:schemeClr val="tx1"/>
                </a:solidFill>
              </a:rPr>
              <a:t>Библиотека численного анализа НИВЦ МГУ 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В Интернете доступно большое количество полных текстов научных произведений по социогуманитарной тематике, размещенных академическими учреждениями:</a:t>
            </a:r>
          </a:p>
          <a:p>
            <a:pPr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- общее количество выявленных коллекций – 700</a:t>
            </a:r>
          </a:p>
          <a:p>
            <a:pPr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- суммарная величина документов - не менее 300 тыс. </a:t>
            </a:r>
          </a:p>
          <a:p>
            <a:pPr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- 120 электронных коллекций трудов учреждений </a:t>
            </a:r>
          </a:p>
          <a:p>
            <a:pPr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- 130 электронных библиотек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0" dirty="0" smtClean="0">
                <a:solidFill>
                  <a:schemeClr val="tx1"/>
                </a:solidFill>
              </a:rPr>
              <a:t>А.Б. Антопольский. Мониторинг информационных ресурсов общественных наук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52678" indent="-742950">
              <a:buNone/>
            </a:pPr>
            <a:r>
              <a:rPr lang="ru-RU" sz="3600" dirty="0" smtClean="0">
                <a:latin typeface="Calibri" pitchFamily="34" charset="0"/>
                <a:cs typeface="Calibri" pitchFamily="34" charset="0"/>
              </a:rPr>
              <a:t>Выявить ресурсную базу  для формирования единого  электронного информационного пространства поддержки российской науки</a:t>
            </a:r>
          </a:p>
          <a:p>
            <a:pPr marL="852678" indent="-742950">
              <a:buNone/>
            </a:pPr>
            <a:r>
              <a:rPr lang="ru-RU" sz="3600" dirty="0" smtClean="0">
                <a:latin typeface="Calibri" pitchFamily="34" charset="0"/>
                <a:cs typeface="Calibri" pitchFamily="34" charset="0"/>
              </a:rPr>
              <a:t>Определить признаки научной библиотеки</a:t>
            </a:r>
          </a:p>
          <a:p>
            <a:pPr marL="852678" indent="-742950">
              <a:buNone/>
            </a:pPr>
            <a:r>
              <a:rPr lang="ru-RU" sz="3600" dirty="0" smtClean="0">
                <a:latin typeface="Calibri" pitchFamily="34" charset="0"/>
                <a:cs typeface="Calibri" pitchFamily="34" charset="0"/>
              </a:rPr>
              <a:t>Разработать мехнанизмы активизации взаимоиспользования научных ресурсов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700" b="0" dirty="0" smtClean="0">
                <a:solidFill>
                  <a:schemeClr val="tx1"/>
                </a:solidFill>
              </a:rPr>
              <a:t>Задачи исследования научных электронных библиотек и коллекций</a:t>
            </a:r>
            <a:endParaRPr lang="ru-RU" sz="37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Электронные библиотеки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Отдельные коллекции  электронных документов (труды сотрудников институтов, методические материалы и др.)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Подборки аудиовизуальных материалов научного назначения (вебинары, публичные лекции и др.)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700" b="0" dirty="0" smtClean="0">
                <a:solidFill>
                  <a:schemeClr val="tx1"/>
                </a:solidFill>
              </a:rPr>
              <a:t>Объекты исследования</a:t>
            </a:r>
            <a:endParaRPr lang="ru-RU" sz="37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4353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5100" dirty="0" smtClean="0">
                <a:latin typeface="Calibri" pitchFamily="34" charset="0"/>
                <a:cs typeface="Calibri" pitchFamily="34" charset="0"/>
              </a:rPr>
              <a:t>Величина фонда </a:t>
            </a:r>
            <a:r>
              <a:rPr lang="ru-RU" sz="4400" dirty="0" smtClean="0">
                <a:latin typeface="Calibri" pitchFamily="34" charset="0"/>
                <a:cs typeface="Calibri" pitchFamily="34" charset="0"/>
              </a:rPr>
              <a:t>(коллекции)</a:t>
            </a:r>
          </a:p>
          <a:p>
            <a:pPr>
              <a:buNone/>
            </a:pPr>
            <a:endParaRPr lang="ru-RU" sz="44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5100" dirty="0" smtClean="0">
                <a:latin typeface="Calibri" pitchFamily="34" charset="0"/>
                <a:cs typeface="Calibri" pitchFamily="34" charset="0"/>
              </a:rPr>
              <a:t>Состав фонда</a:t>
            </a:r>
            <a:r>
              <a:rPr lang="ru-RU" sz="4400" dirty="0" smtClean="0">
                <a:latin typeface="Calibri" pitchFamily="34" charset="0"/>
                <a:cs typeface="Calibri" pitchFamily="34" charset="0"/>
              </a:rPr>
              <a:t>: оцифрованные или оригинальные публикации; отрасль знания; типы и виды документов, в том числе форумы, вебинары и т.д.)</a:t>
            </a:r>
          </a:p>
          <a:p>
            <a:pPr>
              <a:buNone/>
            </a:pPr>
            <a:endParaRPr lang="ru-RU" sz="44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5100" dirty="0" smtClean="0">
                <a:latin typeface="Calibri" pitchFamily="34" charset="0"/>
                <a:cs typeface="Calibri" pitchFamily="34" charset="0"/>
              </a:rPr>
              <a:t>Качество поискового аппарата, наличие специальных сервисов для обеспечения научной деятельности</a:t>
            </a:r>
          </a:p>
          <a:p>
            <a:pPr>
              <a:buNone/>
            </a:pPr>
            <a:endParaRPr lang="ru-RU" sz="44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5100" dirty="0" smtClean="0">
                <a:latin typeface="Calibri" pitchFamily="34" charset="0"/>
                <a:cs typeface="Calibri" pitchFamily="34" charset="0"/>
              </a:rPr>
              <a:t>Условия доступа</a:t>
            </a:r>
          </a:p>
          <a:p>
            <a:pPr>
              <a:buNone/>
            </a:pPr>
            <a:endParaRPr lang="ru-RU" sz="44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5100" dirty="0" smtClean="0">
                <a:latin typeface="Calibri" pitchFamily="34" charset="0"/>
                <a:cs typeface="Calibri" pitchFamily="34" charset="0"/>
              </a:rPr>
              <a:t>Наличие  профиля комплектования и других регламентирующих документов</a:t>
            </a:r>
          </a:p>
          <a:p>
            <a:pPr>
              <a:buNone/>
            </a:pPr>
            <a:endParaRPr lang="ru-RU" sz="44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5100" dirty="0" smtClean="0">
                <a:latin typeface="Calibri" pitchFamily="34" charset="0"/>
                <a:cs typeface="Calibri" pitchFamily="34" charset="0"/>
              </a:rPr>
              <a:t>Системные связи с другими ЭБ</a:t>
            </a:r>
          </a:p>
          <a:p>
            <a:pPr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0" dirty="0" smtClean="0">
                <a:solidFill>
                  <a:schemeClr val="tx1"/>
                </a:solidFill>
              </a:rPr>
              <a:t>Аспекты исследования</a:t>
            </a:r>
            <a:br>
              <a:rPr lang="ru-RU" b="0" dirty="0" smtClean="0">
                <a:solidFill>
                  <a:schemeClr val="tx1"/>
                </a:solidFill>
              </a:rPr>
            </a:br>
            <a:endParaRPr lang="ru-RU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237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Установление этапов исследования (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темпы  зависят от числа участников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lvl="0"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Составление матрицы для сбора сведений</a:t>
            </a:r>
          </a:p>
          <a:p>
            <a:pPr lvl="0"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Определение научных институтов (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только социального направления или все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), чьи ресурсы будут обследованы</a:t>
            </a:r>
          </a:p>
          <a:p>
            <a:pPr lvl="0"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Просмотр выбранных сайтов</a:t>
            </a:r>
          </a:p>
          <a:p>
            <a:pPr lvl="0"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Рассылка анкет в  институты для выявления закрытой части электронных библиотек</a:t>
            </a:r>
          </a:p>
          <a:p>
            <a:pPr lvl="0"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Создание сводки полученных данных</a:t>
            </a:r>
          </a:p>
          <a:p>
            <a:endParaRPr lang="ru-RU" sz="2200" i="1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0" dirty="0" smtClean="0">
                <a:solidFill>
                  <a:schemeClr val="tx1"/>
                </a:solidFill>
              </a:rPr>
              <a:t>Общий план проведения исследования</a:t>
            </a:r>
            <a:endParaRPr lang="ru-RU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Справочник (возможно, электронный) научных ЭБ и ЭК</a:t>
            </a:r>
          </a:p>
          <a:p>
            <a:pPr lvl="0">
              <a:buNone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Паспортизация научных  ЭБ по наиболее значимым параметрам (будут выявлены в результате исследования)</a:t>
            </a:r>
          </a:p>
          <a:p>
            <a:pPr lvl="0">
              <a:buNone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Типовое положение о научной библиотеке НИИ (на основе выявления необходимых и достаточных признаков, по которым ЭБ может быть отнесена к типу научных)</a:t>
            </a:r>
          </a:p>
          <a:p>
            <a:pPr lvl="0">
              <a:buNone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Модели формирования единого электронного пространства для развития научных исследований (интеграция ЭБ, создание оптимальных поисковиков и т.д.)</a:t>
            </a:r>
          </a:p>
          <a:p>
            <a:pPr lvl="0">
              <a:buNone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 Формирование ресурсной базы для комплектования Научной электронной библиотеки по общественным наукам, в том числе за счет никем не структурируемых  документов электронного происхождения (текстовые и аудиовизуальные)</a:t>
            </a:r>
          </a:p>
          <a:p>
            <a:pPr lvl="0"/>
            <a:endParaRPr lang="ru-RU" sz="2400" dirty="0" smtClean="0"/>
          </a:p>
          <a:p>
            <a:pPr lvl="0"/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3700" b="0" dirty="0" smtClean="0">
                <a:solidFill>
                  <a:schemeClr val="tx1"/>
                </a:solidFill>
              </a:rPr>
              <a:t>Результаты исследования</a:t>
            </a:r>
            <a:endParaRPr lang="ru-RU" sz="37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76630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В основном предоставление цифровых копий аналоговых документов (</a:t>
            </a:r>
            <a:r>
              <a:rPr lang="ru-RU" sz="2200" dirty="0" smtClean="0">
                <a:latin typeface="Calibri" pitchFamily="34" charset="0"/>
                <a:cs typeface="Calibri" pitchFamily="34" charset="0"/>
              </a:rPr>
              <a:t>электронная библиотека - третий  контур в распространении информации: издательство – библиотека – электронная библиотека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lvl="0"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Много электронных коллекций доступно только в стенах библиотеки, что не соответствует современным потребностям ученых</a:t>
            </a:r>
          </a:p>
          <a:p>
            <a:pPr lvl="0"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Отсутствие общего источника  сведений об ЭБ, их возможностях и сервисах</a:t>
            </a:r>
          </a:p>
          <a:p>
            <a:pPr lvl="0"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Размещение научных ресурсов на разных страницах сайтов без  общего поиска, отдельное существование ЭБ, электронных конференций и трудов сотрудников НИИ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chemeClr val="tx1"/>
                </a:solidFill>
              </a:rPr>
              <a:t>Проблемная ситуация в области научных электронных библиотек</a:t>
            </a:r>
            <a:endParaRPr lang="ru-RU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ru-RU" sz="3300" b="1" i="1" dirty="0" smtClean="0">
                <a:latin typeface="Calibri" pitchFamily="34" charset="0"/>
                <a:cs typeface="Calibri" pitchFamily="34" charset="0"/>
              </a:rPr>
              <a:t>НЭБ</a:t>
            </a:r>
            <a:r>
              <a:rPr lang="ru-RU" sz="3400" b="1" i="1" dirty="0" smtClean="0">
                <a:latin typeface="Calibri" pitchFamily="34" charset="0"/>
                <a:cs typeface="Calibri" pitchFamily="34" charset="0"/>
              </a:rPr>
              <a:t>:</a:t>
            </a:r>
            <a:r>
              <a:rPr lang="ru-RU" sz="3400" dirty="0" smtClean="0">
                <a:latin typeface="Calibri" pitchFamily="34" charset="0"/>
                <a:cs typeface="Calibri" pitchFamily="34" charset="0"/>
              </a:rPr>
              <a:t> - ограниченный доступ </a:t>
            </a:r>
          </a:p>
          <a:p>
            <a:pPr>
              <a:lnSpc>
                <a:spcPct val="90000"/>
              </a:lnSpc>
              <a:buNone/>
            </a:pPr>
            <a:r>
              <a:rPr lang="ru-RU" sz="3400" dirty="0" smtClean="0">
                <a:latin typeface="Calibri" pitchFamily="34" charset="0"/>
                <a:cs typeface="Calibri" pitchFamily="34" charset="0"/>
              </a:rPr>
              <a:t>          - отсутствие четких критериев отбора</a:t>
            </a:r>
          </a:p>
          <a:p>
            <a:pPr>
              <a:lnSpc>
                <a:spcPct val="90000"/>
              </a:lnSpc>
              <a:buNone/>
            </a:pPr>
            <a:r>
              <a:rPr lang="ru-RU" sz="3400" dirty="0" smtClean="0">
                <a:latin typeface="Calibri" pitchFamily="34" charset="0"/>
                <a:cs typeface="Calibri" pitchFamily="34" charset="0"/>
              </a:rPr>
              <a:t>          - оцифрованные документы</a:t>
            </a:r>
          </a:p>
          <a:p>
            <a:pPr>
              <a:lnSpc>
                <a:spcPct val="90000"/>
              </a:lnSpc>
              <a:buNone/>
            </a:pPr>
            <a:endParaRPr lang="ru-RU" sz="330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ru-RU" sz="3300" b="1" i="1" dirty="0" smtClean="0">
                <a:latin typeface="Calibri" pitchFamily="34" charset="0"/>
                <a:cs typeface="Calibri" pitchFamily="34" charset="0"/>
              </a:rPr>
              <a:t>Научное Наследие России:  </a:t>
            </a:r>
          </a:p>
          <a:p>
            <a:pPr>
              <a:lnSpc>
                <a:spcPct val="90000"/>
              </a:lnSpc>
              <a:buNone/>
            </a:pPr>
            <a:r>
              <a:rPr lang="ru-RU" sz="3400" dirty="0" smtClean="0">
                <a:latin typeface="Calibri" pitchFamily="34" charset="0"/>
                <a:cs typeface="Calibri" pitchFamily="34" charset="0"/>
              </a:rPr>
              <a:t>          - оцифрованные ретроспективные    документы  </a:t>
            </a:r>
          </a:p>
          <a:p>
            <a:pPr>
              <a:lnSpc>
                <a:spcPct val="90000"/>
              </a:lnSpc>
              <a:buNone/>
            </a:pPr>
            <a:r>
              <a:rPr lang="ru-RU" sz="3400" dirty="0" smtClean="0">
                <a:latin typeface="Calibri" pitchFamily="34" charset="0"/>
                <a:cs typeface="Calibri" pitchFamily="34" charset="0"/>
              </a:rPr>
              <a:t>          - исторический аспект </a:t>
            </a:r>
          </a:p>
          <a:p>
            <a:pPr>
              <a:lnSpc>
                <a:spcPct val="90000"/>
              </a:lnSpc>
              <a:buNone/>
            </a:pPr>
            <a:endParaRPr lang="ru-RU" sz="330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ru-RU" sz="3300" b="1" i="1" dirty="0" smtClean="0">
                <a:latin typeface="Calibri" pitchFamily="34" charset="0"/>
                <a:cs typeface="Calibri" pitchFamily="34" charset="0"/>
              </a:rPr>
              <a:t>ФЭБ «Русская литература и фольклор»:</a:t>
            </a:r>
          </a:p>
          <a:p>
            <a:pPr>
              <a:lnSpc>
                <a:spcPct val="90000"/>
              </a:lnSpc>
              <a:buNone/>
            </a:pPr>
            <a:r>
              <a:rPr lang="ru-RU" sz="3400" dirty="0" smtClean="0">
                <a:latin typeface="Calibri" pitchFamily="34" charset="0"/>
                <a:cs typeface="Calibri" pitchFamily="34" charset="0"/>
              </a:rPr>
              <a:t>          - отраслевое и хронологическое ограничение</a:t>
            </a:r>
          </a:p>
          <a:p>
            <a:pPr>
              <a:lnSpc>
                <a:spcPct val="90000"/>
              </a:lnSpc>
              <a:buNone/>
            </a:pPr>
            <a:r>
              <a:rPr lang="ru-RU" sz="3400" dirty="0" smtClean="0">
                <a:latin typeface="Calibri" pitchFamily="34" charset="0"/>
                <a:cs typeface="Calibri" pitchFamily="34" charset="0"/>
              </a:rPr>
              <a:t>          - оцифрованные документы</a:t>
            </a:r>
          </a:p>
          <a:p>
            <a:pPr>
              <a:lnSpc>
                <a:spcPct val="90000"/>
              </a:lnSpc>
              <a:buNone/>
            </a:pPr>
            <a:endParaRPr lang="ru-RU" sz="330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ru-RU" sz="3300" b="1" i="1" dirty="0" smtClean="0">
                <a:latin typeface="Calibri" pitchFamily="34" charset="0"/>
                <a:cs typeface="Calibri" pitchFamily="34" charset="0"/>
              </a:rPr>
              <a:t>Научная электронная библиотека:</a:t>
            </a:r>
          </a:p>
          <a:p>
            <a:pPr>
              <a:lnSpc>
                <a:spcPct val="90000"/>
              </a:lnSpc>
              <a:buNone/>
            </a:pPr>
            <a:r>
              <a:rPr lang="ru-RU" sz="3300" dirty="0" smtClean="0">
                <a:latin typeface="Calibri" pitchFamily="34" charset="0"/>
                <a:cs typeface="Calibri" pitchFamily="34" charset="0"/>
              </a:rPr>
              <a:t>          </a:t>
            </a:r>
            <a:r>
              <a:rPr lang="ru-RU" sz="3400" dirty="0" smtClean="0">
                <a:latin typeface="Calibri" pitchFamily="34" charset="0"/>
                <a:cs typeface="Calibri" pitchFamily="34" charset="0"/>
              </a:rPr>
              <a:t>- оцифрованные журналы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700" b="0" dirty="0" smtClean="0">
                <a:solidFill>
                  <a:schemeClr val="tx1"/>
                </a:solidFill>
              </a:rPr>
              <a:t>Крупные проекты ЭБ</a:t>
            </a:r>
            <a:endParaRPr lang="ru-RU" sz="37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  <a:buNone/>
            </a:pPr>
            <a:endParaRPr lang="ru-RU" sz="240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70000"/>
              </a:lnSpc>
              <a:buNone/>
            </a:pPr>
            <a:endParaRPr lang="ru-RU" sz="240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70000"/>
              </a:lnSpc>
              <a:buNone/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1 308 810   статей из научных журналов (отсканированные)</a:t>
            </a:r>
          </a:p>
          <a:p>
            <a:pPr>
              <a:lnSpc>
                <a:spcPct val="70000"/>
              </a:lnSpc>
              <a:buNone/>
            </a:pPr>
            <a:endParaRPr lang="ru-RU" sz="320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70000"/>
              </a:lnSpc>
              <a:buNone/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Вход  через каталог тем научных статей на основе Государственного рубрикатора научно-технической информации (ГРНТИ)</a:t>
            </a:r>
          </a:p>
          <a:p>
            <a:pPr>
              <a:lnSpc>
                <a:spcPct val="70000"/>
              </a:lnSpc>
              <a:buNone/>
            </a:pPr>
            <a:endParaRPr lang="ru-RU" sz="320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Т</a:t>
            </a:r>
            <a:r>
              <a:rPr lang="ru-RU" sz="3200" dirty="0" smtClean="0">
                <a:latin typeface="Calibri" pitchFamily="34" charset="0"/>
                <a:cs typeface="Calibri" pitchFamily="34" charset="0"/>
              </a:rPr>
              <a:t>ематика универсальная</a:t>
            </a:r>
          </a:p>
          <a:p>
            <a:pPr>
              <a:buNone/>
            </a:pPr>
            <a:endParaRPr lang="ru-RU" dirty="0" smtClean="0">
              <a:latin typeface="Calibri" pitchFamily="34" charset="0"/>
              <a:cs typeface="Calibri" pitchFamily="34" charset="0"/>
            </a:endParaRPr>
          </a:p>
          <a:p>
            <a:endParaRPr lang="ru-RU" b="1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3700" b="0" dirty="0" smtClean="0">
                <a:solidFill>
                  <a:schemeClr val="tx1"/>
                </a:solidFill>
              </a:rPr>
              <a:t>КиберЛенинка</a:t>
            </a:r>
            <a:endParaRPr lang="ru-RU" sz="37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Рубрика: Наука и образование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Электронные и аудиокниги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Нет каталога и нет возможности просмотреть весь список имеющихся книг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Тематика универсальная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700" b="0" dirty="0" smtClean="0">
                <a:solidFill>
                  <a:schemeClr val="tx1"/>
                </a:solidFill>
              </a:rPr>
              <a:t>ЛитРес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Алфавитный список авторов, жанры</a:t>
            </a:r>
          </a:p>
          <a:p>
            <a:pPr>
              <a:buNone/>
            </a:pPr>
            <a:endParaRPr lang="ru-RU" sz="2600" b="1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2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Возможность скачать книгу или отсылка к другим ресурсам </a:t>
            </a:r>
          </a:p>
          <a:p>
            <a:pPr>
              <a:buNone/>
            </a:pPr>
            <a:r>
              <a:rPr lang="ru-RU" sz="2600" i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  Литрес - Михаил Ахманов. Пришельцы из космоса и паранормаль… 9 р. Купить</a:t>
            </a:r>
          </a:p>
          <a:p>
            <a:pPr>
              <a:buNone/>
            </a:pPr>
            <a:endParaRPr lang="ru-RU" sz="2600" b="1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26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Опция</a:t>
            </a:r>
            <a:r>
              <a:rPr lang="ru-RU" sz="2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: Как читать книгу после покупки</a:t>
            </a:r>
          </a:p>
          <a:p>
            <a:pPr>
              <a:buNone/>
            </a:pPr>
            <a:r>
              <a:rPr lang="ru-RU" sz="2600" i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 Смартфон, ПланшетНоутбук, ПКРидер</a:t>
            </a:r>
          </a:p>
          <a:p>
            <a:pPr>
              <a:buNone/>
            </a:pPr>
            <a:endParaRPr lang="ru-RU" sz="2600" i="1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26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Опция: </a:t>
            </a:r>
            <a:r>
              <a:rPr lang="ru-RU" sz="2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Если Вам понравилась эта книга, Вас могут заинтересовать</a:t>
            </a:r>
          </a:p>
          <a:p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700" b="0" dirty="0" smtClean="0">
                <a:solidFill>
                  <a:schemeClr val="tx1"/>
                </a:solidFill>
              </a:rPr>
              <a:t>Электронная библиотека МСА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 </a:t>
            </a:r>
            <a:endParaRPr lang="ru-RU" sz="2400" dirty="0" smtClean="0">
              <a:sym typeface="Symbol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>
                <a:solidFill>
                  <a:schemeClr val="tx1"/>
                </a:solidFill>
              </a:rPr>
              <a:t>Математический институт имени В. А. Стеклова РАН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Видеозаписи лекций</a:t>
            </a:r>
            <a:r>
              <a:rPr lang="ru-RU" sz="4000" b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  <a:hlinkClick r:id="rId2"/>
              </a:rPr>
              <a:t> </a:t>
            </a:r>
            <a:r>
              <a:rPr lang="ru-RU" sz="4000" b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/>
            </a:r>
            <a:br>
              <a:rPr lang="ru-RU" sz="4000" b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</a:br>
            <a:r>
              <a:rPr lang="ru-RU" sz="4000" b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/>
            </a:r>
            <a:br>
              <a:rPr lang="ru-RU" sz="4000" b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</a:br>
            <a:r>
              <a:rPr lang="ru-RU" sz="4000" b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В разделе «Конференции» иногда есть видеозаписи докладов</a:t>
            </a:r>
            <a:r>
              <a:rPr lang="ru-RU" sz="4000" b="0" dirty="0" smtClean="0"/>
              <a:t/>
            </a:r>
            <a:br>
              <a:rPr lang="ru-RU" sz="4000" b="0" dirty="0" smtClean="0"/>
            </a:br>
            <a:endParaRPr lang="ru-RU" sz="4000" b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 fontScale="25000" lnSpcReduction="20000"/>
          </a:bodyPr>
          <a:lstStyle/>
          <a:p>
            <a:pPr algn="r">
              <a:buNone/>
            </a:pPr>
            <a:r>
              <a:rPr lang="ru-RU" sz="112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Научно-образовательный центр</a:t>
            </a:r>
          </a:p>
          <a:p>
            <a:pPr>
              <a:buNone/>
            </a:pPr>
            <a:endParaRPr lang="ru-RU" sz="112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112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Рубрика: </a:t>
            </a:r>
            <a:r>
              <a:rPr lang="ru-RU" sz="11200" i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Аудио и видео материалы</a:t>
            </a:r>
          </a:p>
          <a:p>
            <a:pPr lvl="2">
              <a:buNone/>
            </a:pPr>
            <a:r>
              <a:rPr lang="ru-RU" sz="90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Выступления</a:t>
            </a:r>
          </a:p>
          <a:p>
            <a:pPr lvl="2">
              <a:buNone/>
            </a:pPr>
            <a:r>
              <a:rPr lang="ru-RU" sz="90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Лекции</a:t>
            </a:r>
          </a:p>
          <a:p>
            <a:pPr lvl="2">
              <a:buNone/>
            </a:pPr>
            <a:r>
              <a:rPr lang="ru-RU" sz="90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Программа «История идей»</a:t>
            </a:r>
          </a:p>
          <a:p>
            <a:pPr lvl="2">
              <a:buNone/>
            </a:pPr>
            <a:r>
              <a:rPr lang="ru-RU" sz="90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Проект «Устная история»</a:t>
            </a:r>
          </a:p>
          <a:p>
            <a:pPr lvl="2">
              <a:buNone/>
            </a:pPr>
            <a:r>
              <a:rPr lang="ru-RU" sz="90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Передачи с учеными Института на телеканале «Культура»</a:t>
            </a:r>
          </a:p>
          <a:p>
            <a:pPr lvl="2">
              <a:buNone/>
            </a:pPr>
            <a:r>
              <a:rPr lang="ru-RU" sz="90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 </a:t>
            </a:r>
          </a:p>
          <a:p>
            <a:pPr>
              <a:buNone/>
            </a:pPr>
            <a:r>
              <a:rPr lang="ru-RU" sz="112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Рубрика: </a:t>
            </a:r>
            <a:r>
              <a:rPr lang="ru-RU" sz="11200" i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Философские ресурсы</a:t>
            </a:r>
          </a:p>
          <a:p>
            <a:pPr lvl="2">
              <a:buNone/>
            </a:pPr>
            <a:r>
              <a:rPr lang="ru-RU" sz="92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Философские организации</a:t>
            </a:r>
          </a:p>
          <a:p>
            <a:pPr lvl="2">
              <a:buNone/>
            </a:pPr>
            <a:r>
              <a:rPr lang="ru-RU" sz="92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 Текстовые ресурсы</a:t>
            </a:r>
          </a:p>
          <a:p>
            <a:pPr lvl="2">
              <a:buNone/>
            </a:pPr>
            <a:r>
              <a:rPr lang="ru-RU" sz="92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 Интернет-сообщества и проекты</a:t>
            </a:r>
          </a:p>
          <a:p>
            <a:pPr>
              <a:buNone/>
            </a:pPr>
            <a:r>
              <a:rPr lang="ru-RU" sz="9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None/>
            </a:pPr>
            <a:r>
              <a:rPr lang="ru-RU" sz="9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>
                <a:solidFill>
                  <a:schemeClr val="tx1"/>
                </a:solidFill>
              </a:rPr>
              <a:t>Институт философии РАН</a:t>
            </a:r>
            <a:br>
              <a:rPr lang="ru-RU" b="0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Библиотека электронных ресурсов, публикации физического факультета: учебные пособия, книги</a:t>
            </a:r>
          </a:p>
          <a:p>
            <a:pPr lvl="0">
              <a:buNone/>
            </a:pPr>
            <a:endParaRPr lang="ru-RU" sz="2400" dirty="0" smtClean="0">
              <a:latin typeface="Calibri" pitchFamily="34" charset="0"/>
              <a:cs typeface="Calibri" pitchFamily="34" charset="0"/>
            </a:endParaRPr>
          </a:p>
          <a:p>
            <a:pPr lvl="0">
              <a:buNone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 Электронные тексты исторических источников по отечественной и всебщей истории, публикации исторического факультета</a:t>
            </a:r>
          </a:p>
          <a:p>
            <a:pPr lvl="0">
              <a:buNone/>
            </a:pPr>
            <a:endParaRPr lang="ru-RU" sz="2400" dirty="0" smtClean="0">
              <a:latin typeface="Calibri" pitchFamily="34" charset="0"/>
              <a:cs typeface="Calibri" pitchFamily="34" charset="0"/>
            </a:endParaRPr>
          </a:p>
          <a:p>
            <a:pPr lvl="0">
              <a:buNone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Филологический факультет. Электронная библиотека кафедры истории зарубежной литературы</a:t>
            </a:r>
          </a:p>
          <a:p>
            <a:pPr lvl="0">
              <a:buNone/>
            </a:pPr>
            <a:endParaRPr lang="ru-RU" sz="2400" dirty="0" smtClean="0">
              <a:latin typeface="Calibri" pitchFamily="34" charset="0"/>
              <a:cs typeface="Calibri" pitchFamily="34" charset="0"/>
            </a:endParaRPr>
          </a:p>
          <a:p>
            <a:pPr lvl="0">
              <a:buNone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 Библиотека сервера философского факультета</a:t>
            </a:r>
          </a:p>
          <a:p>
            <a:pPr lvl="0">
              <a:buNone/>
            </a:pPr>
            <a:endParaRPr lang="ru-RU" sz="2400" dirty="0" smtClean="0">
              <a:latin typeface="Calibri" pitchFamily="34" charset="0"/>
              <a:cs typeface="Calibri" pitchFamily="34" charset="0"/>
            </a:endParaRPr>
          </a:p>
          <a:p>
            <a:pPr lvl="0">
              <a:buNone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 Медиа-библиотека факультета журналистики</a:t>
            </a:r>
          </a:p>
          <a:p>
            <a:pPr>
              <a:buNone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endParaRPr lang="ru-RU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>
            <a:normAutofit/>
          </a:bodyPr>
          <a:lstStyle/>
          <a:p>
            <a:r>
              <a:rPr lang="ru-RU" sz="3700" b="0" dirty="0" smtClean="0">
                <a:solidFill>
                  <a:schemeClr val="tx1"/>
                </a:solidFill>
              </a:rPr>
              <a:t>Электронные библиотеки МГУ</a:t>
            </a:r>
            <a:endParaRPr lang="ru-RU" sz="37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1396</TotalTime>
  <Words>614</Words>
  <Application>Microsoft Office PowerPoint</Application>
  <PresentationFormat>Экран (4:3)</PresentationFormat>
  <Paragraphs>151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             </vt:lpstr>
      <vt:lpstr>Проблемная ситуация в области научных электронных библиотек</vt:lpstr>
      <vt:lpstr>Крупные проекты ЭБ</vt:lpstr>
      <vt:lpstr> КиберЛенинка</vt:lpstr>
      <vt:lpstr>ЛитРес</vt:lpstr>
      <vt:lpstr>Электронная библиотека МСА </vt:lpstr>
      <vt:lpstr>       Математический институт имени В. А. Стеклова РАН  Видеозаписи лекций   В разделе «Конференции» иногда есть видеозаписи докладов </vt:lpstr>
      <vt:lpstr>  Институт философии РАН  </vt:lpstr>
      <vt:lpstr>Электронные библиотеки МГУ</vt:lpstr>
      <vt:lpstr> Электронная библиотека  механико-математического факультета МГУ </vt:lpstr>
      <vt:lpstr> Библиотека численного анализа НИВЦ МГУ  </vt:lpstr>
      <vt:lpstr>     А.Б. Антопольский. Мониторинг информационных ресурсов общественных наук  </vt:lpstr>
      <vt:lpstr>Задачи исследования научных электронных библиотек и коллекций</vt:lpstr>
      <vt:lpstr>Объекты исследования</vt:lpstr>
      <vt:lpstr> Аспекты исследования </vt:lpstr>
      <vt:lpstr> Общий план проведения исследования</vt:lpstr>
      <vt:lpstr> Результаты исследования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Научные основы разработки национального стандарта   «Профиль комплектования фондов научных библиотек. Структура и критерии отбора документов»</dc:title>
  <dc:creator>Tatyana</dc:creator>
  <cp:lastModifiedBy>Admin</cp:lastModifiedBy>
  <cp:revision>62</cp:revision>
  <dcterms:created xsi:type="dcterms:W3CDTF">2017-04-03T14:46:06Z</dcterms:created>
  <dcterms:modified xsi:type="dcterms:W3CDTF">2017-10-23T11:17:39Z</dcterms:modified>
</cp:coreProperties>
</file>