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6" r:id="rId24"/>
    <p:sldId id="282" r:id="rId25"/>
    <p:sldId id="283" r:id="rId26"/>
    <p:sldId id="284" r:id="rId27"/>
    <p:sldId id="287" r:id="rId28"/>
    <p:sldId id="285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7" autoAdjust="0"/>
    <p:restoredTop sz="94660"/>
  </p:normalViewPr>
  <p:slideViewPr>
    <p:cSldViewPr>
      <p:cViewPr varScale="1">
        <p:scale>
          <a:sx n="79" d="100"/>
          <a:sy n="79" d="100"/>
        </p:scale>
        <p:origin x="-168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4EBA3-3BDE-4F7F-AB4F-89E9B1A3EF23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CE335-9637-4CFA-88E3-BE779186611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42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3AAD3-F05B-4A01-A0A4-AB23452D1E6D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87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3AAD3-F05B-4A01-A0A4-AB23452D1E6D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24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3AAD3-F05B-4A01-A0A4-AB23452D1E6D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40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3AAD3-F05B-4A01-A0A4-AB23452D1E6D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2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58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98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54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13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31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11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71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41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66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4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24BF9-7781-4FED-A357-B963375FAF9B}" type="datetimeFigureOut">
              <a:rPr lang="ru-RU" smtClean="0"/>
              <a:t>23.10.2017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D4F84-1B5D-45AB-9138-A9925DD425D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77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dirty="0"/>
              <a:t>О классификации информационных ресурсов академических организаций </a:t>
            </a:r>
            <a:r>
              <a:rPr lang="ru-RU" sz="3200" dirty="0"/>
              <a:t>социогуманитарного</a:t>
            </a:r>
            <a:r>
              <a:rPr lang="ru-RU" sz="3200" dirty="0"/>
              <a:t> профиля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Антопольский</a:t>
            </a:r>
            <a:r>
              <a:rPr lang="ru-RU" sz="2400" dirty="0" smtClean="0">
                <a:solidFill>
                  <a:schemeClr val="tx1"/>
                </a:solidFill>
              </a:rPr>
              <a:t> А.Б. д.т.н., проф., гл. науч.  </a:t>
            </a:r>
            <a:r>
              <a:rPr lang="ru-RU" sz="2400" dirty="0" smtClean="0">
                <a:solidFill>
                  <a:schemeClr val="tx1"/>
                </a:solidFill>
              </a:rPr>
              <a:t>сотр</a:t>
            </a:r>
            <a:r>
              <a:rPr lang="ru-RU" sz="2400" dirty="0" smtClean="0">
                <a:solidFill>
                  <a:schemeClr val="tx1"/>
                </a:solidFill>
              </a:rPr>
              <a:t>.  ИНИОН РАН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Доклад на семинаре ИНИОН 19 октября 2017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94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Архивные и музейные фонды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1.3.	Архивные фонды</a:t>
            </a:r>
          </a:p>
          <a:p>
            <a:pPr lvl="1"/>
            <a:r>
              <a:rPr lang="ru-RU" dirty="0" smtClean="0"/>
              <a:t>1.3.1.	Личные фонды</a:t>
            </a:r>
          </a:p>
          <a:p>
            <a:pPr lvl="1"/>
            <a:r>
              <a:rPr lang="ru-RU" dirty="0" smtClean="0"/>
              <a:t>1.3.2.	Разряды (тематические коллекции)</a:t>
            </a:r>
          </a:p>
          <a:p>
            <a:pPr lvl="1"/>
            <a:r>
              <a:rPr lang="ru-RU" dirty="0" smtClean="0"/>
              <a:t>1.3.3.	Фонды учреждений</a:t>
            </a:r>
          </a:p>
          <a:p>
            <a:r>
              <a:rPr lang="ru-RU" dirty="0" smtClean="0"/>
              <a:t>1.4.	Музейные фонды</a:t>
            </a:r>
          </a:p>
          <a:p>
            <a:pPr lvl="1"/>
            <a:r>
              <a:rPr lang="ru-RU" dirty="0" smtClean="0"/>
              <a:t>1.4.1.	Музейные коллекции </a:t>
            </a:r>
          </a:p>
          <a:p>
            <a:pPr lvl="1"/>
            <a:r>
              <a:rPr lang="ru-RU" dirty="0" smtClean="0"/>
              <a:t>1.4.2.	Экспозиции и выставки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935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Аналоговые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1.5.	Фонотеки</a:t>
            </a:r>
          </a:p>
          <a:p>
            <a:pPr lvl="1"/>
            <a:r>
              <a:rPr lang="ru-RU" dirty="0" smtClean="0"/>
              <a:t>1.5.1.	Аудиовизуальные лингвистические ресурсы </a:t>
            </a:r>
          </a:p>
          <a:p>
            <a:pPr lvl="1"/>
            <a:r>
              <a:rPr lang="ru-RU" dirty="0" smtClean="0"/>
              <a:t>1.5.2.	Национальный звуковой депозитарий</a:t>
            </a:r>
          </a:p>
          <a:p>
            <a:pPr lvl="1"/>
            <a:r>
              <a:rPr lang="ru-RU" dirty="0" smtClean="0"/>
              <a:t>1.5.3.	Фольклорные </a:t>
            </a:r>
            <a:r>
              <a:rPr lang="ru-RU" dirty="0" smtClean="0"/>
              <a:t>аудиоколлекции</a:t>
            </a:r>
            <a:endParaRPr lang="ru-RU" dirty="0" smtClean="0"/>
          </a:p>
          <a:p>
            <a:r>
              <a:rPr lang="ru-RU" dirty="0" smtClean="0"/>
              <a:t>1.6.	Коллекции изображений (иконотеки), фотографий, негативов</a:t>
            </a:r>
          </a:p>
          <a:p>
            <a:r>
              <a:rPr lang="ru-RU" dirty="0" smtClean="0"/>
              <a:t>1.7.	Киноматериалы</a:t>
            </a:r>
          </a:p>
          <a:p>
            <a:r>
              <a:rPr lang="ru-RU" dirty="0" smtClean="0"/>
              <a:t>1.8.	Микроформы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624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2.1. Публикации учреждений - полные тексты монографий и сериальных изданий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dirty="0" smtClean="0"/>
              <a:t>2.1.2.	Публикации сотрудников  в СМИ</a:t>
            </a:r>
          </a:p>
          <a:p>
            <a:pPr lvl="1"/>
            <a:r>
              <a:rPr lang="ru-RU" dirty="0" smtClean="0"/>
              <a:t>2.1.3.	Труды по подразделениям</a:t>
            </a:r>
          </a:p>
          <a:p>
            <a:pPr lvl="1"/>
            <a:r>
              <a:rPr lang="ru-RU" dirty="0" smtClean="0"/>
              <a:t>2.1.4.	Труды сотрудников, </a:t>
            </a:r>
          </a:p>
          <a:p>
            <a:pPr lvl="1"/>
            <a:r>
              <a:rPr lang="ru-RU" dirty="0" smtClean="0"/>
              <a:t>2.1.5.	Материалы научных мероприятий</a:t>
            </a:r>
          </a:p>
          <a:p>
            <a:pPr lvl="1"/>
            <a:r>
              <a:rPr lang="ru-RU" dirty="0" smtClean="0"/>
              <a:t>2.1.6.	СМИ об учреждении</a:t>
            </a:r>
          </a:p>
          <a:p>
            <a:pPr lvl="1"/>
            <a:r>
              <a:rPr lang="ru-RU" dirty="0" smtClean="0"/>
              <a:t>2.1.7.  Другие коллекции трудов учреждений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515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2.2.	Электронные периодические издания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2.2.1.	По типу </a:t>
            </a:r>
          </a:p>
          <a:p>
            <a:pPr lvl="1"/>
            <a:r>
              <a:rPr lang="ru-RU" dirty="0" smtClean="0"/>
              <a:t>2.2.1.1.	Самостоятельные,  имеющие  e-ISSN</a:t>
            </a:r>
          </a:p>
          <a:p>
            <a:pPr lvl="1"/>
            <a:r>
              <a:rPr lang="ru-RU" dirty="0" smtClean="0"/>
              <a:t>2.2.1.2.	Версии  печатных изданий</a:t>
            </a:r>
          </a:p>
          <a:p>
            <a:pPr lvl="1"/>
            <a:r>
              <a:rPr lang="ru-RU" dirty="0" smtClean="0"/>
              <a:t>2.2.1.3.	Выборочные публикации</a:t>
            </a:r>
          </a:p>
          <a:p>
            <a:pPr lvl="1"/>
            <a:r>
              <a:rPr lang="ru-RU" dirty="0" smtClean="0"/>
              <a:t>2.2.1.4.	Переводные версии</a:t>
            </a:r>
          </a:p>
          <a:p>
            <a:r>
              <a:rPr lang="ru-RU" dirty="0" smtClean="0"/>
              <a:t>2.2.2.	По форме представления</a:t>
            </a:r>
          </a:p>
          <a:p>
            <a:pPr lvl="1"/>
            <a:r>
              <a:rPr lang="ru-RU" dirty="0" smtClean="0"/>
              <a:t>2.2.2.1.	Полные тексты-копии номеров</a:t>
            </a:r>
          </a:p>
          <a:p>
            <a:pPr lvl="1"/>
            <a:r>
              <a:rPr lang="ru-RU" dirty="0" smtClean="0"/>
              <a:t>2.2.2.2     Тексты  статей  в  собственной АИС </a:t>
            </a:r>
          </a:p>
          <a:p>
            <a:pPr lvl="1"/>
            <a:r>
              <a:rPr lang="ru-RU" dirty="0" smtClean="0"/>
              <a:t>2.2.2.3.	Содержание номеров</a:t>
            </a:r>
          </a:p>
          <a:p>
            <a:pPr lvl="1"/>
            <a:r>
              <a:rPr lang="ru-RU" dirty="0" smtClean="0"/>
              <a:t>2.2.2.4.	Аннотации статей</a:t>
            </a:r>
          </a:p>
          <a:p>
            <a:pPr lvl="1"/>
            <a:r>
              <a:rPr lang="ru-RU" dirty="0" smtClean="0"/>
              <a:t>2.2.2.5.	Указатели выпусков</a:t>
            </a:r>
          </a:p>
          <a:p>
            <a:r>
              <a:rPr lang="ru-RU" dirty="0" smtClean="0"/>
              <a:t>2.2.3.	Размещение в НЭБ, </a:t>
            </a:r>
            <a:r>
              <a:rPr lang="ru-RU" dirty="0" smtClean="0"/>
              <a:t>Киберленинке</a:t>
            </a:r>
            <a:r>
              <a:rPr lang="ru-RU" dirty="0" smtClean="0"/>
              <a:t>, других ЭБ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02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2.3.	Электронные библиотеки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2.3.1.	Коллекции периодических и продолжающихся изданий</a:t>
            </a:r>
          </a:p>
          <a:p>
            <a:r>
              <a:rPr lang="ru-RU" dirty="0" smtClean="0"/>
              <a:t>2.3.2.	Коллекции рекомендуемой литературы к учебным программам</a:t>
            </a:r>
          </a:p>
          <a:p>
            <a:r>
              <a:rPr lang="ru-RU" dirty="0" smtClean="0"/>
              <a:t>2.3.3.	Коллекции рукописей</a:t>
            </a:r>
          </a:p>
          <a:p>
            <a:r>
              <a:rPr lang="ru-RU" dirty="0" smtClean="0"/>
              <a:t>2.3.4.	</a:t>
            </a:r>
            <a:r>
              <a:rPr lang="ru-RU" dirty="0" smtClean="0"/>
              <a:t>Репозитории</a:t>
            </a:r>
            <a:endParaRPr lang="ru-RU" dirty="0" smtClean="0"/>
          </a:p>
          <a:p>
            <a:r>
              <a:rPr lang="ru-RU" dirty="0" smtClean="0"/>
              <a:t>2.3.5.	Эпос на DVD</a:t>
            </a:r>
          </a:p>
          <a:p>
            <a:r>
              <a:rPr lang="ru-RU" dirty="0" smtClean="0"/>
              <a:t>2.3.6.	Другие и универсальные ЭБ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6392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2.4.	Электронные архивы (не входящие в систему архивов РАН)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2.4.1.	Электронные системы исторической фактографии (ИСИ СО РАН)</a:t>
            </a:r>
          </a:p>
          <a:p>
            <a:r>
              <a:rPr lang="ru-RU" sz="2800" dirty="0" smtClean="0"/>
              <a:t>2.4.2.	Социологические материалы, биографии</a:t>
            </a:r>
          </a:p>
          <a:p>
            <a:r>
              <a:rPr lang="ru-RU" sz="2800" dirty="0" smtClean="0"/>
              <a:t>2.4.3.	Материалы экспедиций, </a:t>
            </a:r>
          </a:p>
          <a:p>
            <a:r>
              <a:rPr lang="ru-RU" sz="2800" dirty="0" smtClean="0"/>
              <a:t>2.4.4.	Массивы фольклорных записей</a:t>
            </a:r>
          </a:p>
          <a:p>
            <a:r>
              <a:rPr lang="ru-RU" sz="2800" dirty="0" smtClean="0"/>
              <a:t>2.4.5.	Материалы Комиссии по истории ВОВ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111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2.5.	Неопубликованные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2.5.1.	Данные учета археологических памятников</a:t>
            </a:r>
          </a:p>
          <a:p>
            <a:r>
              <a:rPr lang="ru-RU" dirty="0" smtClean="0"/>
              <a:t>2.5.2.	Диссертационные комплекты, включая авторефераты, отзывы и др. </a:t>
            </a:r>
          </a:p>
          <a:p>
            <a:r>
              <a:rPr lang="ru-RU" dirty="0" smtClean="0"/>
              <a:t>2.5.3.	Доклады учреждений</a:t>
            </a:r>
          </a:p>
          <a:p>
            <a:r>
              <a:rPr lang="ru-RU" dirty="0" smtClean="0"/>
              <a:t>2.5.4.	Конкурсы</a:t>
            </a:r>
          </a:p>
          <a:p>
            <a:r>
              <a:rPr lang="ru-RU" dirty="0" smtClean="0"/>
              <a:t>2.5.5.	Новостная информация</a:t>
            </a:r>
          </a:p>
          <a:p>
            <a:r>
              <a:rPr lang="ru-RU" dirty="0" smtClean="0"/>
              <a:t>2.5.6.	Планы научных исследований</a:t>
            </a:r>
          </a:p>
          <a:p>
            <a:r>
              <a:rPr lang="ru-RU" dirty="0" smtClean="0"/>
              <a:t>2.5.7.	Описания проектов, работ по грантам, участия в программах</a:t>
            </a:r>
          </a:p>
          <a:p>
            <a:r>
              <a:rPr lang="ru-RU" dirty="0" smtClean="0"/>
              <a:t>2.5.8.	Описания услуг</a:t>
            </a:r>
          </a:p>
          <a:p>
            <a:r>
              <a:rPr lang="ru-RU" dirty="0" smtClean="0"/>
              <a:t>2.5.9.	Отчеты учреждения</a:t>
            </a:r>
          </a:p>
          <a:p>
            <a:r>
              <a:rPr lang="ru-RU" dirty="0" smtClean="0"/>
              <a:t>2.5.10. Очерки направлений деятельности  и результатов</a:t>
            </a:r>
          </a:p>
          <a:p>
            <a:r>
              <a:rPr lang="ru-RU" dirty="0" smtClean="0"/>
              <a:t>2.5.11.Сведения об объектах интеллектуальной собственности</a:t>
            </a:r>
          </a:p>
          <a:p>
            <a:r>
              <a:rPr lang="ru-RU" dirty="0" smtClean="0"/>
              <a:t>2.5.12. Сведения о составе и деятельности научных институций (советов, комиссий)</a:t>
            </a:r>
          </a:p>
          <a:p>
            <a:r>
              <a:rPr lang="ru-RU" dirty="0" smtClean="0"/>
              <a:t>2.5.13. Экспедиционные отчеты</a:t>
            </a:r>
          </a:p>
          <a:p>
            <a:r>
              <a:rPr lang="ru-RU" dirty="0" smtClean="0"/>
              <a:t>2.5.14. Экспертные заключения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323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2.6. </a:t>
            </a:r>
            <a:r>
              <a:rPr lang="ru-RU" dirty="0" smtClean="0"/>
              <a:t>Просопография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2.6.1.	«Кто есть кто»</a:t>
            </a:r>
          </a:p>
          <a:p>
            <a:r>
              <a:rPr lang="ru-RU" sz="2800" dirty="0" smtClean="0"/>
              <a:t>2.6.2.	БД по личным  архивным фондам</a:t>
            </a:r>
          </a:p>
          <a:p>
            <a:r>
              <a:rPr lang="ru-RU" sz="2800" dirty="0" smtClean="0"/>
              <a:t>2.6.3.	Биографии, биографические справки</a:t>
            </a:r>
          </a:p>
          <a:p>
            <a:r>
              <a:rPr lang="ru-RU" sz="2800" dirty="0" smtClean="0"/>
              <a:t>2.6.4.	Биографические энциклопедии</a:t>
            </a:r>
          </a:p>
          <a:p>
            <a:r>
              <a:rPr lang="ru-RU" sz="2800" dirty="0" smtClean="0"/>
              <a:t>2.6.5.	Каталоги лиц.</a:t>
            </a:r>
          </a:p>
          <a:p>
            <a:r>
              <a:rPr lang="ru-RU" sz="2800" dirty="0" smtClean="0"/>
              <a:t>2.6.6.	Лауреаты</a:t>
            </a:r>
          </a:p>
          <a:p>
            <a:r>
              <a:rPr lang="ru-RU" sz="2800" dirty="0" smtClean="0"/>
              <a:t>2.6.7.	Мемориальные  музеи,</a:t>
            </a:r>
          </a:p>
          <a:p>
            <a:r>
              <a:rPr lang="ru-RU" sz="2800" dirty="0" smtClean="0"/>
              <a:t>2.6.8.	</a:t>
            </a:r>
            <a:r>
              <a:rPr lang="ru-RU" sz="2800" dirty="0" smtClean="0"/>
              <a:t>Мемории</a:t>
            </a:r>
            <a:r>
              <a:rPr lang="ru-RU" sz="2800" dirty="0" smtClean="0"/>
              <a:t>, «книги памяти».</a:t>
            </a:r>
          </a:p>
          <a:p>
            <a:r>
              <a:rPr lang="ru-RU" sz="2800" dirty="0" smtClean="0"/>
              <a:t>2.6.9.	Персональные выставки, коллекции, экспозиции</a:t>
            </a:r>
          </a:p>
          <a:p>
            <a:r>
              <a:rPr lang="ru-RU" sz="2800" dirty="0" smtClean="0"/>
              <a:t>2.6.10.	Персональные сайты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680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2.7. Справочники и энциклопедии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2.7.1.	Генеалогические справочники</a:t>
            </a:r>
          </a:p>
          <a:p>
            <a:r>
              <a:rPr lang="ru-RU" dirty="0" smtClean="0"/>
              <a:t>2.7.2.	Календарный цикл обрядов и обычаев</a:t>
            </a:r>
          </a:p>
          <a:p>
            <a:r>
              <a:rPr lang="ru-RU" dirty="0" smtClean="0"/>
              <a:t>2.7.3.	Летописи</a:t>
            </a:r>
          </a:p>
          <a:p>
            <a:r>
              <a:rPr lang="ru-RU" dirty="0" smtClean="0"/>
              <a:t>2.7.4.	Справочники  учреждений</a:t>
            </a:r>
          </a:p>
          <a:p>
            <a:r>
              <a:rPr lang="ru-RU" dirty="0" smtClean="0"/>
              <a:t>2.7.5.	Терминологические словари и справочники</a:t>
            </a:r>
          </a:p>
          <a:p>
            <a:r>
              <a:rPr lang="ru-RU" dirty="0" smtClean="0"/>
              <a:t>2.7.6.	Указатели имен, фактов, событий</a:t>
            </a:r>
          </a:p>
          <a:p>
            <a:r>
              <a:rPr lang="ru-RU" dirty="0" smtClean="0"/>
              <a:t>2.7.7.	Электронная библиотека знаний</a:t>
            </a:r>
          </a:p>
          <a:p>
            <a:r>
              <a:rPr lang="ru-RU" dirty="0" smtClean="0"/>
              <a:t>2.7.8.	Энциклопедии он-</a:t>
            </a:r>
            <a:r>
              <a:rPr lang="ru-RU" dirty="0" smtClean="0"/>
              <a:t>лайн</a:t>
            </a:r>
            <a:r>
              <a:rPr lang="ru-RU" dirty="0" smtClean="0"/>
              <a:t> или на переносимых носителях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69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3.1.-3.4. Библиографические 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3.1.	Вторичные данные о публикациях учреждений</a:t>
            </a:r>
          </a:p>
          <a:p>
            <a:pPr lvl="1"/>
            <a:r>
              <a:rPr lang="ru-RU" dirty="0" smtClean="0"/>
              <a:t>3.1.1.	 перечни  библиографических описаний, </a:t>
            </a:r>
          </a:p>
          <a:p>
            <a:pPr lvl="1"/>
            <a:r>
              <a:rPr lang="ru-RU" dirty="0" smtClean="0"/>
              <a:t>3.1.2.	аннотации, </a:t>
            </a:r>
          </a:p>
          <a:p>
            <a:pPr lvl="1"/>
            <a:r>
              <a:rPr lang="ru-RU" dirty="0" smtClean="0"/>
              <a:t>3.1.3.	обложки, </a:t>
            </a:r>
          </a:p>
          <a:p>
            <a:pPr lvl="1"/>
            <a:r>
              <a:rPr lang="ru-RU" dirty="0" smtClean="0"/>
              <a:t>3.1.4.	содержание публикаций</a:t>
            </a:r>
          </a:p>
          <a:p>
            <a:pPr lvl="1"/>
            <a:r>
              <a:rPr lang="ru-RU" dirty="0" smtClean="0"/>
              <a:t>3.1.5.	Предисловия, вступительные главы и др.</a:t>
            </a:r>
          </a:p>
          <a:p>
            <a:r>
              <a:rPr lang="ru-RU" dirty="0" smtClean="0"/>
              <a:t>3.2.	Библиографические БД</a:t>
            </a:r>
          </a:p>
          <a:p>
            <a:r>
              <a:rPr lang="ru-RU" dirty="0" smtClean="0"/>
              <a:t>3.3.	Библиографические указатели и перечни </a:t>
            </a:r>
          </a:p>
          <a:p>
            <a:pPr lvl="1"/>
            <a:r>
              <a:rPr lang="ru-RU" dirty="0" smtClean="0"/>
              <a:t>3.3.1.	Биобиблиографические, </a:t>
            </a:r>
          </a:p>
          <a:p>
            <a:pPr lvl="1"/>
            <a:r>
              <a:rPr lang="ru-RU" dirty="0" smtClean="0"/>
              <a:t>3.3.2.	</a:t>
            </a:r>
            <a:r>
              <a:rPr lang="ru-RU" dirty="0" smtClean="0"/>
              <a:t>Источниковые</a:t>
            </a:r>
            <a:endParaRPr lang="ru-RU" dirty="0" smtClean="0"/>
          </a:p>
          <a:p>
            <a:pPr lvl="1"/>
            <a:r>
              <a:rPr lang="ru-RU" dirty="0" smtClean="0"/>
              <a:t>3.3.3.	Проблемные</a:t>
            </a:r>
          </a:p>
          <a:p>
            <a:pPr lvl="1"/>
            <a:r>
              <a:rPr lang="ru-RU" dirty="0" smtClean="0"/>
              <a:t>3.3.4.	Ретроспективные</a:t>
            </a:r>
          </a:p>
          <a:p>
            <a:pPr lvl="1"/>
            <a:r>
              <a:rPr lang="ru-RU" dirty="0" smtClean="0"/>
              <a:t>3.3.5.	Тематические,</a:t>
            </a:r>
          </a:p>
          <a:p>
            <a:pPr lvl="1"/>
            <a:r>
              <a:rPr lang="ru-RU" dirty="0" smtClean="0"/>
              <a:t>3.3.6.	Хронологические</a:t>
            </a:r>
          </a:p>
          <a:p>
            <a:r>
              <a:rPr lang="ru-RU" dirty="0" smtClean="0"/>
              <a:t>3.4.	Библиотечные каталоги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43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Задачи мониторинга  ИР </a:t>
            </a:r>
            <a:br>
              <a:rPr lang="ru-RU" sz="3100" dirty="0" smtClean="0"/>
            </a:br>
            <a:r>
              <a:rPr lang="ru-RU" sz="3100" dirty="0" smtClean="0"/>
              <a:t>общественных (социальных и гуманитарных) наук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получение исходных данных для  развития информационных систем по общественным наукам  учреждений ФАНО/ РАН;</a:t>
            </a:r>
          </a:p>
          <a:p>
            <a:r>
              <a:rPr lang="ru-RU" dirty="0" smtClean="0"/>
              <a:t>организация  навигации  в  </a:t>
            </a:r>
            <a:r>
              <a:rPr lang="ru-RU" dirty="0" smtClean="0"/>
              <a:t>инфосфере</a:t>
            </a:r>
            <a:r>
              <a:rPr lang="ru-RU" dirty="0" smtClean="0"/>
              <a:t> общественных наук учреждений ФАНО/ РАН;</a:t>
            </a:r>
          </a:p>
          <a:p>
            <a:r>
              <a:rPr lang="ru-RU" dirty="0" smtClean="0"/>
              <a:t>определение параметров  перспективной  программы оцифровки  документных фондов учреждений ФАНО/РАН;</a:t>
            </a:r>
          </a:p>
          <a:p>
            <a:r>
              <a:rPr lang="ru-RU" dirty="0" smtClean="0"/>
              <a:t>определение параметров программы обеспечения  сохранности  научной электронной информации; </a:t>
            </a:r>
          </a:p>
          <a:p>
            <a:r>
              <a:rPr lang="ru-RU" dirty="0" smtClean="0"/>
              <a:t>разработка предложений по путям развития  </a:t>
            </a:r>
            <a:r>
              <a:rPr lang="ru-RU" dirty="0" smtClean="0"/>
              <a:t>инфосферы</a:t>
            </a:r>
            <a:r>
              <a:rPr lang="ru-RU" dirty="0" smtClean="0"/>
              <a:t> общественных наук;</a:t>
            </a:r>
          </a:p>
          <a:p>
            <a:r>
              <a:rPr lang="ru-RU" dirty="0" smtClean="0"/>
              <a:t>определение роли и места ИНИОН РАН в развитии </a:t>
            </a:r>
            <a:r>
              <a:rPr lang="ru-RU" dirty="0" smtClean="0"/>
              <a:t>инфосферы</a:t>
            </a:r>
            <a:r>
              <a:rPr lang="ru-RU" dirty="0" smtClean="0"/>
              <a:t> общественных наук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85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3.5.-3.6. Архивные и музейные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3.5.	Архивный	 справочно-поисковый аппарат</a:t>
            </a:r>
          </a:p>
          <a:p>
            <a:pPr lvl="1"/>
            <a:r>
              <a:rPr lang="ru-RU" dirty="0" smtClean="0"/>
              <a:t>3.5.1.	Каталоги </a:t>
            </a:r>
          </a:p>
          <a:p>
            <a:pPr lvl="1"/>
            <a:r>
              <a:rPr lang="ru-RU" dirty="0" smtClean="0"/>
              <a:t>3.5.2.	Описи</a:t>
            </a:r>
          </a:p>
          <a:p>
            <a:pPr lvl="1"/>
            <a:r>
              <a:rPr lang="ru-RU" dirty="0" smtClean="0"/>
              <a:t>3.5.3.	Путеводители</a:t>
            </a:r>
          </a:p>
          <a:p>
            <a:pPr lvl="1"/>
            <a:r>
              <a:rPr lang="ru-RU" dirty="0" smtClean="0"/>
              <a:t>3.5.4.	Указатели к фондам</a:t>
            </a:r>
          </a:p>
          <a:p>
            <a:pPr lvl="1"/>
            <a:r>
              <a:rPr lang="ru-RU" dirty="0" smtClean="0"/>
              <a:t>3.5.5.	Указатели </a:t>
            </a:r>
            <a:r>
              <a:rPr lang="ru-RU" dirty="0" smtClean="0"/>
              <a:t>фондообразователей</a:t>
            </a:r>
            <a:endParaRPr lang="ru-RU" dirty="0" smtClean="0"/>
          </a:p>
          <a:p>
            <a:r>
              <a:rPr lang="ru-RU" dirty="0" smtClean="0"/>
              <a:t>3.6.	Музейные каталоги</a:t>
            </a:r>
          </a:p>
          <a:p>
            <a:pPr lvl="1"/>
            <a:r>
              <a:rPr lang="ru-RU" dirty="0" smtClean="0"/>
              <a:t>3.6.1.	Виртуальные выставки</a:t>
            </a:r>
          </a:p>
          <a:p>
            <a:pPr lvl="1"/>
            <a:r>
              <a:rPr lang="ru-RU" dirty="0" smtClean="0"/>
              <a:t>3.6.2.	Инвентарные  книги</a:t>
            </a:r>
          </a:p>
          <a:p>
            <a:pPr lvl="1"/>
            <a:r>
              <a:rPr lang="ru-RU" dirty="0" smtClean="0"/>
              <a:t>3.6.3.	Каталоги коллекций</a:t>
            </a:r>
          </a:p>
          <a:p>
            <a:pPr lvl="1"/>
            <a:r>
              <a:rPr lang="ru-RU" dirty="0" smtClean="0"/>
              <a:t>3.6.4.	Научные каталоги</a:t>
            </a:r>
          </a:p>
          <a:p>
            <a:pPr lvl="1"/>
            <a:r>
              <a:rPr lang="ru-RU" dirty="0" smtClean="0"/>
              <a:t>3.6.5.	Он-</a:t>
            </a:r>
            <a:r>
              <a:rPr lang="ru-RU" dirty="0" smtClean="0"/>
              <a:t>лайн</a:t>
            </a:r>
            <a:r>
              <a:rPr lang="ru-RU" dirty="0" smtClean="0"/>
              <a:t> экскурсии, 3D-туры</a:t>
            </a:r>
          </a:p>
          <a:p>
            <a:pPr lvl="1"/>
            <a:r>
              <a:rPr lang="ru-RU" dirty="0" smtClean="0"/>
              <a:t>3.6.6.	Экспозиции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160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3.7.-3.9 Прочие вторичные 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3.7.	Сообщения о мероприятиях</a:t>
            </a:r>
          </a:p>
          <a:p>
            <a:pPr lvl="1"/>
            <a:r>
              <a:rPr lang="ru-RU" dirty="0" smtClean="0"/>
              <a:t>3.7.1.	Программы</a:t>
            </a:r>
          </a:p>
          <a:p>
            <a:pPr lvl="1"/>
            <a:r>
              <a:rPr lang="ru-RU" dirty="0" smtClean="0"/>
              <a:t>3.7.2.	Презентации</a:t>
            </a:r>
          </a:p>
          <a:p>
            <a:r>
              <a:rPr lang="ru-RU" dirty="0" smtClean="0"/>
              <a:t>3.8.	Реферативные и аналитические продукты</a:t>
            </a:r>
          </a:p>
          <a:p>
            <a:pPr lvl="1"/>
            <a:r>
              <a:rPr lang="ru-RU" dirty="0" smtClean="0"/>
              <a:t>3.8.1.	 журналы,</a:t>
            </a:r>
          </a:p>
          <a:p>
            <a:pPr lvl="1"/>
            <a:r>
              <a:rPr lang="ru-RU" dirty="0" smtClean="0"/>
              <a:t>3.8.2.	сборники, </a:t>
            </a:r>
          </a:p>
          <a:p>
            <a:pPr lvl="1"/>
            <a:r>
              <a:rPr lang="ru-RU" dirty="0" smtClean="0"/>
              <a:t>3.8.3.	обзоры, дайджесты</a:t>
            </a:r>
          </a:p>
          <a:p>
            <a:r>
              <a:rPr lang="ru-RU" dirty="0" smtClean="0"/>
              <a:t>3.9.	Каталоги Интернет - ссылок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364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	Лингвистические  ресурсы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4.1.	Корпуса текстов</a:t>
            </a:r>
          </a:p>
          <a:p>
            <a:r>
              <a:rPr lang="ru-RU" dirty="0" smtClean="0"/>
              <a:t>4.2.	Словарные БД и электронные картотеки</a:t>
            </a:r>
          </a:p>
          <a:p>
            <a:r>
              <a:rPr lang="ru-RU" dirty="0" smtClean="0"/>
              <a:t>4.3.	Лингвистические процессоры  (около 20 типов)</a:t>
            </a:r>
          </a:p>
          <a:p>
            <a:r>
              <a:rPr lang="ru-RU" dirty="0" smtClean="0"/>
              <a:t>4.4.	Грамматические ресурсы (академическая грамматика)</a:t>
            </a:r>
          </a:p>
          <a:p>
            <a:r>
              <a:rPr lang="ru-RU" dirty="0" smtClean="0"/>
              <a:t>4.5.	Описания языков, реестры языков</a:t>
            </a:r>
          </a:p>
          <a:p>
            <a:r>
              <a:rPr lang="ru-RU" dirty="0" smtClean="0"/>
              <a:t>4.6.	Лингвистические атласы</a:t>
            </a:r>
          </a:p>
          <a:p>
            <a:r>
              <a:rPr lang="ru-RU" dirty="0" smtClean="0"/>
              <a:t>4.7.	Комплексные лингвистические  АИС (сайты)</a:t>
            </a:r>
          </a:p>
          <a:p>
            <a:r>
              <a:rPr lang="ru-RU" dirty="0" smtClean="0"/>
              <a:t>4.8.	Этнолингвистические  и социолингвистические БД</a:t>
            </a:r>
          </a:p>
          <a:p>
            <a:r>
              <a:rPr lang="ru-RU" dirty="0" smtClean="0"/>
              <a:t>4.9.	Аудиовизуальные лингвистические ресурсы  (см)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342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4.3.	Лингвистические процессоры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4.3.1.	Многоцелевые лингвистические процессоры</a:t>
            </a:r>
          </a:p>
          <a:p>
            <a:r>
              <a:rPr lang="ru-RU" dirty="0" smtClean="0"/>
              <a:t>4.3.2.	Действующая модель «Смысл-текст»</a:t>
            </a:r>
          </a:p>
          <a:p>
            <a:r>
              <a:rPr lang="ru-RU" dirty="0" smtClean="0"/>
              <a:t>4.3.3.	Процессоры для  машинного перевода</a:t>
            </a:r>
          </a:p>
          <a:p>
            <a:r>
              <a:rPr lang="ru-RU" dirty="0" smtClean="0"/>
              <a:t>4.3.4.	Анализаторы устной речи</a:t>
            </a:r>
          </a:p>
          <a:p>
            <a:r>
              <a:rPr lang="ru-RU" dirty="0" smtClean="0"/>
              <a:t>4.3.5.	Синтезаторы устной речи</a:t>
            </a:r>
          </a:p>
          <a:p>
            <a:r>
              <a:rPr lang="ru-RU" dirty="0" smtClean="0"/>
              <a:t>4.3.6.	Морфологические БД, модели, анализаторы</a:t>
            </a:r>
          </a:p>
          <a:p>
            <a:r>
              <a:rPr lang="ru-RU" dirty="0" smtClean="0"/>
              <a:t>4.3.7.	</a:t>
            </a:r>
            <a:r>
              <a:rPr lang="ru-RU" dirty="0" smtClean="0"/>
              <a:t>Орфокорректоры</a:t>
            </a:r>
            <a:r>
              <a:rPr lang="ru-RU" dirty="0" smtClean="0"/>
              <a:t>, </a:t>
            </a:r>
            <a:r>
              <a:rPr lang="ru-RU" dirty="0" smtClean="0"/>
              <a:t>парсеры</a:t>
            </a:r>
            <a:endParaRPr lang="ru-RU" dirty="0" smtClean="0"/>
          </a:p>
          <a:p>
            <a:r>
              <a:rPr lang="ru-RU" dirty="0" smtClean="0"/>
              <a:t>4.3.8.	Синтаксические анализаторы</a:t>
            </a:r>
          </a:p>
          <a:p>
            <a:r>
              <a:rPr lang="ru-RU" dirty="0" smtClean="0"/>
              <a:t>4.3.9.	Системы транскрипции</a:t>
            </a:r>
          </a:p>
          <a:p>
            <a:r>
              <a:rPr lang="ru-RU" dirty="0" smtClean="0"/>
              <a:t>4.3.10. Процессоры для представления словарей он-</a:t>
            </a:r>
            <a:r>
              <a:rPr lang="ru-RU" dirty="0" smtClean="0"/>
              <a:t>лайн</a:t>
            </a:r>
            <a:endParaRPr lang="ru-RU" dirty="0" smtClean="0"/>
          </a:p>
          <a:p>
            <a:r>
              <a:rPr lang="ru-RU" dirty="0" smtClean="0"/>
              <a:t>4.3.11. Специальные  лингвистические процессоры</a:t>
            </a:r>
          </a:p>
          <a:p>
            <a:pPr lvl="1"/>
            <a:r>
              <a:rPr lang="ru-RU" dirty="0" smtClean="0"/>
              <a:t>4.3.11.1.	для работы с  иероглификой (РАМЕЯ)</a:t>
            </a:r>
          </a:p>
          <a:p>
            <a:pPr lvl="1"/>
            <a:r>
              <a:rPr lang="ru-RU" dirty="0" smtClean="0"/>
              <a:t>4.3.11.2.	для оценки образовательных тестов</a:t>
            </a:r>
          </a:p>
          <a:p>
            <a:pPr lvl="1"/>
            <a:r>
              <a:rPr lang="ru-RU" dirty="0" smtClean="0"/>
              <a:t>4.3.11.3.	для анализа ответов обучаемого</a:t>
            </a:r>
          </a:p>
          <a:p>
            <a:pPr lvl="1"/>
            <a:r>
              <a:rPr lang="ru-RU" dirty="0" smtClean="0"/>
              <a:t>4.3.11.4.	для извлечения знаний из текста</a:t>
            </a:r>
          </a:p>
          <a:p>
            <a:pPr lvl="1"/>
            <a:r>
              <a:rPr lang="ru-RU" dirty="0" smtClean="0"/>
              <a:t>4.3.11.5.	для грамматической разметки текстов</a:t>
            </a:r>
          </a:p>
          <a:p>
            <a:pPr lvl="1"/>
            <a:r>
              <a:rPr lang="ru-RU" dirty="0" smtClean="0"/>
              <a:t>4.3.11.6.	для когнитивных экспериментов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152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5.1-5.4	Специализированные ресурсы-1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5.1.	</a:t>
            </a:r>
            <a:r>
              <a:rPr lang="ru-RU" dirty="0" smtClean="0"/>
              <a:t>Инфометрические</a:t>
            </a:r>
            <a:r>
              <a:rPr lang="ru-RU" dirty="0" smtClean="0"/>
              <a:t> и  </a:t>
            </a:r>
            <a:r>
              <a:rPr lang="ru-RU" dirty="0" smtClean="0"/>
              <a:t>вебометрические</a:t>
            </a:r>
            <a:r>
              <a:rPr lang="ru-RU" dirty="0" smtClean="0"/>
              <a:t>  ресурсы.</a:t>
            </a:r>
          </a:p>
          <a:p>
            <a:r>
              <a:rPr lang="ru-RU" dirty="0" smtClean="0"/>
              <a:t>5.2.	Электронные научные издания (=базы данных)</a:t>
            </a:r>
          </a:p>
          <a:p>
            <a:r>
              <a:rPr lang="ru-RU" dirty="0" smtClean="0"/>
              <a:t>5.3.	Мультимедийные ресурсы</a:t>
            </a:r>
          </a:p>
          <a:p>
            <a:pPr lvl="1"/>
            <a:r>
              <a:rPr lang="ru-RU" dirty="0" smtClean="0"/>
              <a:t>5.3.1.	Аудиовизуальные лингвистические ресурсы (см)</a:t>
            </a:r>
          </a:p>
          <a:p>
            <a:pPr lvl="1"/>
            <a:r>
              <a:rPr lang="ru-RU" dirty="0" smtClean="0"/>
              <a:t>5.3.2.	Комплексные АИС (Русская словесность) </a:t>
            </a:r>
          </a:p>
          <a:p>
            <a:pPr lvl="1"/>
            <a:r>
              <a:rPr lang="ru-RU" dirty="0" smtClean="0"/>
              <a:t>5.3.3.	Мультимедийные издания на CD</a:t>
            </a:r>
          </a:p>
          <a:p>
            <a:pPr lvl="1"/>
            <a:r>
              <a:rPr lang="ru-RU" dirty="0" smtClean="0"/>
              <a:t>5.3.4.	Фольклорные коллекции</a:t>
            </a:r>
          </a:p>
          <a:p>
            <a:pPr lvl="1"/>
            <a:r>
              <a:rPr lang="ru-RU" dirty="0" smtClean="0"/>
              <a:t>5.3.5.	Экспедиционные программные комплексы</a:t>
            </a:r>
          </a:p>
          <a:p>
            <a:r>
              <a:rPr lang="ru-RU" dirty="0" smtClean="0"/>
              <a:t>5.4.	Археологические ресурсы </a:t>
            </a:r>
          </a:p>
          <a:p>
            <a:pPr lvl="1"/>
            <a:r>
              <a:rPr lang="ru-RU" dirty="0" smtClean="0"/>
              <a:t>5.4.1.	АИС для  учета археологических памятников (археограф)</a:t>
            </a:r>
          </a:p>
          <a:p>
            <a:pPr lvl="1"/>
            <a:r>
              <a:rPr lang="ru-RU" dirty="0" smtClean="0"/>
              <a:t>5.4.2.	Виртуальные модели исторических объектов</a:t>
            </a:r>
          </a:p>
          <a:p>
            <a:pPr lvl="1"/>
            <a:r>
              <a:rPr lang="ru-RU" dirty="0" smtClean="0"/>
              <a:t>5.4.3.	Древнерусские памятники в фотодокументах</a:t>
            </a:r>
          </a:p>
          <a:p>
            <a:pPr lvl="1"/>
            <a:r>
              <a:rPr lang="ru-RU" dirty="0" smtClean="0"/>
              <a:t>5.4.4.	Сводные археологические  БД</a:t>
            </a:r>
          </a:p>
        </p:txBody>
      </p:sp>
    </p:spTree>
    <p:extLst>
      <p:ext uri="{BB962C8B-B14F-4D97-AF65-F5344CB8AC3E}">
        <p14:creationId xmlns:p14="http://schemas.microsoft.com/office/powerpoint/2010/main" val="2569559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5.5-5.8. Специализированные ресурсы-2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5.5.	Комплексные АИС  изображений</a:t>
            </a:r>
          </a:p>
          <a:p>
            <a:pPr lvl="1"/>
            <a:r>
              <a:rPr lang="ru-RU" dirty="0" smtClean="0"/>
              <a:t>5.5.1.	БД графики</a:t>
            </a:r>
          </a:p>
          <a:p>
            <a:pPr lvl="1"/>
            <a:r>
              <a:rPr lang="ru-RU" dirty="0" smtClean="0"/>
              <a:t>5.5.2.	Фотолетописи</a:t>
            </a:r>
          </a:p>
          <a:p>
            <a:pPr lvl="1"/>
            <a:r>
              <a:rPr lang="ru-RU" dirty="0" smtClean="0"/>
              <a:t>5.5.3.	Фотобанки</a:t>
            </a:r>
          </a:p>
          <a:p>
            <a:r>
              <a:rPr lang="ru-RU" dirty="0" smtClean="0"/>
              <a:t>5.6.	Экспертные системы и базы знаний</a:t>
            </a:r>
          </a:p>
          <a:p>
            <a:r>
              <a:rPr lang="ru-RU" dirty="0" smtClean="0"/>
              <a:t>5.7.	Географические информационные системы, атласы </a:t>
            </a:r>
          </a:p>
          <a:p>
            <a:r>
              <a:rPr lang="ru-RU" dirty="0" smtClean="0"/>
              <a:t>5.8.	Информационно-аналитические системы и БД </a:t>
            </a:r>
          </a:p>
          <a:p>
            <a:pPr lvl="1"/>
            <a:r>
              <a:rPr lang="ru-RU" dirty="0" smtClean="0"/>
              <a:t>5.8.1.	Банки социологических данных</a:t>
            </a:r>
          </a:p>
          <a:p>
            <a:pPr lvl="1"/>
            <a:r>
              <a:rPr lang="ru-RU" dirty="0" smtClean="0"/>
              <a:t>5.8.2.	БД показателей</a:t>
            </a:r>
          </a:p>
          <a:p>
            <a:pPr lvl="1"/>
            <a:r>
              <a:rPr lang="ru-RU" dirty="0" smtClean="0"/>
              <a:t>5.8.3.	Интерактивные исследовательские АИС</a:t>
            </a:r>
          </a:p>
          <a:p>
            <a:pPr lvl="1"/>
            <a:r>
              <a:rPr lang="ru-RU" dirty="0" smtClean="0"/>
              <a:t>5.8.4.	</a:t>
            </a:r>
            <a:r>
              <a:rPr lang="ru-RU" dirty="0" smtClean="0"/>
              <a:t>Кодикологические</a:t>
            </a:r>
            <a:r>
              <a:rPr lang="ru-RU" dirty="0" smtClean="0"/>
              <a:t> БД</a:t>
            </a:r>
          </a:p>
          <a:p>
            <a:pPr lvl="1"/>
            <a:r>
              <a:rPr lang="ru-RU" dirty="0" smtClean="0"/>
              <a:t>5.8.5.	АИС  для оценки  научной эффективности</a:t>
            </a:r>
          </a:p>
          <a:p>
            <a:pPr lvl="1"/>
            <a:r>
              <a:rPr lang="ru-RU" dirty="0" smtClean="0"/>
              <a:t>5.8.6.	Таблицы в разрезе основных атрибутов законов</a:t>
            </a:r>
          </a:p>
          <a:p>
            <a:pPr lvl="1"/>
            <a:r>
              <a:rPr lang="ru-RU" dirty="0" smtClean="0"/>
              <a:t>5.8.7.	Хронологические БД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333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	Типы ресурсов в Интернете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6.1.	Основной сайт учреждения</a:t>
            </a:r>
          </a:p>
          <a:p>
            <a:r>
              <a:rPr lang="ru-RU" dirty="0" smtClean="0"/>
              <a:t>6.2.	Сайты или самостоятельные  страницы научных  подразделений</a:t>
            </a:r>
          </a:p>
          <a:p>
            <a:r>
              <a:rPr lang="ru-RU" dirty="0" smtClean="0"/>
              <a:t>6.3.	Сайты-сателлиты, в том числе</a:t>
            </a:r>
          </a:p>
          <a:p>
            <a:pPr lvl="1"/>
            <a:r>
              <a:rPr lang="ru-RU" dirty="0" smtClean="0"/>
              <a:t>6.3.1.	Сайты проектов учреждения, </a:t>
            </a:r>
          </a:p>
          <a:p>
            <a:pPr lvl="1"/>
            <a:r>
              <a:rPr lang="ru-RU" dirty="0" smtClean="0"/>
              <a:t>6.3.2.	Тематические сайты</a:t>
            </a:r>
          </a:p>
          <a:p>
            <a:pPr lvl="1"/>
            <a:r>
              <a:rPr lang="ru-RU" dirty="0" smtClean="0"/>
              <a:t>6.3.3.	Сайты журналов, издаваемых учреждением</a:t>
            </a:r>
          </a:p>
          <a:p>
            <a:pPr lvl="1"/>
            <a:r>
              <a:rPr lang="ru-RU" dirty="0" smtClean="0"/>
              <a:t>6.3.4.	Персональные страницы сотрудников </a:t>
            </a:r>
          </a:p>
          <a:p>
            <a:pPr lvl="1"/>
            <a:r>
              <a:rPr lang="ru-RU" dirty="0" smtClean="0"/>
              <a:t>6.3.5.	Сайты аффилированных с учреждением структур</a:t>
            </a:r>
          </a:p>
          <a:p>
            <a:r>
              <a:rPr lang="ru-RU" dirty="0" smtClean="0"/>
              <a:t>6.4.	Сведения об учреждении или материалы учреждения  на сайтах вышестоящих научных учреждений</a:t>
            </a:r>
          </a:p>
          <a:p>
            <a:r>
              <a:rPr lang="ru-RU" dirty="0" smtClean="0"/>
              <a:t>6.5.	Сведения об учреждении или материалы учреждения    в общих информационных системах</a:t>
            </a:r>
          </a:p>
          <a:p>
            <a:r>
              <a:rPr lang="ru-RU" dirty="0" smtClean="0"/>
              <a:t>6.6.	Аккаунты (группы) учреждения   в социальных сетях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915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и объем  данных результатов  мониторинга ИР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/>
              <a:t>УЧРЕЖДЕНИЕ  </a:t>
            </a:r>
            <a:r>
              <a:rPr lang="ru-RU" i="1" dirty="0"/>
              <a:t>Всего 214 записей</a:t>
            </a:r>
            <a:r>
              <a:rPr lang="ru-RU" dirty="0"/>
              <a:t> </a:t>
            </a:r>
          </a:p>
          <a:p>
            <a:r>
              <a:rPr lang="ru-RU" dirty="0"/>
              <a:t>БИБЛИОТЕКА =библиотечный фонд.  Всего 75 библиотек</a:t>
            </a:r>
          </a:p>
          <a:p>
            <a:r>
              <a:rPr lang="ru-RU" dirty="0" smtClean="0"/>
              <a:t>АРХИВ</a:t>
            </a:r>
            <a:r>
              <a:rPr lang="ru-RU" dirty="0"/>
              <a:t>.  </a:t>
            </a:r>
            <a:r>
              <a:rPr lang="ru-RU" i="1" dirty="0"/>
              <a:t>Всего 44 учреждения, </a:t>
            </a:r>
            <a:r>
              <a:rPr lang="ru-RU" dirty="0"/>
              <a:t> </a:t>
            </a:r>
            <a:r>
              <a:rPr lang="ru-RU" i="1" dirty="0"/>
              <a:t>5,2 тыс.  фондов, 7,9 тыс. описей</a:t>
            </a:r>
            <a:endParaRPr lang="ru-RU" dirty="0"/>
          </a:p>
          <a:p>
            <a:r>
              <a:rPr lang="ru-RU" dirty="0"/>
              <a:t>МУЗЕЙ  </a:t>
            </a:r>
            <a:r>
              <a:rPr lang="ru-RU" i="1" dirty="0"/>
              <a:t>Всего 101 музей  в том числе</a:t>
            </a:r>
            <a:endParaRPr lang="ru-RU" dirty="0"/>
          </a:p>
          <a:p>
            <a:r>
              <a:rPr lang="ru-RU" i="1" dirty="0" smtClean="0"/>
              <a:t> Европейская часть  53</a:t>
            </a:r>
            <a:endParaRPr lang="ru-RU" dirty="0" smtClean="0"/>
          </a:p>
          <a:p>
            <a:r>
              <a:rPr lang="ru-RU" i="1" dirty="0" smtClean="0"/>
              <a:t>Сибирское отделение  37</a:t>
            </a:r>
            <a:endParaRPr lang="ru-RU" dirty="0" smtClean="0"/>
          </a:p>
          <a:p>
            <a:r>
              <a:rPr lang="ru-RU" i="1" dirty="0" smtClean="0"/>
              <a:t>Уральское отделение  -5</a:t>
            </a:r>
            <a:endParaRPr lang="ru-RU" dirty="0" smtClean="0"/>
          </a:p>
          <a:p>
            <a:r>
              <a:rPr lang="ru-RU" i="1" dirty="0" smtClean="0"/>
              <a:t>Дальневосточное отделение 6</a:t>
            </a:r>
            <a:endParaRPr lang="ru-RU" dirty="0" smtClean="0"/>
          </a:p>
          <a:p>
            <a:r>
              <a:rPr lang="ru-RU" dirty="0" smtClean="0"/>
              <a:t>ПЕРИОДИКА  </a:t>
            </a:r>
            <a:r>
              <a:rPr lang="ru-RU" i="1" dirty="0"/>
              <a:t>всего 400 ППСИ</a:t>
            </a:r>
            <a:endParaRPr lang="ru-RU" dirty="0"/>
          </a:p>
          <a:p>
            <a:r>
              <a:rPr lang="ru-RU" dirty="0"/>
              <a:t>БИБЛИОГРАФИИ  </a:t>
            </a:r>
            <a:r>
              <a:rPr lang="ru-RU" i="1" dirty="0"/>
              <a:t>Всего св. 500 массивов</a:t>
            </a:r>
            <a:endParaRPr lang="ru-RU" dirty="0"/>
          </a:p>
          <a:p>
            <a:r>
              <a:rPr lang="ru-RU" dirty="0"/>
              <a:t>КАТАЛОГ  </a:t>
            </a:r>
            <a:r>
              <a:rPr lang="ru-RU" i="1" dirty="0"/>
              <a:t>Всего 340</a:t>
            </a:r>
            <a:r>
              <a:rPr lang="ru-RU" dirty="0"/>
              <a:t> </a:t>
            </a:r>
            <a:r>
              <a:rPr lang="ru-RU" i="1" dirty="0"/>
              <a:t>массивов</a:t>
            </a:r>
            <a:endParaRPr lang="ru-RU" dirty="0"/>
          </a:p>
          <a:p>
            <a:r>
              <a:rPr lang="ru-RU" dirty="0"/>
              <a:t>Традиционные  каталоги и картотеки  185</a:t>
            </a:r>
          </a:p>
          <a:p>
            <a:r>
              <a:rPr lang="ru-RU" dirty="0"/>
              <a:t>Электронные каталоги	88</a:t>
            </a:r>
          </a:p>
          <a:p>
            <a:r>
              <a:rPr lang="ru-RU" dirty="0"/>
              <a:t>Библиографические БД 	67</a:t>
            </a:r>
          </a:p>
          <a:p>
            <a:r>
              <a:rPr lang="ru-RU" dirty="0"/>
              <a:t>МЕРОПРИЯТИЯ.   </a:t>
            </a:r>
            <a:r>
              <a:rPr lang="ru-RU" i="1" dirty="0"/>
              <a:t>Всего 130 перечней</a:t>
            </a:r>
            <a:endParaRPr lang="ru-RU" dirty="0"/>
          </a:p>
          <a:p>
            <a:r>
              <a:rPr lang="ru-RU" dirty="0"/>
              <a:t>НЕОПУБЛИКОВАННЫЕ ДОКУМЕНТЫ-  </a:t>
            </a:r>
            <a:r>
              <a:rPr lang="ru-RU" i="1" dirty="0"/>
              <a:t>450 массивов</a:t>
            </a:r>
            <a:endParaRPr lang="ru-RU" dirty="0"/>
          </a:p>
          <a:p>
            <a:r>
              <a:rPr lang="ru-RU" dirty="0"/>
              <a:t>Отчеты на сайтах  - количество, виды -   61 </a:t>
            </a:r>
            <a:r>
              <a:rPr lang="ru-RU" dirty="0"/>
              <a:t>учрежд</a:t>
            </a:r>
            <a:r>
              <a:rPr lang="ru-RU" dirty="0"/>
              <a:t>.</a:t>
            </a:r>
          </a:p>
          <a:p>
            <a:r>
              <a:rPr lang="ru-RU" dirty="0"/>
              <a:t>Отчеты в ЕГИСУ – количество от 62 </a:t>
            </a:r>
            <a:r>
              <a:rPr lang="ru-RU" dirty="0"/>
              <a:t>учр</a:t>
            </a:r>
            <a:r>
              <a:rPr lang="ru-RU" dirty="0"/>
              <a:t>. Всего св. 1,5 тыс. отчетов</a:t>
            </a:r>
          </a:p>
          <a:p>
            <a:r>
              <a:rPr lang="ru-RU" dirty="0"/>
              <a:t>Диссертации – номера </a:t>
            </a:r>
            <a:r>
              <a:rPr lang="ru-RU" dirty="0"/>
              <a:t>диссоветов</a:t>
            </a:r>
            <a:r>
              <a:rPr lang="ru-RU" dirty="0"/>
              <a:t> – 80 </a:t>
            </a:r>
            <a:r>
              <a:rPr lang="ru-RU" dirty="0"/>
              <a:t>диссоветов</a:t>
            </a:r>
            <a:r>
              <a:rPr lang="ru-RU" dirty="0"/>
              <a:t> в 36 </a:t>
            </a:r>
            <a:r>
              <a:rPr lang="ru-RU" dirty="0"/>
              <a:t>учр</a:t>
            </a:r>
            <a:r>
              <a:rPr lang="ru-RU" dirty="0"/>
              <a:t>.</a:t>
            </a:r>
          </a:p>
          <a:p>
            <a:r>
              <a:rPr lang="ru-RU" dirty="0"/>
              <a:t>Сведения о планах,  проектах, грантах, экспертизах, экспедициях - 130 </a:t>
            </a:r>
          </a:p>
          <a:p>
            <a:r>
              <a:rPr lang="ru-RU" dirty="0"/>
              <a:t>Очерки  научной деятельности и результатов учреждения, подразделения 120</a:t>
            </a:r>
          </a:p>
          <a:p>
            <a:r>
              <a:rPr lang="ru-RU" dirty="0"/>
              <a:t>ПЕРСОНАЛЬНЫЕ И СПРАВОЧНЫЕ  РЕСУРСЫ -  </a:t>
            </a:r>
            <a:r>
              <a:rPr lang="ru-RU" i="1" dirty="0"/>
              <a:t>ок</a:t>
            </a:r>
            <a:r>
              <a:rPr lang="ru-RU" i="1" dirty="0"/>
              <a:t>.</a:t>
            </a:r>
            <a:r>
              <a:rPr lang="ru-RU" dirty="0"/>
              <a:t> </a:t>
            </a:r>
            <a:r>
              <a:rPr lang="ru-RU" i="1" dirty="0"/>
              <a:t>200  массивов</a:t>
            </a:r>
            <a:endParaRPr lang="ru-RU" dirty="0"/>
          </a:p>
          <a:p>
            <a:r>
              <a:rPr lang="ru-RU" dirty="0"/>
              <a:t>Сведения о сотрудниках, других ученых, - биографии. труды, проекты , </a:t>
            </a:r>
          </a:p>
          <a:p>
            <a:r>
              <a:rPr lang="ru-RU" dirty="0"/>
              <a:t>Справочные и энциклопедические ресурсы  </a:t>
            </a:r>
          </a:p>
          <a:p>
            <a:r>
              <a:rPr lang="ru-RU" dirty="0"/>
              <a:t>ЭБ И АИС.   </a:t>
            </a:r>
            <a:r>
              <a:rPr lang="ru-RU" i="1" dirty="0"/>
              <a:t>Всего </a:t>
            </a:r>
            <a:r>
              <a:rPr lang="ru-RU" i="1" dirty="0"/>
              <a:t>ок</a:t>
            </a:r>
            <a:r>
              <a:rPr lang="ru-RU" dirty="0"/>
              <a:t>. </a:t>
            </a:r>
            <a:r>
              <a:rPr lang="ru-RU" i="1" dirty="0"/>
              <a:t>500  объектов </a:t>
            </a:r>
            <a:endParaRPr lang="ru-RU" dirty="0"/>
          </a:p>
          <a:p>
            <a:r>
              <a:rPr lang="ru-RU" dirty="0"/>
              <a:t>	Электронные коллекции трудов учреждения  120</a:t>
            </a:r>
          </a:p>
          <a:p>
            <a:r>
              <a:rPr lang="ru-RU" dirty="0"/>
              <a:t>	Электронные библиотеки 130</a:t>
            </a:r>
          </a:p>
          <a:p>
            <a:r>
              <a:rPr lang="ru-RU" dirty="0"/>
              <a:t>	АИС (кроме ЭБ) – БД, ГИС, другие  180</a:t>
            </a:r>
          </a:p>
          <a:p>
            <a:r>
              <a:rPr lang="ru-RU" dirty="0"/>
              <a:t>	Лингвистические ресурсы  90</a:t>
            </a:r>
          </a:p>
          <a:p>
            <a:r>
              <a:rPr lang="ru-RU" dirty="0"/>
              <a:t>ИНТЕРНЕТ </a:t>
            </a:r>
            <a:r>
              <a:rPr lang="ru-RU" i="1" dirty="0"/>
              <a:t>265 объекта</a:t>
            </a:r>
            <a:endParaRPr lang="ru-RU" dirty="0"/>
          </a:p>
          <a:p>
            <a:r>
              <a:rPr lang="ru-RU" dirty="0"/>
              <a:t>Сайты-сателлиты (кроме периодики)  95</a:t>
            </a:r>
          </a:p>
          <a:p>
            <a:r>
              <a:rPr lang="ru-RU" dirty="0"/>
              <a:t>Сайты или страницы подразделений 100</a:t>
            </a:r>
          </a:p>
          <a:p>
            <a:r>
              <a:rPr lang="ru-RU" dirty="0"/>
              <a:t>Аккаунты в социальных сетях 41</a:t>
            </a:r>
          </a:p>
          <a:p>
            <a:r>
              <a:rPr lang="ru-RU" dirty="0"/>
              <a:t>Каталоги Интернет-ссылок 29</a:t>
            </a:r>
          </a:p>
          <a:p>
            <a:r>
              <a:rPr lang="ru-RU" dirty="0"/>
              <a:t>ФОТО, АУДИО И ВИДЕО  </a:t>
            </a:r>
            <a:r>
              <a:rPr lang="ru-RU" i="1" dirty="0"/>
              <a:t>Всего 85 массивов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17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Классификация не исчерпывающая, она отражает результаты  мониторинга.</a:t>
            </a:r>
          </a:p>
          <a:p>
            <a:r>
              <a:rPr lang="ru-RU" dirty="0" smtClean="0"/>
              <a:t>На слайдах показаны не все уровни, некоторые ИР описаны глубже</a:t>
            </a:r>
          </a:p>
          <a:p>
            <a:r>
              <a:rPr lang="ru-RU" dirty="0" smtClean="0"/>
              <a:t>Тематика не отражалась (это впереди)</a:t>
            </a:r>
          </a:p>
          <a:p>
            <a:r>
              <a:rPr lang="ru-RU" dirty="0" smtClean="0"/>
              <a:t>Общее число найденных информационных ресурсов  (массивов) –св. 16,5 тыс., из них  13,1  тыс.  – это архивные фонды и описи, отраженные в АИС «Мнемозина»</a:t>
            </a:r>
          </a:p>
          <a:p>
            <a:r>
              <a:rPr lang="ru-RU" dirty="0" smtClean="0"/>
              <a:t>Сведения о объеме ИР  неполны, экспертная оценка -  50-100 млн инф. объектов.</a:t>
            </a:r>
          </a:p>
          <a:p>
            <a:r>
              <a:rPr lang="ru-RU" dirty="0" smtClean="0"/>
              <a:t>Дублирование не оценено.</a:t>
            </a:r>
          </a:p>
          <a:p>
            <a:r>
              <a:rPr lang="ru-RU" dirty="0" smtClean="0"/>
              <a:t>Сведения о некоторых ИР, в </a:t>
            </a:r>
            <a:r>
              <a:rPr lang="ru-RU" dirty="0" smtClean="0"/>
              <a:t>т.ч</a:t>
            </a:r>
            <a:r>
              <a:rPr lang="ru-RU" dirty="0" smtClean="0"/>
              <a:t>. музейных,  недостаточны</a:t>
            </a:r>
          </a:p>
          <a:p>
            <a:r>
              <a:rPr lang="ru-RU" dirty="0" smtClean="0"/>
              <a:t>Сведения о  архивных ИР представлены в АИС «Мнемозина»</a:t>
            </a:r>
          </a:p>
          <a:p>
            <a:r>
              <a:rPr lang="ru-RU" b="1" i="1" dirty="0" smtClean="0"/>
              <a:t>Главный вывод: проблемы ИР нужно решать комплексно , а не разделять библиотечные, издательские, архивные  и другие подходы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44177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Сфера мониторинга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Научные учреждения, входящие в отделения РАН </a:t>
            </a:r>
            <a:r>
              <a:rPr lang="ru-RU" dirty="0" smtClean="0"/>
              <a:t>социогуманитарного</a:t>
            </a:r>
            <a:r>
              <a:rPr lang="ru-RU" dirty="0" smtClean="0"/>
              <a:t> профиля, а также находящиеся под их научно-методическим руководством </a:t>
            </a:r>
          </a:p>
          <a:p>
            <a:r>
              <a:rPr lang="ru-RU" dirty="0" smtClean="0"/>
              <a:t>Библиотеки, архивы, музеи издательские учреждения ФАНО/РАН,  включая  структурные подразделения учреждений</a:t>
            </a:r>
          </a:p>
          <a:p>
            <a:r>
              <a:rPr lang="ru-RU" dirty="0" smtClean="0"/>
              <a:t>Отраслевые отделения РАН </a:t>
            </a:r>
            <a:r>
              <a:rPr lang="ru-RU" dirty="0" smtClean="0"/>
              <a:t>социогуманитарного</a:t>
            </a:r>
            <a:r>
              <a:rPr lang="ru-RU" dirty="0" smtClean="0"/>
              <a:t> профиля,  региональные отделения РАН и региональные научные центры.</a:t>
            </a:r>
          </a:p>
          <a:p>
            <a:r>
              <a:rPr lang="ru-RU" dirty="0" smtClean="0"/>
              <a:t>Прочие научные учреждения   РАН,  обладающие </a:t>
            </a:r>
            <a:r>
              <a:rPr lang="ru-RU" dirty="0" smtClean="0"/>
              <a:t>социогуманитарными</a:t>
            </a:r>
            <a:r>
              <a:rPr lang="ru-RU" dirty="0" smtClean="0"/>
              <a:t>  или универсальными ресурсами (МСЦ,  ВИНИТИ,  ФИЦ ИУ, ИППИ, др.  )</a:t>
            </a:r>
          </a:p>
          <a:p>
            <a:r>
              <a:rPr lang="ru-RU" dirty="0" smtClean="0"/>
              <a:t>Научные учреждения </a:t>
            </a:r>
            <a:r>
              <a:rPr lang="ru-RU" dirty="0" smtClean="0"/>
              <a:t>социогуманитарного</a:t>
            </a:r>
            <a:r>
              <a:rPr lang="ru-RU" dirty="0" smtClean="0"/>
              <a:t> профиля республиканских академий наук.</a:t>
            </a:r>
          </a:p>
          <a:p>
            <a:pPr marL="0" indent="0">
              <a:buNone/>
            </a:pPr>
            <a:r>
              <a:rPr lang="ru-RU" dirty="0" smtClean="0"/>
              <a:t>			Всего  214 институции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318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мониторинга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результаты опроса учреждений ФАНО/РАН,</a:t>
            </a:r>
          </a:p>
          <a:p>
            <a:r>
              <a:rPr lang="ru-RU" dirty="0" smtClean="0"/>
              <a:t> данные с сайтов учреждений ФАНО/РАН и других сайтов;</a:t>
            </a:r>
          </a:p>
          <a:p>
            <a:r>
              <a:rPr lang="ru-RU" dirty="0" smtClean="0"/>
              <a:t>данные  из информационных систем:</a:t>
            </a:r>
          </a:p>
          <a:p>
            <a:pPr lvl="1"/>
            <a:r>
              <a:rPr lang="ru-RU" dirty="0" smtClean="0"/>
              <a:t>НЭБ </a:t>
            </a:r>
            <a:r>
              <a:rPr lang="en-US" dirty="0" smtClean="0"/>
              <a:t>e</a:t>
            </a:r>
            <a:r>
              <a:rPr lang="ru-RU" dirty="0" smtClean="0"/>
              <a:t>-</a:t>
            </a:r>
            <a:r>
              <a:rPr lang="en-US" dirty="0" smtClean="0"/>
              <a:t>library</a:t>
            </a:r>
            <a:r>
              <a:rPr lang="ru-RU" dirty="0" smtClean="0"/>
              <a:t> (сведения о периодических изданиях издаваемых учреждениями РАН/ФАНО согласно списку);</a:t>
            </a:r>
          </a:p>
          <a:p>
            <a:pPr lvl="1"/>
            <a:r>
              <a:rPr lang="ru-RU" dirty="0" smtClean="0"/>
              <a:t>ЕГИСУ НИОКТР -   сведения об отчетах представленных учреждениями РАН /ФАНО согласно списку. </a:t>
            </a:r>
          </a:p>
          <a:p>
            <a:pPr lvl="1"/>
            <a:r>
              <a:rPr lang="ru-RU" dirty="0" smtClean="0"/>
              <a:t>ИС РГНФ – сведения о грантах  типа «в» </a:t>
            </a:r>
          </a:p>
          <a:p>
            <a:pPr lvl="1"/>
            <a:r>
              <a:rPr lang="ru-RU" dirty="0" smtClean="0"/>
              <a:t>ИС ВАК -  сведения о диссертационных советах, </a:t>
            </a:r>
          </a:p>
          <a:p>
            <a:pPr lvl="1"/>
            <a:r>
              <a:rPr lang="ru-RU" dirty="0" smtClean="0"/>
              <a:t>ИС «Мнемозина» - сведения об архивах, архивных фондах и описях, </a:t>
            </a:r>
          </a:p>
          <a:p>
            <a:pPr lvl="1"/>
            <a:r>
              <a:rPr lang="ru-RU" dirty="0" smtClean="0"/>
              <a:t> ИС Музейного совета РАН – сведения  о музеях ФАНО/РАН.  </a:t>
            </a:r>
          </a:p>
          <a:p>
            <a:pPr lvl="1"/>
            <a:r>
              <a:rPr lang="ru-RU" dirty="0" smtClean="0"/>
              <a:t>Статистические отчеты  ИБС РАН –сведения об объемах и движении фондов библиотек, входящих в ЦБС РАН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40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Методические проблемы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Дублирование цифровых и традиционных ИР;</a:t>
            </a:r>
          </a:p>
          <a:p>
            <a:r>
              <a:rPr lang="ru-RU" dirty="0" smtClean="0"/>
              <a:t>Отсутствие учета и статистики для многих видов ИР;</a:t>
            </a:r>
            <a:endParaRPr lang="ru-RU" dirty="0"/>
          </a:p>
          <a:p>
            <a:r>
              <a:rPr lang="ru-RU" dirty="0" smtClean="0"/>
              <a:t>Многие ресурсы универсальны по тематике, но включают </a:t>
            </a:r>
            <a:r>
              <a:rPr lang="ru-RU" dirty="0" smtClean="0"/>
              <a:t>социогуманитарную</a:t>
            </a:r>
            <a:r>
              <a:rPr lang="ru-RU" dirty="0" smtClean="0"/>
              <a:t> часть.</a:t>
            </a:r>
          </a:p>
          <a:p>
            <a:r>
              <a:rPr lang="ru-RU" dirty="0" smtClean="0"/>
              <a:t>Неясен   профиль архивных фондов по истории естественных и точных наук.  </a:t>
            </a:r>
          </a:p>
          <a:p>
            <a:r>
              <a:rPr lang="ru-RU" dirty="0" smtClean="0"/>
              <a:t>Многие лингвистические ИР создаются и поддерживаются  учреждениями РАН отделения информатики. </a:t>
            </a:r>
          </a:p>
          <a:p>
            <a:r>
              <a:rPr lang="ru-RU" dirty="0" smtClean="0"/>
              <a:t>Отсутствует общая типология ресурсов.</a:t>
            </a:r>
          </a:p>
          <a:p>
            <a:r>
              <a:rPr lang="ru-RU" dirty="0" smtClean="0"/>
              <a:t>Некоторые виды ИР, например,  музейные фонды, практически не описаны, поэтому в перечень включены  все музеи РАН.</a:t>
            </a:r>
          </a:p>
          <a:p>
            <a:r>
              <a:rPr lang="ru-RU" dirty="0" smtClean="0"/>
              <a:t>Не очевидна академическая принадлежность  некоторых ИР, особенно периодики</a:t>
            </a:r>
          </a:p>
          <a:p>
            <a:r>
              <a:rPr lang="ru-RU" dirty="0" smtClean="0"/>
              <a:t>Не включались неспецифические  ИР:  бухгалтерия, кадры и проч.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0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классификация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Первичные традиционные  ресурсы</a:t>
            </a:r>
          </a:p>
          <a:p>
            <a:r>
              <a:rPr lang="ru-RU" dirty="0" smtClean="0"/>
              <a:t>Первичные электронные ресурсы</a:t>
            </a:r>
          </a:p>
          <a:p>
            <a:r>
              <a:rPr lang="ru-RU" dirty="0" smtClean="0"/>
              <a:t>Вторичные ресурсы </a:t>
            </a:r>
          </a:p>
          <a:p>
            <a:r>
              <a:rPr lang="ru-RU" dirty="0" smtClean="0"/>
              <a:t>Лингвистические  ресурсы </a:t>
            </a:r>
          </a:p>
          <a:p>
            <a:r>
              <a:rPr lang="ru-RU" dirty="0" smtClean="0"/>
              <a:t>Специализированные ресурсы</a:t>
            </a:r>
          </a:p>
          <a:p>
            <a:r>
              <a:rPr lang="ru-RU" dirty="0" smtClean="0"/>
              <a:t>Типы ресурсов в Интернете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5756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/>
              <a:t>Проблемы классификации ИР по форме: традиционные и электронные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Б</a:t>
            </a:r>
            <a:r>
              <a:rPr lang="ru-RU" dirty="0" smtClean="0"/>
              <a:t>ольшинство видов  находится в промежуточной стадии, или в двух формах: </a:t>
            </a:r>
          </a:p>
          <a:p>
            <a:pPr lvl="1"/>
            <a:r>
              <a:rPr lang="ru-RU" dirty="0" smtClean="0"/>
              <a:t>периодика</a:t>
            </a:r>
          </a:p>
          <a:p>
            <a:pPr lvl="1"/>
            <a:r>
              <a:rPr lang="ru-RU" dirty="0" smtClean="0"/>
              <a:t>монографии</a:t>
            </a:r>
          </a:p>
          <a:p>
            <a:pPr lvl="1"/>
            <a:r>
              <a:rPr lang="ru-RU" dirty="0" smtClean="0"/>
              <a:t>учебные</a:t>
            </a:r>
          </a:p>
          <a:p>
            <a:pPr lvl="1"/>
            <a:r>
              <a:rPr lang="ru-RU" dirty="0" smtClean="0"/>
              <a:t>диссертации</a:t>
            </a:r>
          </a:p>
          <a:p>
            <a:pPr lvl="1"/>
            <a:r>
              <a:rPr lang="ru-RU" dirty="0" smtClean="0"/>
              <a:t>каталоги библиотечные, архивные, музейные</a:t>
            </a:r>
          </a:p>
          <a:p>
            <a:pPr lvl="1"/>
            <a:r>
              <a:rPr lang="ru-RU" dirty="0" smtClean="0"/>
              <a:t>реферативные и библиографические </a:t>
            </a:r>
          </a:p>
          <a:p>
            <a:r>
              <a:rPr lang="ru-RU" dirty="0" smtClean="0"/>
              <a:t>Но существуют виды чисто традиционные и чисто электронные  (отчеты, статистика, справочные ИР, сайты)</a:t>
            </a:r>
          </a:p>
          <a:p>
            <a:r>
              <a:rPr lang="ru-RU" dirty="0" smtClean="0"/>
              <a:t>ИР на аналоговых носителях – отдельный тип.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88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Проблемы первичных и вторичных ИР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Вторичные отсылают к первичным</a:t>
            </a:r>
          </a:p>
          <a:p>
            <a:r>
              <a:rPr lang="ru-RU" dirty="0" smtClean="0"/>
              <a:t>Есть виды,  категория которых не очевидна: дайджесты, обзоры, авторефераты, презентации</a:t>
            </a:r>
          </a:p>
          <a:p>
            <a:r>
              <a:rPr lang="ru-RU" dirty="0" smtClean="0"/>
              <a:t>Особая проблема - периодика – множество форм, при этом за разные годы или в разных местах – по разному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70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Первичные ресурсы на основе изданий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1.1.	Библиотечные фонды, </a:t>
            </a:r>
          </a:p>
          <a:p>
            <a:pPr lvl="1"/>
            <a:r>
              <a:rPr lang="ru-RU" dirty="0" smtClean="0"/>
              <a:t>1.1.1.	Коллекции по тематике, источнику, </a:t>
            </a:r>
          </a:p>
          <a:p>
            <a:pPr lvl="1"/>
            <a:r>
              <a:rPr lang="ru-RU" dirty="0" smtClean="0"/>
              <a:t>1.1.2.	Фонды  литературы на языках народов России</a:t>
            </a:r>
          </a:p>
          <a:p>
            <a:pPr lvl="1"/>
            <a:r>
              <a:rPr lang="ru-RU" dirty="0" smtClean="0"/>
              <a:t>1.1.3.	Фонды иностранной литературы</a:t>
            </a:r>
          </a:p>
          <a:p>
            <a:pPr lvl="1"/>
            <a:r>
              <a:rPr lang="ru-RU" dirty="0" smtClean="0"/>
              <a:t>1.1.4.	Фонды отечественной литературы</a:t>
            </a:r>
          </a:p>
          <a:p>
            <a:pPr lvl="1"/>
            <a:r>
              <a:rPr lang="ru-RU" dirty="0" smtClean="0"/>
              <a:t>1.1.5.	Фонды периодики</a:t>
            </a:r>
          </a:p>
          <a:p>
            <a:pPr lvl="1"/>
            <a:r>
              <a:rPr lang="ru-RU" dirty="0" smtClean="0"/>
              <a:t>1.1.6.	Фонды редкой книги</a:t>
            </a:r>
          </a:p>
          <a:p>
            <a:pPr lvl="1"/>
            <a:r>
              <a:rPr lang="ru-RU" dirty="0" smtClean="0"/>
              <a:t>1.1.7.	Коллекции рукописей</a:t>
            </a:r>
          </a:p>
          <a:p>
            <a:r>
              <a:rPr lang="ru-RU" dirty="0" smtClean="0"/>
              <a:t>1.2.	Печатные  периодические и продолжающиеся  издания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20477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805</Words>
  <Application>Microsoft Office PowerPoint</Application>
  <PresentationFormat>Экран (4:3)</PresentationFormat>
  <Paragraphs>311</Paragraphs>
  <Slides>28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О классификации информационных ресурсов академических организаций социогуманитарного профиля</vt:lpstr>
      <vt:lpstr> Задачи мониторинга  ИР  общественных (социальных и гуманитарных) наук. </vt:lpstr>
      <vt:lpstr>Сфера мониторинга</vt:lpstr>
      <vt:lpstr>Источники мониторинга </vt:lpstr>
      <vt:lpstr>Методические проблемы </vt:lpstr>
      <vt:lpstr>Основная классификация </vt:lpstr>
      <vt:lpstr>Проблемы классификации ИР по форме: традиционные и электронные</vt:lpstr>
      <vt:lpstr>Проблемы первичных и вторичных ИР</vt:lpstr>
      <vt:lpstr>Первичные ресурсы на основе изданий</vt:lpstr>
      <vt:lpstr>Архивные и музейные фонды</vt:lpstr>
      <vt:lpstr>Аналоговые </vt:lpstr>
      <vt:lpstr>2.1. Публикации учреждений - полные тексты монографий и сериальных изданий</vt:lpstr>
      <vt:lpstr>2.2. Электронные периодические издания</vt:lpstr>
      <vt:lpstr>2.3. Электронные библиотеки</vt:lpstr>
      <vt:lpstr>2.4. Электронные архивы (не входящие в систему архивов РАН)</vt:lpstr>
      <vt:lpstr>2.5. Неопубликованные документы</vt:lpstr>
      <vt:lpstr>2.6. Просопография </vt:lpstr>
      <vt:lpstr>2.7. Справочники и энциклопедии</vt:lpstr>
      <vt:lpstr>3.1.-3.4. Библиографические ИР</vt:lpstr>
      <vt:lpstr>3.5.-3.6. Архивные и музейные</vt:lpstr>
      <vt:lpstr>3.7.-3.9 Прочие вторичные ИР</vt:lpstr>
      <vt:lpstr>4. Лингвистические  ресурсы </vt:lpstr>
      <vt:lpstr>4.3. Лингвистические процессоры </vt:lpstr>
      <vt:lpstr>5.1-5.4 Специализированные ресурсы-1</vt:lpstr>
      <vt:lpstr>5.5-5.8. Специализированные ресурсы-2</vt:lpstr>
      <vt:lpstr>6. Типы ресурсов в Интернете</vt:lpstr>
      <vt:lpstr>Структура и объем  данных результатов  мониторинга ИР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классификации информационных ресурсов академических организаций социогуманитарного профиля.</dc:title>
  <dc:creator>дом</dc:creator>
  <cp:lastModifiedBy>Admin</cp:lastModifiedBy>
  <cp:revision>16</cp:revision>
  <dcterms:created xsi:type="dcterms:W3CDTF">2017-10-15T11:18:54Z</dcterms:created>
  <dcterms:modified xsi:type="dcterms:W3CDTF">2017-10-23T11:49:42Z</dcterms:modified>
</cp:coreProperties>
</file>