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473" r:id="rId2"/>
    <p:sldId id="518" r:id="rId3"/>
    <p:sldId id="549" r:id="rId4"/>
    <p:sldId id="574" r:id="rId5"/>
    <p:sldId id="575" r:id="rId6"/>
    <p:sldId id="576" r:id="rId7"/>
    <p:sldId id="577" r:id="rId8"/>
    <p:sldId id="578" r:id="rId9"/>
    <p:sldId id="579" r:id="rId10"/>
    <p:sldId id="580" r:id="rId11"/>
    <p:sldId id="581" r:id="rId12"/>
    <p:sldId id="548" r:id="rId13"/>
    <p:sldId id="543" r:id="rId14"/>
    <p:sldId id="547" r:id="rId15"/>
    <p:sldId id="582"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141">
          <p15:clr>
            <a:srgbClr val="A4A3A4"/>
          </p15:clr>
        </p15:guide>
        <p15:guide id="2" pos="3127">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542"/>
    <a:srgbClr val="009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7687" autoAdjust="0"/>
  </p:normalViewPr>
  <p:slideViewPr>
    <p:cSldViewPr>
      <p:cViewPr varScale="1">
        <p:scale>
          <a:sx n="73" d="100"/>
          <a:sy n="73" d="100"/>
        </p:scale>
        <p:origin x="-422" y="-77"/>
      </p:cViewPr>
      <p:guideLst>
        <p:guide orient="horz" pos="2160"/>
        <p:guide pos="2880"/>
      </p:guideLst>
    </p:cSldViewPr>
  </p:slideViewPr>
  <p:outlineViewPr>
    <p:cViewPr>
      <p:scale>
        <a:sx n="33" d="100"/>
        <a:sy n="33" d="100"/>
      </p:scale>
      <p:origin x="0" y="-4632"/>
    </p:cViewPr>
  </p:outlineViewPr>
  <p:notesTextViewPr>
    <p:cViewPr>
      <p:scale>
        <a:sx n="1" d="1"/>
        <a:sy n="1" d="1"/>
      </p:scale>
      <p:origin x="0" y="0"/>
    </p:cViewPr>
  </p:notesTextViewPr>
  <p:sorterViewPr>
    <p:cViewPr>
      <p:scale>
        <a:sx n="100" d="100"/>
        <a:sy n="100" d="100"/>
      </p:scale>
      <p:origin x="0" y="2256"/>
    </p:cViewPr>
  </p:sorterViewPr>
  <p:notesViewPr>
    <p:cSldViewPr>
      <p:cViewPr varScale="1">
        <p:scale>
          <a:sx n="63" d="100"/>
          <a:sy n="63" d="100"/>
        </p:scale>
        <p:origin x="-2064" y="-96"/>
      </p:cViewPr>
      <p:guideLst>
        <p:guide orient="horz" pos="2141"/>
        <p:guide orient="horz" pos="3127"/>
        <p:guide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EDD54456-E833-46DC-B226-8341546E2B25}" type="datetimeFigureOut">
              <a:rPr lang="en-GB" smtClean="0"/>
              <a:pPr/>
              <a:t>15/11/2017</a:t>
            </a:fld>
            <a:endParaRPr lang="en-GB"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30E31E9A-84DA-4C40-892A-53BF19EA58B1}" type="slidenum">
              <a:rPr lang="en-GB" smtClean="0"/>
              <a:pPr/>
              <a:t>‹#›</a:t>
            </a:fld>
            <a:endParaRPr lang="en-GB" dirty="0"/>
          </a:p>
        </p:txBody>
      </p:sp>
    </p:spTree>
    <p:extLst>
      <p:ext uri="{BB962C8B-B14F-4D97-AF65-F5344CB8AC3E}">
        <p14:creationId xmlns:p14="http://schemas.microsoft.com/office/powerpoint/2010/main" val="1899305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126A79DB-FF66-4CED-AF66-5E73E601A0A8}" type="datetimeFigureOut">
              <a:rPr lang="en-GB" smtClean="0"/>
              <a:pPr/>
              <a:t>15/11/2017</a:t>
            </a:fld>
            <a:endParaRPr lang="en-GB" dirty="0"/>
          </a:p>
        </p:txBody>
      </p:sp>
      <p:sp>
        <p:nvSpPr>
          <p:cNvPr id="4" name="Slide Image Placeholder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00C7192-2DFF-4A9E-BBBC-BD1A89C783C9}" type="slidenum">
              <a:rPr lang="en-GB" smtClean="0"/>
              <a:pPr/>
              <a:t>‹#›</a:t>
            </a:fld>
            <a:endParaRPr lang="en-GB" dirty="0"/>
          </a:p>
        </p:txBody>
      </p:sp>
    </p:spTree>
    <p:extLst>
      <p:ext uri="{BB962C8B-B14F-4D97-AF65-F5344CB8AC3E}">
        <p14:creationId xmlns:p14="http://schemas.microsoft.com/office/powerpoint/2010/main" val="99391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chemeClr val="tx2"/>
              </a:solidFill>
            </a:endParaRPr>
          </a:p>
        </p:txBody>
      </p:sp>
      <p:sp>
        <p:nvSpPr>
          <p:cNvPr id="4" name="Slide Number Placeholder 3"/>
          <p:cNvSpPr>
            <a:spLocks noGrp="1"/>
          </p:cNvSpPr>
          <p:nvPr>
            <p:ph type="sldNum" sz="quarter" idx="10"/>
          </p:nvPr>
        </p:nvSpPr>
        <p:spPr/>
        <p:txBody>
          <a:bodyPr/>
          <a:lstStyle/>
          <a:p>
            <a:fld id="{A00C7192-2DFF-4A9E-BBBC-BD1A89C783C9}" type="slidenum">
              <a:rPr lang="en-GB" smtClean="0"/>
              <a:pPr/>
              <a:t>2</a:t>
            </a:fld>
            <a:endParaRPr lang="en-GB" dirty="0"/>
          </a:p>
        </p:txBody>
      </p:sp>
    </p:spTree>
    <p:extLst>
      <p:ext uri="{BB962C8B-B14F-4D97-AF65-F5344CB8AC3E}">
        <p14:creationId xmlns:p14="http://schemas.microsoft.com/office/powerpoint/2010/main" val="3554312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3074" name="Rectangle 2"/>
          <p:cNvSpPr>
            <a:spLocks noGrp="1" noChangeArrowheads="1"/>
          </p:cNvSpPr>
          <p:nvPr>
            <p:ph type="ctrTitle"/>
          </p:nvPr>
        </p:nvSpPr>
        <p:spPr>
          <a:xfrm>
            <a:off x="395288" y="1798367"/>
            <a:ext cx="8277225" cy="1661993"/>
          </a:xfrm>
        </p:spPr>
        <p:txBody>
          <a:bodyPr anchor="ctr">
            <a:spAutoFit/>
          </a:bodyPr>
          <a:lstStyle>
            <a:lvl1pPr algn="ctr">
              <a:defRPr sz="5400" b="0">
                <a:solidFill>
                  <a:schemeClr val="bg1"/>
                </a:solidFill>
              </a:defRPr>
            </a:lvl1pPr>
          </a:lstStyle>
          <a:p>
            <a:r>
              <a:rPr lang="en-US" dirty="0"/>
              <a:t>Click to edit Master title style</a:t>
            </a:r>
            <a:endParaRPr lang="en-GB" dirty="0"/>
          </a:p>
        </p:txBody>
      </p:sp>
      <p:sp>
        <p:nvSpPr>
          <p:cNvPr id="3075" name="Rectangle 3"/>
          <p:cNvSpPr>
            <a:spLocks noGrp="1" noChangeArrowheads="1"/>
          </p:cNvSpPr>
          <p:nvPr>
            <p:ph type="subTitle" idx="1"/>
          </p:nvPr>
        </p:nvSpPr>
        <p:spPr>
          <a:xfrm>
            <a:off x="395289" y="5801802"/>
            <a:ext cx="6837362" cy="292388"/>
          </a:xfrm>
        </p:spPr>
        <p:txBody>
          <a:bodyPr anchor="b">
            <a:spAutoFit/>
          </a:bodyPr>
          <a:lstStyle>
            <a:lvl1pPr marL="0" indent="0">
              <a:buFontTx/>
              <a:buNone/>
              <a:defRPr sz="1900"/>
            </a:lvl1pPr>
          </a:lstStyle>
          <a:p>
            <a:r>
              <a:rPr lang="en-US" dirty="0"/>
              <a:t>Click to edit Master subtitle style</a:t>
            </a:r>
            <a:endParaRPr lang="en-GB" dirty="0"/>
          </a:p>
        </p:txBody>
      </p:sp>
      <p:sp>
        <p:nvSpPr>
          <p:cNvPr id="7" name="Rectangle 21"/>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8" name="Rectangle 22"/>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9" name="Rectangle 23"/>
          <p:cNvSpPr>
            <a:spLocks noGrp="1" noChangeArrowheads="1"/>
          </p:cNvSpPr>
          <p:nvPr>
            <p:ph type="sldNum" sz="quarter" idx="12"/>
          </p:nvPr>
        </p:nvSpPr>
        <p:spPr/>
        <p:txBody>
          <a:bodyPr/>
          <a:lstStyle>
            <a:lvl1pPr>
              <a:defRPr/>
            </a:lvl1pPr>
          </a:lstStyle>
          <a:p>
            <a:pPr>
              <a:defRPr/>
            </a:pPr>
            <a:fld id="{53BF9502-2BE2-42EE-B0E1-FFCA6DA417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335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9" y="294037"/>
            <a:ext cx="7377112" cy="974725"/>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542"/>
                </a:solidFill>
              </a:defRPr>
            </a:lvl1pPr>
            <a:lvl2pPr>
              <a:defRPr>
                <a:solidFill>
                  <a:srgbClr val="004542"/>
                </a:solidFill>
              </a:defRPr>
            </a:lvl2pPr>
            <a:lvl3pPr>
              <a:defRPr>
                <a:solidFill>
                  <a:srgbClr val="004542"/>
                </a:solidFill>
              </a:defRPr>
            </a:lvl3pPr>
            <a:lvl4pPr>
              <a:defRPr>
                <a:solidFill>
                  <a:srgbClr val="004542"/>
                </a:solidFill>
              </a:defRPr>
            </a:lvl4pPr>
            <a:lvl5pPr>
              <a:defRPr>
                <a:solidFill>
                  <a:srgbClr val="00454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4CE1DE1D-833C-4BF7-AF21-F3B0B7E129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725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2" name="Title 1"/>
          <p:cNvSpPr>
            <a:spLocks noGrp="1"/>
          </p:cNvSpPr>
          <p:nvPr>
            <p:ph type="title"/>
          </p:nvPr>
        </p:nvSpPr>
        <p:spPr>
          <a:xfrm>
            <a:off x="395289" y="3356992"/>
            <a:ext cx="7377112" cy="974725"/>
          </a:xfrm>
        </p:spPr>
        <p:txBody>
          <a:bodyPr/>
          <a:lstStyle>
            <a:lvl1pPr>
              <a:defRPr>
                <a:solidFill>
                  <a:srgbClr val="FFFFFF"/>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3F96BE5-36B3-4ABD-8470-3AB6BDFCBFE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048481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1027" name="Rectangle 2"/>
          <p:cNvSpPr>
            <a:spLocks noGrp="1" noChangeArrowheads="1"/>
          </p:cNvSpPr>
          <p:nvPr>
            <p:ph type="title"/>
          </p:nvPr>
        </p:nvSpPr>
        <p:spPr bwMode="auto">
          <a:xfrm>
            <a:off x="395289" y="150815"/>
            <a:ext cx="73771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en-GB" dirty="0"/>
          </a:p>
        </p:txBody>
      </p:sp>
      <p:sp>
        <p:nvSpPr>
          <p:cNvPr id="1028" name="Rectangle 3"/>
          <p:cNvSpPr>
            <a:spLocks noGrp="1" noChangeArrowheads="1"/>
          </p:cNvSpPr>
          <p:nvPr>
            <p:ph type="body" idx="1"/>
          </p:nvPr>
        </p:nvSpPr>
        <p:spPr bwMode="auto">
          <a:xfrm>
            <a:off x="395288" y="1412875"/>
            <a:ext cx="83534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8" name="Rectangle 14"/>
          <p:cNvSpPr>
            <a:spLocks noGrp="1" noChangeArrowheads="1"/>
          </p:cNvSpPr>
          <p:nvPr>
            <p:ph type="dt" sz="half" idx="2"/>
          </p:nvPr>
        </p:nvSpPr>
        <p:spPr bwMode="white">
          <a:xfrm>
            <a:off x="6096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00"/>
            </a:lvl1pPr>
          </a:lstStyle>
          <a:p>
            <a:pPr fontAlgn="base">
              <a:spcBef>
                <a:spcPct val="0"/>
              </a:spcBef>
              <a:spcAft>
                <a:spcPct val="0"/>
              </a:spcAft>
              <a:defRPr/>
            </a:pPr>
            <a:endParaRPr lang="en-US" dirty="0">
              <a:solidFill>
                <a:srgbClr val="000000"/>
              </a:solidFill>
            </a:endParaRPr>
          </a:p>
        </p:txBody>
      </p:sp>
      <p:sp>
        <p:nvSpPr>
          <p:cNvPr id="1039" name="Rectangle 15"/>
          <p:cNvSpPr>
            <a:spLocks noGrp="1" noChangeArrowheads="1"/>
          </p:cNvSpPr>
          <p:nvPr>
            <p:ph type="ftr" sz="quarter" idx="3"/>
          </p:nvPr>
        </p:nvSpPr>
        <p:spPr bwMode="white">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00"/>
            </a:lvl1pPr>
          </a:lstStyle>
          <a:p>
            <a:pPr fontAlgn="base">
              <a:spcBef>
                <a:spcPct val="0"/>
              </a:spcBef>
              <a:spcAft>
                <a:spcPct val="0"/>
              </a:spcAft>
              <a:defRPr/>
            </a:pPr>
            <a:endParaRPr lang="en-US" dirty="0">
              <a:solidFill>
                <a:srgbClr val="000000"/>
              </a:solidFill>
            </a:endParaRPr>
          </a:p>
        </p:txBody>
      </p:sp>
      <p:sp>
        <p:nvSpPr>
          <p:cNvPr id="1040" name="Rectangle 16"/>
          <p:cNvSpPr>
            <a:spLocks noGrp="1" noChangeArrowheads="1"/>
          </p:cNvSpPr>
          <p:nvPr>
            <p:ph type="sldNum" sz="quarter" idx="4"/>
          </p:nvPr>
        </p:nvSpPr>
        <p:spPr bwMode="white">
          <a:xfrm>
            <a:off x="66294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a:lvl1pPr>
          </a:lstStyle>
          <a:p>
            <a:pPr fontAlgn="base">
              <a:spcBef>
                <a:spcPct val="0"/>
              </a:spcBef>
              <a:spcAft>
                <a:spcPct val="0"/>
              </a:spcAft>
              <a:defRPr/>
            </a:pPr>
            <a:fld id="{63F96BE5-36B3-4ABD-8470-3AB6BDFCBFEA}"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3635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FontTx/>
        <a:buBlip>
          <a:blip r:embed="rId6"/>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6"/>
        </a:buBlip>
        <a:defRPr sz="1600">
          <a:solidFill>
            <a:srgbClr val="004542"/>
          </a:solidFill>
          <a:latin typeface="+mn-lt"/>
        </a:defRPr>
      </a:lvl2pPr>
      <a:lvl3pPr marL="1143000" indent="-228600" algn="l" rtl="0" eaLnBrk="1" fontAlgn="base" hangingPunct="1">
        <a:spcBef>
          <a:spcPct val="20000"/>
        </a:spcBef>
        <a:spcAft>
          <a:spcPct val="0"/>
        </a:spcAft>
        <a:buFontTx/>
        <a:buBlip>
          <a:blip r:embed="rId6"/>
        </a:buBlip>
        <a:defRPr sz="1600">
          <a:solidFill>
            <a:srgbClr val="004542"/>
          </a:solidFill>
          <a:latin typeface="+mn-lt"/>
        </a:defRPr>
      </a:lvl3pPr>
      <a:lvl4pPr marL="1600200" indent="-228600" algn="l" rtl="0" eaLnBrk="1" fontAlgn="base" hangingPunct="1">
        <a:spcBef>
          <a:spcPct val="20000"/>
        </a:spcBef>
        <a:spcAft>
          <a:spcPct val="0"/>
        </a:spcAft>
        <a:buFontTx/>
        <a:buBlip>
          <a:blip r:embed="rId6"/>
        </a:buBlip>
        <a:defRPr sz="1600">
          <a:solidFill>
            <a:srgbClr val="004542"/>
          </a:solidFill>
          <a:latin typeface="+mn-lt"/>
        </a:defRPr>
      </a:lvl4pPr>
      <a:lvl5pPr marL="2057400" indent="-228600" algn="l" rtl="0" eaLnBrk="1" fontAlgn="base" hangingPunct="1">
        <a:spcBef>
          <a:spcPct val="20000"/>
        </a:spcBef>
        <a:spcAft>
          <a:spcPct val="0"/>
        </a:spcAft>
        <a:buFontTx/>
        <a:buBlip>
          <a:blip r:embed="rId6"/>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052736"/>
            <a:ext cx="6930008" cy="1800200"/>
          </a:xfrm>
        </p:spPr>
        <p:txBody>
          <a:bodyPr>
            <a:normAutofit fontScale="90000"/>
          </a:bodyPr>
          <a:lstStyle/>
          <a:p>
            <a:r>
              <a:rPr lang="en-GB" sz="5025" b="1" dirty="0">
                <a:solidFill>
                  <a:schemeClr val="tx1"/>
                </a:solidFill>
              </a:rPr>
              <a:t>Emerald eBook Collections</a:t>
            </a:r>
            <a:br>
              <a:rPr lang="en-GB" sz="5025" b="1" dirty="0">
                <a:solidFill>
                  <a:schemeClr val="tx1"/>
                </a:solidFill>
              </a:rPr>
            </a:br>
            <a:r>
              <a:rPr lang="en-GB" sz="2200" b="1" dirty="0">
                <a:solidFill>
                  <a:schemeClr val="tx1"/>
                </a:solidFill>
              </a:rPr>
              <a:t>Research at your Fingertips</a:t>
            </a:r>
            <a:endParaRPr lang="en-GB" sz="2000" b="1" dirty="0"/>
          </a:p>
        </p:txBody>
      </p:sp>
      <p:sp>
        <p:nvSpPr>
          <p:cNvPr id="4" name="Rectangle 3"/>
          <p:cNvSpPr/>
          <p:nvPr/>
        </p:nvSpPr>
        <p:spPr>
          <a:xfrm>
            <a:off x="2123728" y="3789040"/>
            <a:ext cx="6624736" cy="369332"/>
          </a:xfrm>
          <a:prstGeom prst="rect">
            <a:avLst/>
          </a:prstGeom>
        </p:spPr>
        <p:txBody>
          <a:bodyPr wrap="square">
            <a:spAutoFit/>
          </a:bodyPr>
          <a:lstStyle/>
          <a:p>
            <a:r>
              <a:rPr lang="en-GB" dirty="0"/>
              <a:t>www.emeraldgrouppublishing.com/products/ebooks</a:t>
            </a:r>
          </a:p>
        </p:txBody>
      </p:sp>
    </p:spTree>
    <p:extLst>
      <p:ext uri="{BB962C8B-B14F-4D97-AF65-F5344CB8AC3E}">
        <p14:creationId xmlns:p14="http://schemas.microsoft.com/office/powerpoint/2010/main" val="141288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94037"/>
            <a:ext cx="8065143" cy="974725"/>
          </a:xfrm>
        </p:spPr>
        <p:txBody>
          <a:bodyPr/>
          <a:lstStyle/>
          <a:p>
            <a:pPr algn="ctr"/>
            <a:r>
              <a:rPr lang="en-GB" dirty="0"/>
              <a:t>Social Science eBook Collection</a:t>
            </a:r>
          </a:p>
        </p:txBody>
      </p:sp>
      <p:sp>
        <p:nvSpPr>
          <p:cNvPr id="3" name="Content Placeholder 2"/>
          <p:cNvSpPr>
            <a:spLocks noGrp="1"/>
          </p:cNvSpPr>
          <p:nvPr>
            <p:ph idx="1"/>
          </p:nvPr>
        </p:nvSpPr>
        <p:spPr/>
        <p:txBody>
          <a:bodyPr/>
          <a:lstStyle/>
          <a:p>
            <a:r>
              <a:rPr lang="en-GB" dirty="0"/>
              <a:t>Over 80% of series in the collection have volumes indexed in the Book Citation Index (BKCI) </a:t>
            </a:r>
          </a:p>
          <a:p>
            <a:r>
              <a:rPr lang="en-GB" dirty="0"/>
              <a:t>90% of series in the collection have volumes indexed in Scopus</a:t>
            </a:r>
          </a:p>
          <a:p>
            <a:r>
              <a:rPr lang="en-GB" dirty="0"/>
              <a:t>Two eBook series are ranked in the Journal Citation Reports Social Sciences Citation Index</a:t>
            </a:r>
          </a:p>
          <a:p>
            <a:endParaRPr lang="en-GB" dirty="0"/>
          </a:p>
        </p:txBody>
      </p:sp>
      <p:pic>
        <p:nvPicPr>
          <p:cNvPr id="5" name="Picture 4"/>
          <p:cNvPicPr>
            <a:picLocks noChangeAspect="1"/>
          </p:cNvPicPr>
          <p:nvPr/>
        </p:nvPicPr>
        <p:blipFill>
          <a:blip r:embed="rId2"/>
          <a:stretch>
            <a:fillRect/>
          </a:stretch>
        </p:blipFill>
        <p:spPr>
          <a:xfrm>
            <a:off x="1832572" y="3068960"/>
            <a:ext cx="4502546" cy="2865256"/>
          </a:xfrm>
          <a:prstGeom prst="rect">
            <a:avLst/>
          </a:prstGeom>
        </p:spPr>
      </p:pic>
    </p:spTree>
    <p:extLst>
      <p:ext uri="{BB962C8B-B14F-4D97-AF65-F5344CB8AC3E}">
        <p14:creationId xmlns:p14="http://schemas.microsoft.com/office/powerpoint/2010/main" val="119597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294037"/>
            <a:ext cx="8353424" cy="974725"/>
          </a:xfrm>
        </p:spPr>
        <p:txBody>
          <a:bodyPr/>
          <a:lstStyle/>
          <a:p>
            <a:r>
              <a:rPr lang="en-GB" dirty="0"/>
              <a:t>Transport eBook Collection</a:t>
            </a:r>
          </a:p>
        </p:txBody>
      </p:sp>
      <p:sp>
        <p:nvSpPr>
          <p:cNvPr id="3" name="Content Placeholder 2"/>
          <p:cNvSpPr>
            <a:spLocks noGrp="1"/>
          </p:cNvSpPr>
          <p:nvPr>
            <p:ph idx="1"/>
          </p:nvPr>
        </p:nvSpPr>
        <p:spPr>
          <a:xfrm>
            <a:off x="395289" y="1412875"/>
            <a:ext cx="5328840" cy="4826000"/>
          </a:xfrm>
        </p:spPr>
        <p:txBody>
          <a:bodyPr/>
          <a:lstStyle/>
          <a:p>
            <a:pPr marL="0" indent="0">
              <a:buNone/>
            </a:pPr>
            <a:r>
              <a:rPr lang="en-GB" dirty="0"/>
              <a:t>49 eBooks, spanning a wide range of transport disciplines. With several titles featured in the book citation index, and contributions from leading global experts this collection provides an essential resource for universities, government departments and ministries, research centres and other organizations focusing on transportation. </a:t>
            </a:r>
          </a:p>
        </p:txBody>
      </p:sp>
      <p:pic>
        <p:nvPicPr>
          <p:cNvPr id="4" name="Picture 3"/>
          <p:cNvPicPr>
            <a:picLocks noChangeAspect="1"/>
          </p:cNvPicPr>
          <p:nvPr/>
        </p:nvPicPr>
        <p:blipFill>
          <a:blip r:embed="rId2"/>
          <a:stretch>
            <a:fillRect/>
          </a:stretch>
        </p:blipFill>
        <p:spPr>
          <a:xfrm>
            <a:off x="251520" y="4149080"/>
            <a:ext cx="5353050" cy="1066800"/>
          </a:xfrm>
          <a:prstGeom prst="rect">
            <a:avLst/>
          </a:prstGeom>
        </p:spPr>
      </p:pic>
      <p:pic>
        <p:nvPicPr>
          <p:cNvPr id="5" name="Picture 4"/>
          <p:cNvPicPr>
            <a:picLocks noChangeAspect="1"/>
          </p:cNvPicPr>
          <p:nvPr/>
        </p:nvPicPr>
        <p:blipFill>
          <a:blip r:embed="rId3"/>
          <a:stretch>
            <a:fillRect/>
          </a:stretch>
        </p:blipFill>
        <p:spPr>
          <a:xfrm>
            <a:off x="5837130" y="2924944"/>
            <a:ext cx="3163641" cy="2716887"/>
          </a:xfrm>
          <a:prstGeom prst="rect">
            <a:avLst/>
          </a:prstGeom>
        </p:spPr>
      </p:pic>
    </p:spTree>
    <p:extLst>
      <p:ext uri="{BB962C8B-B14F-4D97-AF65-F5344CB8AC3E}">
        <p14:creationId xmlns:p14="http://schemas.microsoft.com/office/powerpoint/2010/main" val="53629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911" y="294037"/>
            <a:ext cx="9140390" cy="974725"/>
          </a:xfrm>
        </p:spPr>
        <p:txBody>
          <a:bodyPr/>
          <a:lstStyle/>
          <a:p>
            <a:pPr algn="ctr"/>
            <a:r>
              <a:rPr lang="en-GB" dirty="0"/>
              <a:t>New for 2017</a:t>
            </a:r>
            <a:br>
              <a:rPr lang="en-GB" dirty="0"/>
            </a:br>
            <a:r>
              <a:rPr lang="en-GB" dirty="0"/>
              <a:t>Subject Collection</a:t>
            </a:r>
          </a:p>
        </p:txBody>
      </p:sp>
      <p:pic>
        <p:nvPicPr>
          <p:cNvPr id="2" name="Picture 1"/>
          <p:cNvPicPr>
            <a:picLocks noChangeAspect="1"/>
          </p:cNvPicPr>
          <p:nvPr/>
        </p:nvPicPr>
        <p:blipFill>
          <a:blip r:embed="rId2"/>
          <a:stretch>
            <a:fillRect/>
          </a:stretch>
        </p:blipFill>
        <p:spPr>
          <a:xfrm>
            <a:off x="1640643" y="1628800"/>
            <a:ext cx="5876925" cy="1828800"/>
          </a:xfrm>
          <a:prstGeom prst="rect">
            <a:avLst/>
          </a:prstGeom>
        </p:spPr>
      </p:pic>
      <p:pic>
        <p:nvPicPr>
          <p:cNvPr id="4" name="Picture 3"/>
          <p:cNvPicPr>
            <a:picLocks noChangeAspect="1"/>
          </p:cNvPicPr>
          <p:nvPr/>
        </p:nvPicPr>
        <p:blipFill>
          <a:blip r:embed="rId3"/>
          <a:stretch>
            <a:fillRect/>
          </a:stretch>
        </p:blipFill>
        <p:spPr>
          <a:xfrm>
            <a:off x="1835696" y="4077072"/>
            <a:ext cx="5803017" cy="1530466"/>
          </a:xfrm>
          <a:prstGeom prst="rect">
            <a:avLst/>
          </a:prstGeom>
        </p:spPr>
      </p:pic>
    </p:spTree>
    <p:extLst>
      <p:ext uri="{BB962C8B-B14F-4D97-AF65-F5344CB8AC3E}">
        <p14:creationId xmlns:p14="http://schemas.microsoft.com/office/powerpoint/2010/main" val="177708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5612" y="301625"/>
            <a:ext cx="8220843" cy="750888"/>
          </a:xfrm>
          <a:noFill/>
          <a:ln/>
        </p:spPr>
        <p:txBody>
          <a:bodyPr/>
          <a:lstStyle/>
          <a:p>
            <a:pPr algn="ctr"/>
            <a:r>
              <a:rPr lang="en-GB" altLang="en-US" sz="2800" dirty="0"/>
              <a:t>Features and Benefits</a:t>
            </a:r>
          </a:p>
        </p:txBody>
      </p:sp>
      <p:sp>
        <p:nvSpPr>
          <p:cNvPr id="181251" name="Rectangle 3"/>
          <p:cNvSpPr>
            <a:spLocks noGrp="1" noChangeArrowheads="1"/>
          </p:cNvSpPr>
          <p:nvPr>
            <p:ph type="body" idx="1"/>
          </p:nvPr>
        </p:nvSpPr>
        <p:spPr>
          <a:xfrm>
            <a:off x="395288" y="1125538"/>
            <a:ext cx="7572375" cy="5256212"/>
          </a:xfrm>
          <a:noFill/>
          <a:ln/>
        </p:spPr>
        <p:txBody>
          <a:bodyPr/>
          <a:lstStyle/>
          <a:p>
            <a:pPr marL="0" indent="0">
              <a:buNone/>
            </a:pPr>
            <a:endParaRPr lang="en-GB" altLang="en-US" sz="1800" dirty="0"/>
          </a:p>
        </p:txBody>
      </p:sp>
      <p:pic>
        <p:nvPicPr>
          <p:cNvPr id="2" name="Picture 1"/>
          <p:cNvPicPr>
            <a:picLocks noChangeAspect="1"/>
          </p:cNvPicPr>
          <p:nvPr/>
        </p:nvPicPr>
        <p:blipFill>
          <a:blip r:embed="rId2"/>
          <a:stretch>
            <a:fillRect/>
          </a:stretch>
        </p:blipFill>
        <p:spPr>
          <a:xfrm>
            <a:off x="-2664" y="1196751"/>
            <a:ext cx="9093806" cy="2592289"/>
          </a:xfrm>
          <a:prstGeom prst="rect">
            <a:avLst/>
          </a:prstGeom>
        </p:spPr>
      </p:pic>
    </p:spTree>
    <p:extLst>
      <p:ext uri="{BB962C8B-B14F-4D97-AF65-F5344CB8AC3E}">
        <p14:creationId xmlns:p14="http://schemas.microsoft.com/office/powerpoint/2010/main" val="239989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323850" y="261938"/>
            <a:ext cx="7416800" cy="1196975"/>
          </a:xfrm>
          <a:noFill/>
          <a:ln/>
        </p:spPr>
        <p:txBody>
          <a:bodyPr/>
          <a:lstStyle/>
          <a:p>
            <a:pPr algn="ctr">
              <a:buFontTx/>
              <a:buNone/>
            </a:pPr>
            <a:r>
              <a:rPr lang="en-GB" altLang="en-US" sz="2000" b="1" dirty="0"/>
              <a:t>For further information about</a:t>
            </a:r>
          </a:p>
          <a:p>
            <a:pPr algn="ctr">
              <a:buFontTx/>
              <a:buNone/>
            </a:pPr>
            <a:r>
              <a:rPr lang="en-GB" altLang="en-US" sz="2000" b="1" dirty="0"/>
              <a:t>eBook Collections please contact</a:t>
            </a:r>
          </a:p>
          <a:p>
            <a:pPr algn="ctr">
              <a:buFontTx/>
              <a:buNone/>
            </a:pPr>
            <a:r>
              <a:rPr lang="en-GB" altLang="en-US" sz="2000" b="1" dirty="0"/>
              <a:t>your regional representative</a:t>
            </a:r>
          </a:p>
          <a:p>
            <a:pPr algn="ctr">
              <a:buFontTx/>
              <a:buNone/>
            </a:pPr>
            <a:endParaRPr lang="en-GB" altLang="en-US" sz="2100" dirty="0">
              <a:solidFill>
                <a:srgbClr val="007D5D"/>
              </a:solidFill>
            </a:endParaRPr>
          </a:p>
          <a:p>
            <a:pPr algn="ctr">
              <a:buFontTx/>
              <a:buNone/>
            </a:pPr>
            <a:endParaRPr lang="en-GB" altLang="en-US" b="1" dirty="0">
              <a:solidFill>
                <a:srgbClr val="007D5D"/>
              </a:solidFill>
            </a:endParaRPr>
          </a:p>
          <a:p>
            <a:pPr>
              <a:buFontTx/>
              <a:buNone/>
            </a:pPr>
            <a:endParaRPr lang="en-GB" altLang="en-US" sz="2400" dirty="0">
              <a:latin typeface="MetaBold-Roman" pitchFamily="18" charset="0"/>
            </a:endParaRPr>
          </a:p>
        </p:txBody>
      </p:sp>
      <p:pic>
        <p:nvPicPr>
          <p:cNvPr id="2" name="Picture 1"/>
          <p:cNvPicPr>
            <a:picLocks noChangeAspect="1"/>
          </p:cNvPicPr>
          <p:nvPr/>
        </p:nvPicPr>
        <p:blipFill>
          <a:blip r:embed="rId2"/>
          <a:stretch>
            <a:fillRect/>
          </a:stretch>
        </p:blipFill>
        <p:spPr>
          <a:xfrm>
            <a:off x="2843808" y="1556792"/>
            <a:ext cx="3456382" cy="4878586"/>
          </a:xfrm>
          <a:prstGeom prst="rect">
            <a:avLst/>
          </a:prstGeom>
        </p:spPr>
      </p:pic>
    </p:spTree>
    <p:extLst>
      <p:ext uri="{BB962C8B-B14F-4D97-AF65-F5344CB8AC3E}">
        <p14:creationId xmlns:p14="http://schemas.microsoft.com/office/powerpoint/2010/main" val="57019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052736"/>
            <a:ext cx="6930008" cy="1800200"/>
          </a:xfrm>
        </p:spPr>
        <p:txBody>
          <a:bodyPr>
            <a:normAutofit/>
          </a:bodyPr>
          <a:lstStyle/>
          <a:p>
            <a:r>
              <a:rPr lang="es-ES" sz="3200" b="1" dirty="0"/>
              <a:t>QUESTIONS?</a:t>
            </a:r>
            <a:br>
              <a:rPr lang="es-ES" sz="3200" b="1" dirty="0"/>
            </a:br>
            <a:r>
              <a:rPr lang="es-ES" sz="3200" b="1" dirty="0"/>
              <a:t>COMMENTS?</a:t>
            </a:r>
            <a:endParaRPr lang="en-GB" sz="3200" b="1" dirty="0"/>
          </a:p>
        </p:txBody>
      </p:sp>
      <p:sp>
        <p:nvSpPr>
          <p:cNvPr id="4" name="Rectangle 3"/>
          <p:cNvSpPr/>
          <p:nvPr/>
        </p:nvSpPr>
        <p:spPr>
          <a:xfrm>
            <a:off x="2699792" y="2668270"/>
            <a:ext cx="4536504" cy="369332"/>
          </a:xfrm>
          <a:prstGeom prst="rect">
            <a:avLst/>
          </a:prstGeom>
        </p:spPr>
        <p:txBody>
          <a:bodyPr wrap="square">
            <a:spAutoFit/>
          </a:bodyPr>
          <a:lstStyle/>
          <a:p>
            <a:r>
              <a:rPr lang="es-ES" dirty="0"/>
              <a:t>cmazzoleni@emeraldgroup.com</a:t>
            </a:r>
            <a:endParaRPr lang="en-GB" dirty="0"/>
          </a:p>
        </p:txBody>
      </p:sp>
    </p:spTree>
    <p:extLst>
      <p:ext uri="{BB962C8B-B14F-4D97-AF65-F5344CB8AC3E}">
        <p14:creationId xmlns:p14="http://schemas.microsoft.com/office/powerpoint/2010/main" val="3863549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775" r="12988"/>
          <a:stretch/>
        </p:blipFill>
        <p:spPr>
          <a:xfrm>
            <a:off x="-29356" y="-99392"/>
            <a:ext cx="9180976" cy="4933331"/>
          </a:xfrm>
        </p:spPr>
      </p:pic>
      <p:sp>
        <p:nvSpPr>
          <p:cNvPr id="5" name="Subtitle 2"/>
          <p:cNvSpPr txBox="1">
            <a:spLocks/>
          </p:cNvSpPr>
          <p:nvPr/>
        </p:nvSpPr>
        <p:spPr bwMode="auto">
          <a:xfrm>
            <a:off x="1043608" y="5373216"/>
            <a:ext cx="683736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Tx/>
              <a:buBlip>
                <a:blip r:embed="rId4"/>
              </a:buBlip>
              <a:defRPr sz="1600">
                <a:solidFill>
                  <a:srgbClr val="004542"/>
                </a:solidFill>
                <a:latin typeface="+mn-lt"/>
                <a:ea typeface="+mn-ea"/>
                <a:cs typeface="+mn-cs"/>
              </a:defRPr>
            </a:lvl1pPr>
            <a:lvl2pPr marL="742950" indent="-285750" algn="l" rtl="0" eaLnBrk="1" fontAlgn="base" hangingPunct="1">
              <a:spcBef>
                <a:spcPct val="20000"/>
              </a:spcBef>
              <a:spcAft>
                <a:spcPct val="0"/>
              </a:spcAft>
              <a:buFontTx/>
              <a:buBlip>
                <a:blip r:embed="rId4"/>
              </a:buBlip>
              <a:defRPr sz="1600">
                <a:solidFill>
                  <a:srgbClr val="004542"/>
                </a:solidFill>
                <a:latin typeface="+mn-lt"/>
              </a:defRPr>
            </a:lvl2pPr>
            <a:lvl3pPr marL="1143000" indent="-228600" algn="l" rtl="0" eaLnBrk="1" fontAlgn="base" hangingPunct="1">
              <a:spcBef>
                <a:spcPct val="20000"/>
              </a:spcBef>
              <a:spcAft>
                <a:spcPct val="0"/>
              </a:spcAft>
              <a:buFontTx/>
              <a:buBlip>
                <a:blip r:embed="rId4"/>
              </a:buBlip>
              <a:defRPr sz="1600">
                <a:solidFill>
                  <a:srgbClr val="004542"/>
                </a:solidFill>
                <a:latin typeface="+mn-lt"/>
              </a:defRPr>
            </a:lvl3pPr>
            <a:lvl4pPr marL="1600200" indent="-228600" algn="l" rtl="0" eaLnBrk="1" fontAlgn="base" hangingPunct="1">
              <a:spcBef>
                <a:spcPct val="20000"/>
              </a:spcBef>
              <a:spcAft>
                <a:spcPct val="0"/>
              </a:spcAft>
              <a:buFontTx/>
              <a:buBlip>
                <a:blip r:embed="rId4"/>
              </a:buBlip>
              <a:defRPr sz="1600">
                <a:solidFill>
                  <a:srgbClr val="004542"/>
                </a:solidFill>
                <a:latin typeface="+mn-lt"/>
              </a:defRPr>
            </a:lvl4pPr>
            <a:lvl5pPr marL="2057400" indent="-228600" algn="l" rtl="0" eaLnBrk="1" fontAlgn="base" hangingPunct="1">
              <a:spcBef>
                <a:spcPct val="20000"/>
              </a:spcBef>
              <a:spcAft>
                <a:spcPct val="0"/>
              </a:spcAft>
              <a:buFontTx/>
              <a:buBlip>
                <a:blip r:embed="rId4"/>
              </a:buBlip>
              <a:defRPr sz="1600">
                <a:solidFill>
                  <a:srgbClr val="004542"/>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ctr">
              <a:buNone/>
            </a:pPr>
            <a:r>
              <a:rPr lang="en-GB" sz="2400" kern="0" dirty="0"/>
              <a:t>At Emerald Publishing our aim is to help research and researchers make an impact</a:t>
            </a:r>
          </a:p>
        </p:txBody>
      </p:sp>
    </p:spTree>
    <p:extLst>
      <p:ext uri="{BB962C8B-B14F-4D97-AF65-F5344CB8AC3E}">
        <p14:creationId xmlns:p14="http://schemas.microsoft.com/office/powerpoint/2010/main" val="249261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94037"/>
            <a:ext cx="8065143" cy="974725"/>
          </a:xfrm>
        </p:spPr>
        <p:txBody>
          <a:bodyPr/>
          <a:lstStyle/>
          <a:p>
            <a:pPr algn="ctr"/>
            <a:r>
              <a:rPr lang="en-GB" dirty="0"/>
              <a:t>Emerald has invested in a major new programme of academic and professional books publishing</a:t>
            </a:r>
          </a:p>
        </p:txBody>
      </p:sp>
      <p:sp>
        <p:nvSpPr>
          <p:cNvPr id="3" name="Content Placeholder 2"/>
          <p:cNvSpPr>
            <a:spLocks noGrp="1"/>
          </p:cNvSpPr>
          <p:nvPr>
            <p:ph idx="1"/>
          </p:nvPr>
        </p:nvSpPr>
        <p:spPr>
          <a:xfrm>
            <a:off x="251520" y="2204863"/>
            <a:ext cx="8497193" cy="4034011"/>
          </a:xfrm>
        </p:spPr>
        <p:txBody>
          <a:bodyPr/>
          <a:lstStyle/>
          <a:p>
            <a:r>
              <a:rPr lang="en-GB" dirty="0"/>
              <a:t>Emerald has published books since 2007. With a portfolio of more than 2,500 books, and over 150 new titles publishing each year, we provide high quality, cutting-edge research across a range of subjects.</a:t>
            </a:r>
          </a:p>
          <a:p>
            <a:pPr marL="0" indent="0">
              <a:buNone/>
            </a:pPr>
            <a:endParaRPr lang="en-GB" dirty="0"/>
          </a:p>
          <a:p>
            <a:r>
              <a:rPr lang="en-GB" dirty="0"/>
              <a:t>Emerald has invested in a major new programme of academic and professional publishing designed to bring the very latest ideas and approaches to global universities, researchers, students and practitioners.</a:t>
            </a:r>
          </a:p>
          <a:p>
            <a:endParaRPr lang="en-GB" dirty="0"/>
          </a:p>
          <a:p>
            <a:r>
              <a:rPr lang="en-GB" dirty="0"/>
              <a:t>Our books add depth to research and learning, featuring ground-breaking research, case studies and advice from global thought leaders, helping to drive change in their field.</a:t>
            </a:r>
          </a:p>
          <a:p>
            <a:endParaRPr lang="en-GB" dirty="0"/>
          </a:p>
        </p:txBody>
      </p:sp>
    </p:spTree>
    <p:extLst>
      <p:ext uri="{BB962C8B-B14F-4D97-AF65-F5344CB8AC3E}">
        <p14:creationId xmlns:p14="http://schemas.microsoft.com/office/powerpoint/2010/main" val="25255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 Series and Serials</a:t>
            </a:r>
          </a:p>
        </p:txBody>
      </p:sp>
      <p:sp>
        <p:nvSpPr>
          <p:cNvPr id="3" name="Content Placeholder 2"/>
          <p:cNvSpPr>
            <a:spLocks noGrp="1"/>
          </p:cNvSpPr>
          <p:nvPr>
            <p:ph idx="1"/>
          </p:nvPr>
        </p:nvSpPr>
        <p:spPr/>
        <p:txBody>
          <a:bodyPr/>
          <a:lstStyle/>
          <a:p>
            <a:pPr marL="0" indent="0">
              <a:buNone/>
            </a:pPr>
            <a:r>
              <a:rPr lang="en-GB" dirty="0"/>
              <a:t>In 2007 Emerald Publishing acquired a collection of book series, strengthening our expansion into book publishing and the field of social sciences. </a:t>
            </a:r>
          </a:p>
          <a:p>
            <a:pPr marL="0" indent="0">
              <a:buNone/>
            </a:pPr>
            <a:endParaRPr lang="en-GB" dirty="0"/>
          </a:p>
          <a:p>
            <a:pPr marL="0" indent="0">
              <a:buNone/>
            </a:pPr>
            <a:r>
              <a:rPr lang="en-GB" dirty="0"/>
              <a:t>These book series and serials formed the cornerstone of Emerald’s book portfolio, featuring a wide range of notable, well established titles for scholars, academics, researchers and professionals. </a:t>
            </a:r>
          </a:p>
          <a:p>
            <a:pPr marL="0" indent="0">
              <a:buNone/>
            </a:pPr>
            <a:endParaRPr lang="en-GB" dirty="0"/>
          </a:p>
          <a:p>
            <a:pPr marL="0" indent="0">
              <a:buNone/>
            </a:pPr>
            <a:r>
              <a:rPr lang="en-GB" dirty="0"/>
              <a:t>Providing more in-depth and comprehensive analysis than found in academic journals, the series add depth to research and learning. </a:t>
            </a:r>
          </a:p>
          <a:p>
            <a:pPr marL="0" indent="0">
              <a:buNone/>
            </a:pPr>
            <a:endParaRPr lang="en-GB" dirty="0"/>
          </a:p>
          <a:p>
            <a:pPr marL="0" indent="0">
              <a:buNone/>
            </a:pPr>
            <a:r>
              <a:rPr lang="en-GB" dirty="0"/>
              <a:t>Over time Emerald Publishing has grown the books programme, publishing more "standalone" titles outside of the serials and in 2016 we have launched a new books publishing programme, with the intention to grow the portfolio considerably.  </a:t>
            </a:r>
          </a:p>
          <a:p>
            <a:pPr marL="0" indent="0">
              <a:buNone/>
            </a:pPr>
            <a:endParaRPr lang="en-GB" dirty="0"/>
          </a:p>
          <a:p>
            <a:pPr marL="0" indent="0">
              <a:buNone/>
            </a:pPr>
            <a:r>
              <a:rPr lang="en-GB" dirty="0"/>
              <a:t>We are delighted that, from the end of 2016 the eBook collections contain scholarly monographs, edited collections, handbooks and professional texts and now include our complete books publishing programme, in addition to series.  </a:t>
            </a:r>
            <a:br>
              <a:rPr lang="en-GB" dirty="0"/>
            </a:br>
            <a:endParaRPr lang="en-GB" dirty="0"/>
          </a:p>
          <a:p>
            <a:pPr marL="0" indent="0">
              <a:buNone/>
            </a:pPr>
            <a:r>
              <a:rPr lang="en-GB" dirty="0"/>
              <a:t/>
            </a:r>
            <a:br>
              <a:rPr lang="en-GB" dirty="0"/>
            </a:br>
            <a:endParaRPr lang="en-GB" dirty="0"/>
          </a:p>
        </p:txBody>
      </p:sp>
    </p:spTree>
    <p:extLst>
      <p:ext uri="{BB962C8B-B14F-4D97-AF65-F5344CB8AC3E}">
        <p14:creationId xmlns:p14="http://schemas.microsoft.com/office/powerpoint/2010/main" val="239983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eBook Collections</a:t>
            </a:r>
          </a:p>
        </p:txBody>
      </p:sp>
      <p:pic>
        <p:nvPicPr>
          <p:cNvPr id="4" name="Picture 3"/>
          <p:cNvPicPr>
            <a:picLocks noChangeAspect="1"/>
          </p:cNvPicPr>
          <p:nvPr/>
        </p:nvPicPr>
        <p:blipFill>
          <a:blip r:embed="rId2"/>
          <a:stretch>
            <a:fillRect/>
          </a:stretch>
        </p:blipFill>
        <p:spPr>
          <a:xfrm>
            <a:off x="1331640" y="1409231"/>
            <a:ext cx="6768750" cy="4829644"/>
          </a:xfrm>
          <a:prstGeom prst="rect">
            <a:avLst/>
          </a:prstGeom>
        </p:spPr>
      </p:pic>
    </p:spTree>
    <p:extLst>
      <p:ext uri="{BB962C8B-B14F-4D97-AF65-F5344CB8AC3E}">
        <p14:creationId xmlns:p14="http://schemas.microsoft.com/office/powerpoint/2010/main" val="2323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Purchase</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79696" y="1441723"/>
            <a:ext cx="8353422" cy="4216926"/>
          </a:xfrm>
          <a:prstGeom prst="rect">
            <a:avLst/>
          </a:prstGeom>
        </p:spPr>
      </p:pic>
    </p:spTree>
    <p:extLst>
      <p:ext uri="{BB962C8B-B14F-4D97-AF65-F5344CB8AC3E}">
        <p14:creationId xmlns:p14="http://schemas.microsoft.com/office/powerpoint/2010/main" val="413738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Business, Management &amp; Economics eBook Collection</a:t>
            </a:r>
          </a:p>
        </p:txBody>
      </p:sp>
      <p:pic>
        <p:nvPicPr>
          <p:cNvPr id="7" name="Picture 6"/>
          <p:cNvPicPr>
            <a:picLocks noChangeAspect="1"/>
          </p:cNvPicPr>
          <p:nvPr/>
        </p:nvPicPr>
        <p:blipFill>
          <a:blip r:embed="rId2"/>
          <a:stretch>
            <a:fillRect/>
          </a:stretch>
        </p:blipFill>
        <p:spPr>
          <a:xfrm>
            <a:off x="5220072" y="1556792"/>
            <a:ext cx="4772025" cy="4143375"/>
          </a:xfrm>
          <a:prstGeom prst="rect">
            <a:avLst/>
          </a:prstGeom>
        </p:spPr>
      </p:pic>
      <p:sp>
        <p:nvSpPr>
          <p:cNvPr id="8" name="TextBox 7"/>
          <p:cNvSpPr txBox="1"/>
          <p:nvPr/>
        </p:nvSpPr>
        <p:spPr>
          <a:xfrm>
            <a:off x="539552" y="1700808"/>
            <a:ext cx="4464496" cy="2585323"/>
          </a:xfrm>
          <a:prstGeom prst="rect">
            <a:avLst/>
          </a:prstGeom>
          <a:noFill/>
        </p:spPr>
        <p:txBody>
          <a:bodyPr wrap="square" rtlCol="0">
            <a:spAutoFit/>
          </a:bodyPr>
          <a:lstStyle/>
          <a:p>
            <a:r>
              <a:rPr lang="en-GB" sz="1200" dirty="0">
                <a:solidFill>
                  <a:schemeClr val="tx2"/>
                </a:solidFill>
              </a:rPr>
              <a:t>Demonstrating measurable research impact, Emerald Business, Management and Economics eBook Collection is a fast growing portfolio that contains over 1150 monographs, edited collections, handbooks and professional texts and includes our complete books publishing programme, in addition to series. </a:t>
            </a:r>
          </a:p>
          <a:p>
            <a:r>
              <a:rPr lang="en-GB" sz="1200" b="1" dirty="0">
                <a:solidFill>
                  <a:schemeClr val="tx2"/>
                </a:solidFill>
              </a:rPr>
              <a:t> </a:t>
            </a:r>
            <a:endParaRPr lang="en-GB" sz="1200" dirty="0">
              <a:solidFill>
                <a:schemeClr val="tx2"/>
              </a:solidFill>
            </a:endParaRPr>
          </a:p>
          <a:p>
            <a:r>
              <a:rPr lang="en-GB" sz="1200" dirty="0">
                <a:solidFill>
                  <a:schemeClr val="tx2"/>
                </a:solidFill>
              </a:rPr>
              <a:t>Featuring high impact and topical research, these titles offer an in-depth and comprehensive analysis of the subject areas. High profile, international authors deliver cutting-edge, cross-disciplinary research in Business, Management and Economics. </a:t>
            </a:r>
          </a:p>
          <a:p>
            <a:endParaRPr lang="en-GB" dirty="0"/>
          </a:p>
        </p:txBody>
      </p:sp>
      <p:pic>
        <p:nvPicPr>
          <p:cNvPr id="9" name="Picture 8"/>
          <p:cNvPicPr>
            <a:picLocks noChangeAspect="1"/>
          </p:cNvPicPr>
          <p:nvPr/>
        </p:nvPicPr>
        <p:blipFill>
          <a:blip r:embed="rId3"/>
          <a:stretch>
            <a:fillRect/>
          </a:stretch>
        </p:blipFill>
        <p:spPr>
          <a:xfrm>
            <a:off x="755576" y="4385717"/>
            <a:ext cx="2524125" cy="1314450"/>
          </a:xfrm>
          <a:prstGeom prst="rect">
            <a:avLst/>
          </a:prstGeom>
        </p:spPr>
      </p:pic>
    </p:spTree>
    <p:extLst>
      <p:ext uri="{BB962C8B-B14F-4D97-AF65-F5344CB8AC3E}">
        <p14:creationId xmlns:p14="http://schemas.microsoft.com/office/powerpoint/2010/main" val="344109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Business, Management &amp; Economics eBook Collection</a:t>
            </a:r>
          </a:p>
        </p:txBody>
      </p:sp>
      <p:sp>
        <p:nvSpPr>
          <p:cNvPr id="3" name="Content Placeholder 2"/>
          <p:cNvSpPr>
            <a:spLocks noGrp="1"/>
          </p:cNvSpPr>
          <p:nvPr>
            <p:ph idx="1"/>
          </p:nvPr>
        </p:nvSpPr>
        <p:spPr/>
        <p:txBody>
          <a:bodyPr/>
          <a:lstStyle/>
          <a:p>
            <a:r>
              <a:rPr lang="en-GB" dirty="0"/>
              <a:t>Over 85% of series in the collection have volumes indexed in the Book Citation Index (BKCI) </a:t>
            </a:r>
          </a:p>
          <a:p>
            <a:r>
              <a:rPr lang="en-GB" dirty="0"/>
              <a:t>90% of series in the collection have volumes indexed in Scopus</a:t>
            </a:r>
          </a:p>
          <a:p>
            <a:r>
              <a:rPr lang="en-GB" dirty="0"/>
              <a:t>One eBook series is ranked in the Journal Citation Reports Social Sciences Citation Index</a:t>
            </a:r>
          </a:p>
          <a:p>
            <a:endParaRPr lang="en-GB" dirty="0"/>
          </a:p>
          <a:p>
            <a:endParaRPr lang="en-GB" dirty="0"/>
          </a:p>
        </p:txBody>
      </p:sp>
      <p:pic>
        <p:nvPicPr>
          <p:cNvPr id="5" name="Picture 4"/>
          <p:cNvPicPr/>
          <p:nvPr/>
        </p:nvPicPr>
        <p:blipFill>
          <a:blip r:embed="rId2"/>
          <a:stretch>
            <a:fillRect/>
          </a:stretch>
        </p:blipFill>
        <p:spPr>
          <a:xfrm>
            <a:off x="1907704" y="3213077"/>
            <a:ext cx="5711305" cy="3169911"/>
          </a:xfrm>
          <a:prstGeom prst="rect">
            <a:avLst/>
          </a:prstGeom>
        </p:spPr>
      </p:pic>
    </p:spTree>
    <p:extLst>
      <p:ext uri="{BB962C8B-B14F-4D97-AF65-F5344CB8AC3E}">
        <p14:creationId xmlns:p14="http://schemas.microsoft.com/office/powerpoint/2010/main" val="345706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Social Sciences eBook Collection</a:t>
            </a:r>
          </a:p>
        </p:txBody>
      </p:sp>
      <p:pic>
        <p:nvPicPr>
          <p:cNvPr id="4" name="Content Placeholder 3"/>
          <p:cNvPicPr>
            <a:picLocks noGrp="1" noChangeAspect="1"/>
          </p:cNvPicPr>
          <p:nvPr>
            <p:ph idx="1"/>
          </p:nvPr>
        </p:nvPicPr>
        <p:blipFill>
          <a:blip r:embed="rId2"/>
          <a:stretch>
            <a:fillRect/>
          </a:stretch>
        </p:blipFill>
        <p:spPr>
          <a:xfrm>
            <a:off x="6228184" y="2204864"/>
            <a:ext cx="2209800" cy="3295650"/>
          </a:xfrm>
          <a:prstGeom prst="rect">
            <a:avLst/>
          </a:prstGeom>
        </p:spPr>
      </p:pic>
      <p:pic>
        <p:nvPicPr>
          <p:cNvPr id="5" name="Picture 4"/>
          <p:cNvPicPr>
            <a:picLocks noChangeAspect="1"/>
          </p:cNvPicPr>
          <p:nvPr/>
        </p:nvPicPr>
        <p:blipFill>
          <a:blip r:embed="rId3"/>
          <a:stretch>
            <a:fillRect/>
          </a:stretch>
        </p:blipFill>
        <p:spPr>
          <a:xfrm>
            <a:off x="971600" y="4509120"/>
            <a:ext cx="2414340" cy="1096240"/>
          </a:xfrm>
          <a:prstGeom prst="rect">
            <a:avLst/>
          </a:prstGeom>
        </p:spPr>
      </p:pic>
      <p:sp>
        <p:nvSpPr>
          <p:cNvPr id="6" name="Rectangle 5"/>
          <p:cNvSpPr/>
          <p:nvPr/>
        </p:nvSpPr>
        <p:spPr>
          <a:xfrm>
            <a:off x="395289" y="1412776"/>
            <a:ext cx="5688879" cy="2768963"/>
          </a:xfrm>
          <a:prstGeom prst="rect">
            <a:avLst/>
          </a:prstGeom>
        </p:spPr>
        <p:txBody>
          <a:bodyPr wrap="square">
            <a:spAutoFit/>
          </a:bodyPr>
          <a:lstStyle/>
          <a:p>
            <a:pPr>
              <a:lnSpc>
                <a:spcPct val="115000"/>
              </a:lnSpc>
              <a:spcAft>
                <a:spcPts val="1000"/>
              </a:spcAft>
            </a:pPr>
            <a:r>
              <a:rPr lang="en-GB" dirty="0">
                <a:solidFill>
                  <a:schemeClr val="tx2"/>
                </a:solidFill>
                <a:latin typeface="Calibri" panose="020F0502020204030204" pitchFamily="34" charset="0"/>
                <a:ea typeface="SimSun" panose="02010600030101010101" pitchFamily="2" charset="-122"/>
                <a:cs typeface="Arial" panose="020B0604020202020204" pitchFamily="34" charset="0"/>
              </a:rPr>
              <a:t>Emerald Social Sciences eBook Collection is a fast growing portfolio that contains over 650 monographs, edited collections, handbooks and professional texts and includes our complete books publishing programme, in addition to series. </a:t>
            </a:r>
            <a:endParaRPr lang="en-GB" dirty="0">
              <a:solidFill>
                <a:schemeClr val="tx2"/>
              </a:solidFill>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solidFill>
                  <a:schemeClr val="tx2"/>
                </a:solidFill>
                <a:latin typeface="Calibri" panose="020F0502020204030204" pitchFamily="34" charset="0"/>
                <a:ea typeface="SimSun" panose="02010600030101010101" pitchFamily="2" charset="-122"/>
                <a:cs typeface="Times New Roman" panose="02020603050405020304" pitchFamily="18" charset="0"/>
              </a:rPr>
              <a:t>This collection covers the major topics across the Education, Political Science and Sociology disciplines from recognised authors in the field. </a:t>
            </a:r>
          </a:p>
        </p:txBody>
      </p:sp>
    </p:spTree>
    <p:extLst>
      <p:ext uri="{BB962C8B-B14F-4D97-AF65-F5344CB8AC3E}">
        <p14:creationId xmlns:p14="http://schemas.microsoft.com/office/powerpoint/2010/main" val="3165556465"/>
      </p:ext>
    </p:extLst>
  </p:cSld>
  <p:clrMapOvr>
    <a:masterClrMapping/>
  </p:clrMapOvr>
</p:sld>
</file>

<file path=ppt/theme/theme1.xml><?xml version="1.0" encoding="utf-8"?>
<a:theme xmlns:a="http://schemas.openxmlformats.org/drawingml/2006/main" name="Emerald Presentation Template">
  <a:themeElements>
    <a:clrScheme name="Custom 6">
      <a:dk1>
        <a:srgbClr val="009982"/>
      </a:dk1>
      <a:lt1>
        <a:srgbClr val="009982"/>
      </a:lt1>
      <a:dk2>
        <a:srgbClr val="000000"/>
      </a:dk2>
      <a:lt2>
        <a:srgbClr val="808080"/>
      </a:lt2>
      <a:accent1>
        <a:srgbClr val="008F5A"/>
      </a:accent1>
      <a:accent2>
        <a:srgbClr val="C0C0C0"/>
      </a:accent2>
      <a:accent3>
        <a:srgbClr val="009982"/>
      </a:accent3>
      <a:accent4>
        <a:srgbClr val="000000"/>
      </a:accent4>
      <a:accent5>
        <a:srgbClr val="AAC6B5"/>
      </a:accent5>
      <a:accent6>
        <a:srgbClr val="AEAEAE"/>
      </a:accent6>
      <a:hlink>
        <a:srgbClr val="000000"/>
      </a:hlink>
      <a:folHlink>
        <a:srgbClr val="808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13665</TotalTime>
  <Words>547</Words>
  <Application>Microsoft Office PowerPoint</Application>
  <PresentationFormat>Экран (4:3)</PresentationFormat>
  <Paragraphs>48</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Emerald Presentation Template</vt:lpstr>
      <vt:lpstr>Emerald eBook Collections Research at your Fingertips</vt:lpstr>
      <vt:lpstr>Презентация PowerPoint</vt:lpstr>
      <vt:lpstr>Emerald has invested in a major new programme of academic and professional books publishing</vt:lpstr>
      <vt:lpstr>Book Series and Serials</vt:lpstr>
      <vt:lpstr>eBook Collections</vt:lpstr>
      <vt:lpstr>How to Purchase</vt:lpstr>
      <vt:lpstr>Business, Management &amp; Economics eBook Collection</vt:lpstr>
      <vt:lpstr>Business, Management &amp; Economics eBook Collection</vt:lpstr>
      <vt:lpstr>Social Sciences eBook Collection</vt:lpstr>
      <vt:lpstr>Social Science eBook Collection</vt:lpstr>
      <vt:lpstr>Transport eBook Collection</vt:lpstr>
      <vt:lpstr>New for 2017 Subject Collection</vt:lpstr>
      <vt:lpstr>Features and Benefits</vt:lpstr>
      <vt:lpstr>Презентация PowerPoint</vt:lpstr>
      <vt:lpstr>QUESTIONS?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Ffoulkes</dc:creator>
  <cp:lastModifiedBy>Admin</cp:lastModifiedBy>
  <cp:revision>376</cp:revision>
  <cp:lastPrinted>2016-09-13T09:26:32Z</cp:lastPrinted>
  <dcterms:created xsi:type="dcterms:W3CDTF">2016-05-16T09:32:02Z</dcterms:created>
  <dcterms:modified xsi:type="dcterms:W3CDTF">2017-11-15T13:46:07Z</dcterms:modified>
</cp:coreProperties>
</file>