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473" r:id="rId2"/>
    <p:sldId id="518" r:id="rId3"/>
    <p:sldId id="574" r:id="rId4"/>
    <p:sldId id="581" r:id="rId5"/>
    <p:sldId id="580" r:id="rId6"/>
    <p:sldId id="579" r:id="rId7"/>
    <p:sldId id="583" r:id="rId8"/>
    <p:sldId id="578" r:id="rId9"/>
    <p:sldId id="585" r:id="rId10"/>
    <p:sldId id="577" r:id="rId11"/>
    <p:sldId id="586" r:id="rId12"/>
    <p:sldId id="575" r:id="rId13"/>
    <p:sldId id="584" r:id="rId14"/>
    <p:sldId id="576" r:id="rId15"/>
    <p:sldId id="587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30613"/>
    <a:srgbClr val="005257"/>
    <a:srgbClr val="1BC605"/>
    <a:srgbClr val="57787D"/>
    <a:srgbClr val="004542"/>
    <a:srgbClr val="0099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87687" autoAdjust="0"/>
  </p:normalViewPr>
  <p:slideViewPr>
    <p:cSldViewPr>
      <p:cViewPr varScale="1">
        <p:scale>
          <a:sx n="73" d="100"/>
          <a:sy n="73" d="100"/>
        </p:scale>
        <p:origin x="-42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6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256"/>
    </p:cViewPr>
  </p:sorterViewPr>
  <p:notesViewPr>
    <p:cSldViewPr>
      <p:cViewPr varScale="1">
        <p:scale>
          <a:sx n="63" d="100"/>
          <a:sy n="63" d="100"/>
        </p:scale>
        <p:origin x="-2064" y="-96"/>
      </p:cViewPr>
      <p:guideLst>
        <p:guide orient="horz" pos="2141"/>
        <p:guide orient="horz" pos="3127"/>
        <p:guide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54456-E833-46DC-B226-8341546E2B25}" type="datetimeFigureOut">
              <a:rPr lang="en-GB" smtClean="0"/>
              <a:pPr/>
              <a:t>15/11/2017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31E9A-84DA-4C40-892A-53BF19EA58B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9305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A79DB-FF66-4CED-AF66-5E73E601A0A8}" type="datetimeFigureOut">
              <a:rPr lang="en-GB" smtClean="0"/>
              <a:pPr/>
              <a:t>15/11/2017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608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C7192-2DFF-4A9E-BBBC-BD1A89C783C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3912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C7192-2DFF-4A9E-BBBC-BD1A89C783C9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4312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Portfolio of </a:t>
            </a:r>
            <a:r>
              <a:rPr lang="es-ES" dirty="0" err="1"/>
              <a:t>Emerald</a:t>
            </a:r>
            <a:r>
              <a:rPr lang="es-ES" baseline="0" dirty="0"/>
              <a:t> </a:t>
            </a:r>
            <a:r>
              <a:rPr lang="es-ES" baseline="0" dirty="0" err="1"/>
              <a:t>eJournal</a:t>
            </a:r>
            <a:r>
              <a:rPr lang="es-ES" baseline="0" dirty="0"/>
              <a:t> </a:t>
            </a:r>
            <a:r>
              <a:rPr lang="es-ES" baseline="0" dirty="0" err="1"/>
              <a:t>Collections</a:t>
            </a:r>
            <a:r>
              <a:rPr lang="es-ES" baseline="0" dirty="0"/>
              <a:t>. </a:t>
            </a:r>
          </a:p>
          <a:p>
            <a:pPr marL="171450" indent="-171450">
              <a:buFontTx/>
              <a:buChar char="-"/>
            </a:pPr>
            <a:r>
              <a:rPr lang="es-ES" baseline="0" dirty="0" err="1"/>
              <a:t>Emerald</a:t>
            </a:r>
            <a:r>
              <a:rPr lang="es-ES" baseline="0" dirty="0"/>
              <a:t> Premier</a:t>
            </a:r>
          </a:p>
          <a:p>
            <a:pPr marL="171450" indent="-171450">
              <a:buFontTx/>
              <a:buChar char="-"/>
            </a:pPr>
            <a:r>
              <a:rPr lang="es-ES" baseline="0" dirty="0" err="1"/>
              <a:t>Emerald</a:t>
            </a:r>
            <a:r>
              <a:rPr lang="es-ES" baseline="0" dirty="0"/>
              <a:t> Management </a:t>
            </a:r>
            <a:r>
              <a:rPr lang="es-ES" baseline="0" dirty="0" err="1"/>
              <a:t>collections</a:t>
            </a:r>
            <a:r>
              <a:rPr lang="es-ES" baseline="0" dirty="0"/>
              <a:t>: 9</a:t>
            </a:r>
          </a:p>
          <a:p>
            <a:pPr marL="171450" indent="-171450">
              <a:buFontTx/>
              <a:buChar char="-"/>
            </a:pPr>
            <a:r>
              <a:rPr lang="es-ES" baseline="0" dirty="0" err="1"/>
              <a:t>Emerald</a:t>
            </a:r>
            <a:r>
              <a:rPr lang="es-ES" baseline="0" dirty="0"/>
              <a:t> </a:t>
            </a:r>
            <a:r>
              <a:rPr lang="es-ES" baseline="0" dirty="0" err="1"/>
              <a:t>Specialist</a:t>
            </a:r>
            <a:r>
              <a:rPr lang="es-ES" baseline="0" dirty="0"/>
              <a:t> </a:t>
            </a:r>
            <a:r>
              <a:rPr lang="es-ES" baseline="0" dirty="0" err="1"/>
              <a:t>collections</a:t>
            </a:r>
            <a:r>
              <a:rPr lang="es-ES" baseline="0" dirty="0"/>
              <a:t>: 4</a:t>
            </a:r>
          </a:p>
          <a:p>
            <a:pPr marL="171450" indent="-171450">
              <a:buFontTx/>
              <a:buChar char="-"/>
            </a:pPr>
            <a:endParaRPr lang="es-E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C7192-2DFF-4A9E-BBBC-BD1A89C783C9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3124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Here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can </a:t>
            </a:r>
            <a:r>
              <a:rPr lang="es-ES" dirty="0" err="1"/>
              <a:t>see</a:t>
            </a:r>
            <a:r>
              <a:rPr lang="es-ES" dirty="0"/>
              <a:t> in </a:t>
            </a:r>
            <a:r>
              <a:rPr lang="es-ES" dirty="0" err="1"/>
              <a:t>detail</a:t>
            </a:r>
            <a:r>
              <a:rPr lang="es-ES" baseline="0" dirty="0"/>
              <a:t> </a:t>
            </a:r>
            <a:r>
              <a:rPr lang="es-ES" baseline="0" dirty="0" err="1"/>
              <a:t>the</a:t>
            </a:r>
            <a:r>
              <a:rPr lang="es-ES" baseline="0" dirty="0"/>
              <a:t> </a:t>
            </a:r>
            <a:r>
              <a:rPr lang="es-ES" baseline="0" dirty="0" err="1"/>
              <a:t>subject</a:t>
            </a:r>
            <a:r>
              <a:rPr lang="es-ES" baseline="0" dirty="0"/>
              <a:t> áreas </a:t>
            </a:r>
            <a:r>
              <a:rPr lang="es-ES" baseline="0" dirty="0" err="1"/>
              <a:t>we</a:t>
            </a:r>
            <a:r>
              <a:rPr lang="es-ES" baseline="0" dirty="0"/>
              <a:t> </a:t>
            </a:r>
            <a:r>
              <a:rPr lang="es-ES" baseline="0" dirty="0" err="1"/>
              <a:t>actually</a:t>
            </a:r>
            <a:r>
              <a:rPr lang="es-ES" baseline="0" dirty="0"/>
              <a:t> </a:t>
            </a:r>
            <a:r>
              <a:rPr lang="es-ES" baseline="0" dirty="0" err="1"/>
              <a:t>cover</a:t>
            </a:r>
            <a:r>
              <a:rPr lang="es-ES" baseline="0" dirty="0"/>
              <a:t> in </a:t>
            </a:r>
            <a:r>
              <a:rPr lang="es-ES" baseline="0" dirty="0" err="1"/>
              <a:t>our</a:t>
            </a:r>
            <a:r>
              <a:rPr lang="es-ES" baseline="0" dirty="0"/>
              <a:t> </a:t>
            </a:r>
            <a:r>
              <a:rPr lang="es-ES" baseline="0" dirty="0" err="1"/>
              <a:t>journal</a:t>
            </a:r>
            <a:r>
              <a:rPr lang="es-ES" baseline="0" dirty="0"/>
              <a:t> </a:t>
            </a:r>
            <a:r>
              <a:rPr lang="es-ES" baseline="0" dirty="0" err="1"/>
              <a:t>collections</a:t>
            </a:r>
            <a:r>
              <a:rPr lang="es-ES" baseline="0" dirty="0"/>
              <a:t>. </a:t>
            </a:r>
          </a:p>
          <a:p>
            <a:r>
              <a:rPr lang="es-ES" baseline="0" dirty="0" err="1"/>
              <a:t>We</a:t>
            </a:r>
            <a:r>
              <a:rPr lang="es-ES" baseline="0" dirty="0"/>
              <a:t> </a:t>
            </a:r>
            <a:r>
              <a:rPr lang="es-ES" baseline="0" dirty="0" err="1"/>
              <a:t>currently</a:t>
            </a:r>
            <a:r>
              <a:rPr lang="es-ES" baseline="0" dirty="0"/>
              <a:t> </a:t>
            </a:r>
            <a:r>
              <a:rPr lang="es-ES" baseline="0" dirty="0" err="1"/>
              <a:t>have</a:t>
            </a:r>
            <a:r>
              <a:rPr lang="es-ES" baseline="0" dirty="0"/>
              <a:t> more tan 160,000 </a:t>
            </a:r>
            <a:r>
              <a:rPr lang="es-ES" baseline="0" dirty="0" err="1"/>
              <a:t>articles</a:t>
            </a:r>
            <a:r>
              <a:rPr lang="es-ES" baseline="0" dirty="0"/>
              <a:t> in more tan 300 </a:t>
            </a:r>
            <a:r>
              <a:rPr lang="es-ES" baseline="0" dirty="0" err="1"/>
              <a:t>journals</a:t>
            </a:r>
            <a:r>
              <a:rPr lang="es-ES" baseline="0" dirty="0"/>
              <a:t>, </a:t>
            </a:r>
            <a:r>
              <a:rPr lang="es-ES" baseline="0" dirty="0" err="1"/>
              <a:t>which</a:t>
            </a:r>
            <a:r>
              <a:rPr lang="es-ES" baseline="0" dirty="0"/>
              <a:t> </a:t>
            </a:r>
            <a:r>
              <a:rPr lang="es-ES" baseline="0" dirty="0" err="1"/>
              <a:t>include</a:t>
            </a:r>
            <a:r>
              <a:rPr lang="es-ES" baseline="0" dirty="0"/>
              <a:t> </a:t>
            </a:r>
            <a:r>
              <a:rPr lang="es-ES" baseline="0" dirty="0" err="1"/>
              <a:t>the</a:t>
            </a:r>
            <a:r>
              <a:rPr lang="es-ES" baseline="0" dirty="0"/>
              <a:t> </a:t>
            </a:r>
            <a:r>
              <a:rPr lang="es-ES" baseline="0" dirty="0" err="1"/>
              <a:t>latest</a:t>
            </a:r>
            <a:r>
              <a:rPr lang="es-ES" baseline="0" dirty="0"/>
              <a:t> </a:t>
            </a:r>
            <a:r>
              <a:rPr lang="es-ES" baseline="0" dirty="0" err="1"/>
              <a:t>research</a:t>
            </a:r>
            <a:r>
              <a:rPr lang="es-ES" baseline="0" dirty="0"/>
              <a:t> in </a:t>
            </a:r>
            <a:r>
              <a:rPr lang="es-ES" baseline="0" dirty="0" err="1"/>
              <a:t>the</a:t>
            </a:r>
            <a:r>
              <a:rPr lang="es-ES" baseline="0" dirty="0"/>
              <a:t> </a:t>
            </a:r>
            <a:r>
              <a:rPr lang="es-ES" baseline="0" dirty="0" err="1"/>
              <a:t>different</a:t>
            </a:r>
            <a:r>
              <a:rPr lang="es-ES" baseline="0" dirty="0"/>
              <a:t> áreas – Up to date </a:t>
            </a:r>
            <a:r>
              <a:rPr lang="es-ES" baseline="0" dirty="0" err="1"/>
              <a:t>content</a:t>
            </a:r>
            <a:r>
              <a:rPr lang="es-ES" baseline="0" dirty="0"/>
              <a:t>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C7192-2DFF-4A9E-BBBC-BD1A89C783C9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4387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Some</a:t>
            </a:r>
            <a:r>
              <a:rPr lang="es-ES" dirty="0"/>
              <a:t> </a:t>
            </a:r>
            <a:r>
              <a:rPr lang="es-ES" dirty="0" err="1"/>
              <a:t>examples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titles</a:t>
            </a:r>
            <a:r>
              <a:rPr lang="es-ES" dirty="0"/>
              <a:t> </a:t>
            </a:r>
            <a:r>
              <a:rPr lang="es-ES" dirty="0" err="1"/>
              <a:t>included</a:t>
            </a:r>
            <a:r>
              <a:rPr lang="es-ES" dirty="0"/>
              <a:t> in </a:t>
            </a:r>
            <a:r>
              <a:rPr lang="es-ES" dirty="0" err="1"/>
              <a:t>our</a:t>
            </a:r>
            <a:r>
              <a:rPr lang="es-ES" dirty="0"/>
              <a:t> </a:t>
            </a:r>
            <a:r>
              <a:rPr lang="es-ES" dirty="0" err="1"/>
              <a:t>management</a:t>
            </a:r>
            <a:r>
              <a:rPr lang="es-ES" dirty="0"/>
              <a:t> </a:t>
            </a:r>
            <a:r>
              <a:rPr lang="es-ES" dirty="0" err="1"/>
              <a:t>collections</a:t>
            </a:r>
            <a:r>
              <a:rPr lang="es-ES" dirty="0"/>
              <a:t>: Ex. </a:t>
            </a:r>
            <a:r>
              <a:rPr lang="es-ES" dirty="0" err="1"/>
              <a:t>European</a:t>
            </a:r>
            <a:r>
              <a:rPr lang="es-ES" dirty="0"/>
              <a:t> </a:t>
            </a:r>
            <a:r>
              <a:rPr lang="es-ES" dirty="0" err="1"/>
              <a:t>Journal</a:t>
            </a:r>
            <a:r>
              <a:rPr lang="es-ES" dirty="0"/>
              <a:t> of Marketing, </a:t>
            </a:r>
            <a:r>
              <a:rPr lang="es-ES" dirty="0" err="1"/>
              <a:t>our</a:t>
            </a:r>
            <a:r>
              <a:rPr lang="es-ES" baseline="0" dirty="0"/>
              <a:t> </a:t>
            </a:r>
            <a:r>
              <a:rPr lang="es-ES" baseline="0" dirty="0" err="1"/>
              <a:t>flagship</a:t>
            </a:r>
            <a:r>
              <a:rPr lang="es-ES" baseline="0" dirty="0"/>
              <a:t> </a:t>
            </a:r>
            <a:r>
              <a:rPr lang="es-ES" baseline="0" dirty="0" err="1"/>
              <a:t>title</a:t>
            </a:r>
            <a:r>
              <a:rPr lang="es-ES" baseline="0" dirty="0"/>
              <a:t> in </a:t>
            </a:r>
            <a:r>
              <a:rPr lang="es-ES" baseline="0" dirty="0" err="1"/>
              <a:t>the</a:t>
            </a:r>
            <a:r>
              <a:rPr lang="es-ES" baseline="0" dirty="0"/>
              <a:t> Marketing </a:t>
            </a:r>
            <a:r>
              <a:rPr lang="es-ES" baseline="0" dirty="0" err="1"/>
              <a:t>collection</a:t>
            </a:r>
            <a:r>
              <a:rPr lang="es-ES" baseline="0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C7192-2DFF-4A9E-BBBC-BD1A89C783C9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0485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Same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speciallist</a:t>
            </a:r>
            <a:r>
              <a:rPr lang="es-ES" baseline="0" dirty="0"/>
              <a:t> </a:t>
            </a:r>
            <a:r>
              <a:rPr lang="es-ES" baseline="0" dirty="0" err="1"/>
              <a:t>collections</a:t>
            </a:r>
            <a:r>
              <a:rPr lang="es-ES" baseline="0" dirty="0"/>
              <a:t>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C7192-2DFF-4A9E-BBBC-BD1A89C783C9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9019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Some</a:t>
            </a:r>
            <a:r>
              <a:rPr lang="es-ES" dirty="0"/>
              <a:t> </a:t>
            </a:r>
            <a:r>
              <a:rPr lang="es-ES" dirty="0" err="1"/>
              <a:t>facts</a:t>
            </a:r>
            <a:r>
              <a:rPr lang="es-ES" dirty="0"/>
              <a:t>!</a:t>
            </a:r>
          </a:p>
          <a:p>
            <a:endParaRPr lang="es-ES" dirty="0"/>
          </a:p>
          <a:p>
            <a:r>
              <a:rPr lang="es-ES" dirty="0"/>
              <a:t>-</a:t>
            </a:r>
            <a:r>
              <a:rPr lang="es-ES" dirty="0" err="1"/>
              <a:t>All</a:t>
            </a:r>
            <a:r>
              <a:rPr lang="es-ES" dirty="0"/>
              <a:t> </a:t>
            </a:r>
            <a:r>
              <a:rPr lang="es-ES" dirty="0" err="1"/>
              <a:t>our</a:t>
            </a:r>
            <a:r>
              <a:rPr lang="es-ES" dirty="0"/>
              <a:t> </a:t>
            </a:r>
            <a:r>
              <a:rPr lang="es-ES" dirty="0" err="1"/>
              <a:t>content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double</a:t>
            </a:r>
            <a:r>
              <a:rPr lang="es-ES" dirty="0"/>
              <a:t> </a:t>
            </a:r>
            <a:r>
              <a:rPr lang="es-ES" dirty="0" err="1"/>
              <a:t>blind</a:t>
            </a:r>
            <a:r>
              <a:rPr lang="es-ES" dirty="0"/>
              <a:t> peer </a:t>
            </a:r>
            <a:r>
              <a:rPr lang="es-ES" dirty="0" err="1"/>
              <a:t>reviewed</a:t>
            </a:r>
            <a:r>
              <a:rPr lang="es-ES" dirty="0"/>
              <a:t>,</a:t>
            </a:r>
            <a:r>
              <a:rPr lang="es-ES" baseline="0" dirty="0"/>
              <a:t> </a:t>
            </a:r>
            <a:r>
              <a:rPr lang="es-ES" baseline="0" dirty="0" err="1"/>
              <a:t>this</a:t>
            </a:r>
            <a:r>
              <a:rPr lang="es-ES" baseline="0" dirty="0"/>
              <a:t> </a:t>
            </a:r>
            <a:r>
              <a:rPr lang="es-ES" baseline="0" dirty="0" err="1"/>
              <a:t>speaks</a:t>
            </a:r>
            <a:r>
              <a:rPr lang="es-ES" baseline="0" dirty="0"/>
              <a:t> </a:t>
            </a:r>
            <a:r>
              <a:rPr lang="es-ES" baseline="0" dirty="0" err="1"/>
              <a:t>about</a:t>
            </a:r>
            <a:r>
              <a:rPr lang="es-ES" baseline="0" dirty="0"/>
              <a:t> </a:t>
            </a:r>
            <a:r>
              <a:rPr lang="es-ES" baseline="0" dirty="0" err="1"/>
              <a:t>the</a:t>
            </a:r>
            <a:r>
              <a:rPr lang="es-ES" baseline="0" dirty="0"/>
              <a:t> </a:t>
            </a:r>
            <a:r>
              <a:rPr lang="es-ES" baseline="0" dirty="0" err="1"/>
              <a:t>high</a:t>
            </a:r>
            <a:r>
              <a:rPr lang="es-ES" baseline="0" dirty="0"/>
              <a:t> </a:t>
            </a:r>
            <a:r>
              <a:rPr lang="es-ES" baseline="0" dirty="0" err="1"/>
              <a:t>quality</a:t>
            </a:r>
            <a:r>
              <a:rPr lang="es-ES" baseline="0" dirty="0"/>
              <a:t> of </a:t>
            </a:r>
            <a:r>
              <a:rPr lang="es-ES" baseline="0" dirty="0" err="1"/>
              <a:t>the</a:t>
            </a:r>
            <a:r>
              <a:rPr lang="es-ES" baseline="0" dirty="0"/>
              <a:t> </a:t>
            </a:r>
            <a:r>
              <a:rPr lang="es-ES" baseline="0" dirty="0" err="1"/>
              <a:t>content</a:t>
            </a:r>
            <a:r>
              <a:rPr lang="es-ES" baseline="0" dirty="0"/>
              <a:t> </a:t>
            </a:r>
            <a:r>
              <a:rPr lang="es-ES" baseline="0" dirty="0" err="1"/>
              <a:t>we</a:t>
            </a:r>
            <a:r>
              <a:rPr lang="es-ES" baseline="0" dirty="0"/>
              <a:t> </a:t>
            </a:r>
            <a:r>
              <a:rPr lang="es-ES" baseline="0" dirty="0" err="1"/>
              <a:t>publish</a:t>
            </a:r>
            <a:endParaRPr lang="es-ES" baseline="0" dirty="0"/>
          </a:p>
          <a:p>
            <a:r>
              <a:rPr lang="es-ES" baseline="0" dirty="0"/>
              <a:t>-</a:t>
            </a:r>
            <a:r>
              <a:rPr lang="es-ES" baseline="0" dirty="0" err="1"/>
              <a:t>We</a:t>
            </a:r>
            <a:r>
              <a:rPr lang="es-ES" baseline="0" dirty="0"/>
              <a:t> </a:t>
            </a:r>
            <a:r>
              <a:rPr lang="es-ES" baseline="0" dirty="0" err="1"/>
              <a:t>have</a:t>
            </a:r>
            <a:r>
              <a:rPr lang="es-ES" baseline="0" dirty="0"/>
              <a:t> </a:t>
            </a:r>
            <a:r>
              <a:rPr lang="es-ES" baseline="0" dirty="0" err="1"/>
              <a:t>contributors</a:t>
            </a:r>
            <a:r>
              <a:rPr lang="es-ES" baseline="0" dirty="0"/>
              <a:t> </a:t>
            </a:r>
            <a:r>
              <a:rPr lang="es-ES" baseline="0" dirty="0" err="1"/>
              <a:t>from</a:t>
            </a:r>
            <a:r>
              <a:rPr lang="es-ES" baseline="0" dirty="0"/>
              <a:t> </a:t>
            </a:r>
            <a:r>
              <a:rPr lang="es-ES" baseline="0" dirty="0" err="1"/>
              <a:t>World´s</a:t>
            </a:r>
            <a:r>
              <a:rPr lang="es-ES" baseline="0" dirty="0"/>
              <a:t> top 100 Business </a:t>
            </a:r>
            <a:r>
              <a:rPr lang="es-ES" baseline="0" dirty="0" err="1"/>
              <a:t>schools</a:t>
            </a:r>
            <a:r>
              <a:rPr lang="es-ES" baseline="0" dirty="0"/>
              <a:t> </a:t>
            </a:r>
            <a:r>
              <a:rPr lang="es-ES" baseline="0" dirty="0" err="1"/>
              <a:t>arround</a:t>
            </a:r>
            <a:r>
              <a:rPr lang="es-ES" baseline="0" dirty="0"/>
              <a:t> </a:t>
            </a:r>
            <a:r>
              <a:rPr lang="es-ES" baseline="0" dirty="0" err="1"/>
              <a:t>the</a:t>
            </a:r>
            <a:r>
              <a:rPr lang="es-ES" baseline="0" dirty="0"/>
              <a:t> </a:t>
            </a:r>
            <a:r>
              <a:rPr lang="es-ES" baseline="0" dirty="0" err="1"/>
              <a:t>world</a:t>
            </a:r>
            <a:r>
              <a:rPr lang="es-ES" baseline="0" dirty="0"/>
              <a:t> </a:t>
            </a:r>
          </a:p>
          <a:p>
            <a:r>
              <a:rPr lang="es-ES" dirty="0"/>
              <a:t>-International</a:t>
            </a:r>
            <a:r>
              <a:rPr lang="es-ES" baseline="0" dirty="0"/>
              <a:t> </a:t>
            </a:r>
            <a:r>
              <a:rPr lang="es-ES" baseline="0" dirty="0" err="1"/>
              <a:t>research</a:t>
            </a:r>
            <a:r>
              <a:rPr lang="es-ES" baseline="0" dirty="0"/>
              <a:t>: 24,000 </a:t>
            </a:r>
            <a:r>
              <a:rPr lang="es-ES" baseline="0" dirty="0" err="1"/>
              <a:t>authors</a:t>
            </a:r>
            <a:r>
              <a:rPr lang="es-ES" baseline="0" dirty="0"/>
              <a:t> </a:t>
            </a:r>
            <a:r>
              <a:rPr lang="es-ES" baseline="0" dirty="0" err="1"/>
              <a:t>from</a:t>
            </a:r>
            <a:r>
              <a:rPr lang="es-ES" baseline="0" dirty="0"/>
              <a:t> more </a:t>
            </a:r>
            <a:r>
              <a:rPr lang="es-ES" baseline="0" dirty="0" err="1"/>
              <a:t>than</a:t>
            </a:r>
            <a:r>
              <a:rPr lang="es-ES" baseline="0" dirty="0"/>
              <a:t> 140 </a:t>
            </a:r>
            <a:r>
              <a:rPr lang="es-ES" baseline="0" dirty="0" err="1"/>
              <a:t>countries</a:t>
            </a:r>
            <a:endParaRPr lang="es-ES" baseline="0" dirty="0"/>
          </a:p>
          <a:p>
            <a:r>
              <a:rPr lang="es-ES" baseline="0" dirty="0"/>
              <a:t>-</a:t>
            </a:r>
            <a:r>
              <a:rPr lang="es-ES" baseline="0" dirty="0" err="1"/>
              <a:t>Highly</a:t>
            </a:r>
            <a:r>
              <a:rPr lang="es-ES" baseline="0" dirty="0"/>
              <a:t> </a:t>
            </a:r>
            <a:r>
              <a:rPr lang="es-ES" baseline="0" dirty="0" err="1"/>
              <a:t>cited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C7192-2DFF-4A9E-BBBC-BD1A89C783C9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5513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keep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growing</a:t>
            </a:r>
            <a:r>
              <a:rPr lang="es-ES" dirty="0"/>
              <a:t>!!!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C7192-2DFF-4A9E-BBBC-BD1A89C783C9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0808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C7192-2DFF-4A9E-BBBC-BD1A89C783C9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5174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798367"/>
            <a:ext cx="8277225" cy="1661993"/>
          </a:xfrm>
        </p:spPr>
        <p:txBody>
          <a:bodyPr anchor="ctr">
            <a:spAutoFit/>
          </a:bodyPr>
          <a:lstStyle>
            <a:lvl1pPr algn="ctr"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9" y="5801802"/>
            <a:ext cx="6837362" cy="292388"/>
          </a:xfrm>
        </p:spPr>
        <p:txBody>
          <a:bodyPr anchor="b">
            <a:spAutoFit/>
          </a:bodyPr>
          <a:lstStyle>
            <a:lvl1pPr marL="0" indent="0">
              <a:buFontTx/>
              <a:buNone/>
              <a:defRPr sz="1900"/>
            </a:lvl1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2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2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F9502-2BE2-42EE-B0E1-FFCA6DA417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353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9" y="294037"/>
            <a:ext cx="7377112" cy="9747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4542"/>
                </a:solidFill>
              </a:defRPr>
            </a:lvl1pPr>
            <a:lvl2pPr>
              <a:defRPr>
                <a:solidFill>
                  <a:srgbClr val="004542"/>
                </a:solidFill>
              </a:defRPr>
            </a:lvl2pPr>
            <a:lvl3pPr>
              <a:defRPr>
                <a:solidFill>
                  <a:srgbClr val="004542"/>
                </a:solidFill>
              </a:defRPr>
            </a:lvl3pPr>
            <a:lvl4pPr>
              <a:defRPr>
                <a:solidFill>
                  <a:srgbClr val="004542"/>
                </a:solidFill>
              </a:defRPr>
            </a:lvl4pPr>
            <a:lvl5pPr>
              <a:defRPr>
                <a:solidFill>
                  <a:srgbClr val="00454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1DE1D-833C-4BF7-AF21-F3B0B7E129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250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9" y="3356992"/>
            <a:ext cx="7377112" cy="9747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F96BE5-36B3-4ABD-8470-3AB6BDFCBFE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1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9" y="150815"/>
            <a:ext cx="7377112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412875"/>
            <a:ext cx="8353425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096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6294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F96BE5-36B3-4ABD-8470-3AB6BDFCBFE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63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6"/>
        </a:buBlip>
        <a:defRPr sz="1600">
          <a:solidFill>
            <a:srgbClr val="00454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Tx/>
        <a:buBlip>
          <a:blip r:embed="rId6"/>
        </a:buBlip>
        <a:defRPr sz="1600">
          <a:solidFill>
            <a:srgbClr val="00454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6"/>
        </a:buBlip>
        <a:defRPr sz="1600">
          <a:solidFill>
            <a:srgbClr val="00454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6"/>
        </a:buBlip>
        <a:defRPr sz="1600">
          <a:solidFill>
            <a:srgbClr val="00454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6"/>
        </a:buBlip>
        <a:defRPr sz="1600">
          <a:solidFill>
            <a:srgbClr val="00454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://www.emeraldinsight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eraldpublishing.com/offices" TargetMode="External"/><Relationship Id="rId2" Type="http://schemas.openxmlformats.org/officeDocument/2006/relationships/hyperlink" Target="http://www.emeraldpublishing.com/ejournalscollection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844824"/>
            <a:ext cx="6578352" cy="98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887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Highly ranked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663" y="928259"/>
            <a:ext cx="2853261" cy="484517"/>
          </a:xfrm>
          <a:prstGeom prst="rect">
            <a:avLst/>
          </a:prstGeom>
        </p:spPr>
      </p:pic>
      <p:pic>
        <p:nvPicPr>
          <p:cNvPr id="1026" name="Picture 2" descr="scopu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" r="47081" b="48456"/>
          <a:stretch/>
        </p:blipFill>
        <p:spPr bwMode="auto">
          <a:xfrm>
            <a:off x="6660232" y="1902984"/>
            <a:ext cx="2015762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382341" y="1123280"/>
            <a:ext cx="5918345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1600">
                <a:solidFill>
                  <a:srgbClr val="00454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1600">
                <a:solidFill>
                  <a:srgbClr val="00454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1600">
                <a:solidFill>
                  <a:srgbClr val="00454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1600">
                <a:solidFill>
                  <a:srgbClr val="00454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1600">
                <a:solidFill>
                  <a:srgbClr val="00454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1500" dirty="0"/>
              <a:t>Emerald has over </a:t>
            </a:r>
            <a:r>
              <a:rPr lang="en-GB" sz="1500" b="1" dirty="0"/>
              <a:t>350</a:t>
            </a:r>
            <a:r>
              <a:rPr lang="en-GB" sz="1500" dirty="0"/>
              <a:t> titles with a 2015 </a:t>
            </a:r>
            <a:r>
              <a:rPr lang="en-GB" sz="1500" dirty="0" err="1"/>
              <a:t>CiteScore</a:t>
            </a:r>
            <a:endParaRPr lang="en-GB" sz="1500" dirty="0"/>
          </a:p>
          <a:p>
            <a:endParaRPr lang="en-GB" sz="1500" dirty="0"/>
          </a:p>
          <a:p>
            <a:r>
              <a:rPr lang="en-GB" sz="1500" b="1" dirty="0"/>
              <a:t>Over three quarters </a:t>
            </a:r>
            <a:r>
              <a:rPr lang="en-GB" sz="1500" dirty="0"/>
              <a:t>of our content in business, management and accounting is in </a:t>
            </a:r>
            <a:r>
              <a:rPr lang="en-GB" sz="1500" b="1" dirty="0"/>
              <a:t>quartile one and two</a:t>
            </a:r>
          </a:p>
          <a:p>
            <a:endParaRPr lang="en-GB" sz="1500" dirty="0"/>
          </a:p>
          <a:p>
            <a:r>
              <a:rPr lang="en-GB" sz="1500" b="1" dirty="0"/>
              <a:t>Over half </a:t>
            </a:r>
            <a:r>
              <a:rPr lang="en-GB" sz="1500" dirty="0"/>
              <a:t>of our content in social sciences, engineering and economics and econometrics and finance is in </a:t>
            </a:r>
            <a:r>
              <a:rPr lang="en-GB" sz="1500" b="1" dirty="0"/>
              <a:t>quartile one and two</a:t>
            </a:r>
          </a:p>
          <a:p>
            <a:endParaRPr lang="en-GB" sz="1500" dirty="0"/>
          </a:p>
          <a:p>
            <a:r>
              <a:rPr lang="en-GB" sz="1500" b="1" dirty="0"/>
              <a:t>270 (88%) </a:t>
            </a:r>
            <a:r>
              <a:rPr lang="en-GB" sz="1500" dirty="0"/>
              <a:t>of Emerald journals are indexed by Scopus </a:t>
            </a:r>
          </a:p>
          <a:p>
            <a:pPr marL="0" indent="0">
              <a:buNone/>
            </a:pPr>
            <a:endParaRPr lang="en-GB" sz="1500" dirty="0"/>
          </a:p>
          <a:p>
            <a:r>
              <a:rPr lang="en-GB" sz="1500" dirty="0"/>
              <a:t>Continuously growing the number of indexed titles, with a </a:t>
            </a:r>
            <a:r>
              <a:rPr lang="en-GB" sz="1500" b="1" dirty="0"/>
              <a:t>16%</a:t>
            </a:r>
            <a:r>
              <a:rPr lang="en-GB" sz="1500" dirty="0"/>
              <a:t> increase from 2014 to 2016</a:t>
            </a:r>
          </a:p>
          <a:p>
            <a:endParaRPr lang="en-GB" sz="1500" dirty="0"/>
          </a:p>
          <a:p>
            <a:r>
              <a:rPr lang="en-GB" sz="1500" b="1" dirty="0"/>
              <a:t>19</a:t>
            </a:r>
            <a:r>
              <a:rPr lang="en-GB" sz="1500" dirty="0"/>
              <a:t> of our titles are in the top decile (the most highly cited 10%) of their respective subject areas</a:t>
            </a:r>
          </a:p>
          <a:p>
            <a:endParaRPr lang="en-GB" sz="1500" dirty="0"/>
          </a:p>
          <a:p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3685973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Highly used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689" y="1518937"/>
            <a:ext cx="6408712" cy="47620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1007152"/>
            <a:ext cx="8281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Over 30 million article downloads for 2017</a:t>
            </a:r>
          </a:p>
        </p:txBody>
      </p:sp>
    </p:spTree>
    <p:extLst>
      <p:ext uri="{BB962C8B-B14F-4D97-AF65-F5344CB8AC3E}">
        <p14:creationId xmlns:p14="http://schemas.microsoft.com/office/powerpoint/2010/main" val="1230142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does a subscription include?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289" y="1700808"/>
            <a:ext cx="1800447" cy="18724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83" y="3789040"/>
            <a:ext cx="1572458" cy="16586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95736" y="2204864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aseline="30000" dirty="0">
                <a:solidFill>
                  <a:srgbClr val="005257"/>
                </a:solidFill>
              </a:rPr>
              <a:t>Complimentary access </a:t>
            </a:r>
          </a:p>
          <a:p>
            <a:r>
              <a:rPr lang="en-GB" sz="2400" baseline="30000" dirty="0">
                <a:solidFill>
                  <a:srgbClr val="005257"/>
                </a:solidFill>
              </a:rPr>
              <a:t>Users will receive complimentary access to selected archive content for the duration of a live subscription.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95736" y="4077329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aseline="30000" dirty="0">
                <a:solidFill>
                  <a:srgbClr val="005257"/>
                </a:solidFill>
              </a:rPr>
              <a:t>Access in perpetuity </a:t>
            </a:r>
          </a:p>
          <a:p>
            <a:r>
              <a:rPr lang="en-GB" sz="2400" baseline="30000" dirty="0">
                <a:solidFill>
                  <a:srgbClr val="005257"/>
                </a:solidFill>
              </a:rPr>
              <a:t>Perpetual access to content published during our subscription period, even if you stop subscribing. </a:t>
            </a:r>
          </a:p>
        </p:txBody>
      </p:sp>
    </p:spTree>
    <p:extLst>
      <p:ext uri="{BB962C8B-B14F-4D97-AF65-F5344CB8AC3E}">
        <p14:creationId xmlns:p14="http://schemas.microsoft.com/office/powerpoint/2010/main" val="944111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  <a:hlinkClick r:id="rId2"/>
              </a:rPr>
              <a:t>www.emeraldinsight.com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A dedicated research platform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360258"/>
            <a:ext cx="7920880" cy="492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01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eJournal subject information pages</a:t>
            </a:r>
          </a:p>
          <a:p>
            <a:pPr marL="0" indent="0">
              <a:buNone/>
            </a:pPr>
            <a:r>
              <a:rPr lang="en-GB" sz="2400" dirty="0">
                <a:hlinkClick r:id="rId2"/>
              </a:rPr>
              <a:t>www.emeraldpublishing.com/ejournalscollections</a:t>
            </a:r>
            <a:r>
              <a:rPr lang="en-GB" sz="2400" dirty="0"/>
              <a:t> 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dirty="0"/>
              <a:t>Contact your Emerald representative </a:t>
            </a:r>
          </a:p>
          <a:p>
            <a:pPr marL="0" indent="0">
              <a:buNone/>
            </a:pPr>
            <a:r>
              <a:rPr lang="en-GB" sz="2400">
                <a:hlinkClick r:id="rId3"/>
              </a:rPr>
              <a:t>www.emeraldpublishing.com/offices</a:t>
            </a:r>
            <a:r>
              <a:rPr lang="en-GB" sz="2400"/>
              <a:t>  </a:t>
            </a:r>
            <a:endParaRPr lang="en-GB" sz="2400" dirty="0"/>
          </a:p>
          <a:p>
            <a:pPr marL="0" indent="0"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53675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1052736"/>
            <a:ext cx="6930008" cy="1800200"/>
          </a:xfrm>
        </p:spPr>
        <p:txBody>
          <a:bodyPr>
            <a:normAutofit/>
          </a:bodyPr>
          <a:lstStyle/>
          <a:p>
            <a:r>
              <a:rPr lang="es-ES" sz="3200" b="1" dirty="0"/>
              <a:t>QUESTIONS?</a:t>
            </a:r>
            <a:br>
              <a:rPr lang="es-ES" sz="3200" b="1" dirty="0"/>
            </a:br>
            <a:r>
              <a:rPr lang="es-ES" sz="3200" b="1" dirty="0"/>
              <a:t>COMMENTS?</a:t>
            </a:r>
            <a:endParaRPr lang="en-GB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2699792" y="2668270"/>
            <a:ext cx="4536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cmazzoleni@emeraldgroup.com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3549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r="12988"/>
          <a:stretch/>
        </p:blipFill>
        <p:spPr>
          <a:xfrm>
            <a:off x="-29356" y="-99392"/>
            <a:ext cx="9180976" cy="4933331"/>
          </a:xfrm>
        </p:spPr>
      </p:pic>
      <p:sp>
        <p:nvSpPr>
          <p:cNvPr id="5" name="Subtitle 2"/>
          <p:cNvSpPr txBox="1">
            <a:spLocks/>
          </p:cNvSpPr>
          <p:nvPr/>
        </p:nvSpPr>
        <p:spPr bwMode="auto">
          <a:xfrm>
            <a:off x="1142451" y="5085184"/>
            <a:ext cx="6837362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1600">
                <a:solidFill>
                  <a:srgbClr val="00454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1600">
                <a:solidFill>
                  <a:srgbClr val="004542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1600">
                <a:solidFill>
                  <a:srgbClr val="004542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1600">
                <a:solidFill>
                  <a:srgbClr val="004542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1600">
                <a:solidFill>
                  <a:srgbClr val="00454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GB" sz="2400" kern="0" dirty="0"/>
              <a:t>At Emerald Publishing our aim is to help research and researchers make an impact</a:t>
            </a:r>
          </a:p>
        </p:txBody>
      </p:sp>
    </p:spTree>
    <p:extLst>
      <p:ext uri="{BB962C8B-B14F-4D97-AF65-F5344CB8AC3E}">
        <p14:creationId xmlns:p14="http://schemas.microsoft.com/office/powerpoint/2010/main" val="2492614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-760" b="1369"/>
          <a:stretch/>
        </p:blipFill>
        <p:spPr>
          <a:xfrm>
            <a:off x="2987824" y="1340769"/>
            <a:ext cx="5915657" cy="4680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94037"/>
            <a:ext cx="8303785" cy="974725"/>
          </a:xfrm>
        </p:spPr>
        <p:txBody>
          <a:bodyPr/>
          <a:lstStyle/>
          <a:p>
            <a:r>
              <a:rPr lang="en-GB" dirty="0"/>
              <a:t>The simple and flexible approach to building your collection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288" y="2024845"/>
            <a:ext cx="2448520" cy="3312368"/>
          </a:xfrm>
        </p:spPr>
        <p:txBody>
          <a:bodyPr/>
          <a:lstStyle/>
          <a:p>
            <a:r>
              <a:rPr lang="en-GB" b="1" dirty="0"/>
              <a:t>eJournals Premier </a:t>
            </a:r>
            <a:r>
              <a:rPr lang="en-GB" dirty="0"/>
              <a:t>provides access to the full breadth of Emerald’s eJournal content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Tailor resources with a dedicated </a:t>
            </a:r>
            <a:r>
              <a:rPr lang="en-GB" b="1" dirty="0"/>
              <a:t>eJournal Subject Portfolio</a:t>
            </a:r>
            <a:r>
              <a:rPr lang="en-GB" dirty="0"/>
              <a:t> or </a:t>
            </a:r>
            <a:r>
              <a:rPr lang="en-GB" b="1" dirty="0"/>
              <a:t>eJournal Subject Collections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6518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eJournals Premier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980728"/>
            <a:ext cx="8353425" cy="2664296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/>
              <a:t>A complete eJournals solution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b="1" dirty="0"/>
              <a:t>The most comprehensive, unified offering </a:t>
            </a:r>
            <a:r>
              <a:rPr lang="en-GB" dirty="0"/>
              <a:t>– combining the Management and Specialist Portfolios, this premium collection provides access to the full breadth of Emerald’s eJournal content </a:t>
            </a:r>
            <a:endParaRPr lang="en-GB" b="1" dirty="0"/>
          </a:p>
          <a:p>
            <a:r>
              <a:rPr lang="en-GB" b="1" dirty="0"/>
              <a:t>Maximum value </a:t>
            </a:r>
            <a:r>
              <a:rPr lang="en-GB" dirty="0"/>
              <a:t>– over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160,000 </a:t>
            </a:r>
            <a:r>
              <a:rPr lang="en-GB" dirty="0"/>
              <a:t>articles from more than 300 journals by the end of 2017</a:t>
            </a:r>
          </a:p>
          <a:p>
            <a:r>
              <a:rPr lang="en-GB" b="1" dirty="0"/>
              <a:t>Latest research </a:t>
            </a:r>
            <a:r>
              <a:rPr lang="en-GB" dirty="0"/>
              <a:t>– Article output is closely mapped against research trends so that we produce more articles in those areas of current or rapidly emerging interest.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610" y="3825875"/>
            <a:ext cx="8024937" cy="221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871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Management eJournal Portfolio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980728"/>
            <a:ext cx="8353175" cy="4826000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/>
              <a:t>Leading the field of management research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3413" y="1776038"/>
            <a:ext cx="1303312" cy="17111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0282" y="2786411"/>
            <a:ext cx="1303840" cy="17111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23698" y="4156190"/>
            <a:ext cx="1305635" cy="17193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28418" y="1776038"/>
            <a:ext cx="1324762" cy="17374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99016" y="1762900"/>
            <a:ext cx="1320530" cy="17374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09588" y="2786411"/>
            <a:ext cx="1321876" cy="17400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56676" y="4087382"/>
            <a:ext cx="1318981" cy="17193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704734" y="2754208"/>
            <a:ext cx="1351166" cy="17755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99913" y="4097498"/>
            <a:ext cx="1299103" cy="17092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3289677" y="5875536"/>
            <a:ext cx="288032" cy="38131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920541" y="5875536"/>
            <a:ext cx="288032" cy="38131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8393613" y="5846607"/>
            <a:ext cx="288032" cy="38131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2745" y="1748810"/>
            <a:ext cx="24628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Emerald has a strong heritage in management research. Long recognized as a leader in this field, the breadth of our collection ensures that we continue to provide a premier resource for students, researchers and business practitioners studying and working in this area.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270386" y="5591241"/>
            <a:ext cx="254994" cy="33833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185897" y="5502796"/>
            <a:ext cx="254994" cy="33833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912635" y="5468392"/>
            <a:ext cx="254994" cy="33833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035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Specialist eJournal Portfolio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6160" y="980728"/>
            <a:ext cx="8353175" cy="4826000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/>
              <a:t>Dedicated to extending the niche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3032" y="1525576"/>
            <a:ext cx="1752040" cy="22827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5374" y="3107545"/>
            <a:ext cx="1797652" cy="24095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8672" y="1503475"/>
            <a:ext cx="1728193" cy="22699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0760" y="3093803"/>
            <a:ext cx="1853739" cy="24232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2807644" y="5164696"/>
            <a:ext cx="288032" cy="38131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136467" y="5135783"/>
            <a:ext cx="288032" cy="38131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2745" y="1748810"/>
            <a:ext cx="246286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Designed to complement and extend our strength in management, Emerald has diversified its</a:t>
            </a:r>
          </a:p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offering by publishing high-quality research dedicated to subject community development,</a:t>
            </a:r>
          </a:p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Emerald’s Specialist eJournal Collections provide access to the latest, topical research in your field. 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320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 quality, usable research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125" y="1280569"/>
            <a:ext cx="4065859" cy="1352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268762"/>
            <a:ext cx="4001757" cy="13505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097" y="2780928"/>
            <a:ext cx="4033836" cy="1356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3163" y="2800524"/>
            <a:ext cx="4003748" cy="13369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2075" y="4296402"/>
            <a:ext cx="2700204" cy="19958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2279" y="4269335"/>
            <a:ext cx="1584176" cy="23550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23605" y="6319272"/>
            <a:ext cx="2160240" cy="16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70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Continuous growth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4058" y="1612960"/>
            <a:ext cx="5174179" cy="40482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9955" y="1042121"/>
            <a:ext cx="1144236" cy="19615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005342"/>
            <a:ext cx="1144236" cy="20351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3418" y="1033948"/>
            <a:ext cx="1168756" cy="19778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3140968"/>
            <a:ext cx="3065512" cy="404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15943" y="1204942"/>
            <a:ext cx="3024336" cy="3920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3198" y="3682962"/>
            <a:ext cx="3558976" cy="10996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3199" y="4875875"/>
            <a:ext cx="2498658" cy="121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730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Highly ranked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341" y="1123280"/>
            <a:ext cx="5918345" cy="4826000"/>
          </a:xfrm>
        </p:spPr>
        <p:txBody>
          <a:bodyPr/>
          <a:lstStyle/>
          <a:p>
            <a:r>
              <a:rPr lang="en-GB" sz="1500" dirty="0">
                <a:solidFill>
                  <a:srgbClr val="005257"/>
                </a:solidFill>
              </a:rPr>
              <a:t>Over </a:t>
            </a:r>
            <a:r>
              <a:rPr lang="en-GB" sz="1500" b="1" dirty="0">
                <a:solidFill>
                  <a:srgbClr val="005257"/>
                </a:solidFill>
              </a:rPr>
              <a:t>260</a:t>
            </a:r>
            <a:r>
              <a:rPr lang="en-GB" sz="1500" dirty="0">
                <a:solidFill>
                  <a:srgbClr val="005257"/>
                </a:solidFill>
              </a:rPr>
              <a:t> Emerald journals are listed in </a:t>
            </a:r>
            <a:r>
              <a:rPr lang="en-GB" sz="1500" b="1" dirty="0">
                <a:solidFill>
                  <a:srgbClr val="005257"/>
                </a:solidFill>
              </a:rPr>
              <a:t>Web of Science™</a:t>
            </a:r>
          </a:p>
          <a:p>
            <a:endParaRPr lang="en-GB" sz="1500" b="1" dirty="0">
              <a:solidFill>
                <a:srgbClr val="005257"/>
              </a:solidFill>
            </a:endParaRPr>
          </a:p>
          <a:p>
            <a:r>
              <a:rPr lang="en-GB" sz="1500" b="1" dirty="0">
                <a:solidFill>
                  <a:srgbClr val="005257"/>
                </a:solidFill>
              </a:rPr>
              <a:t>90%</a:t>
            </a:r>
            <a:r>
              <a:rPr lang="en-GB" sz="1500" dirty="0">
                <a:solidFill>
                  <a:srgbClr val="005257"/>
                </a:solidFill>
              </a:rPr>
              <a:t> of journals indexed in the Journal Citation Reports® increased their number of citations in 2015</a:t>
            </a:r>
          </a:p>
          <a:p>
            <a:endParaRPr lang="en-GB" sz="1500" dirty="0">
              <a:solidFill>
                <a:srgbClr val="005257"/>
              </a:solidFill>
            </a:endParaRPr>
          </a:p>
          <a:p>
            <a:r>
              <a:rPr lang="en-GB" sz="1500" dirty="0">
                <a:solidFill>
                  <a:srgbClr val="005257"/>
                </a:solidFill>
              </a:rPr>
              <a:t>Emerald outperformed the market with </a:t>
            </a:r>
            <a:r>
              <a:rPr lang="en-GB" sz="1500" b="1" dirty="0">
                <a:solidFill>
                  <a:srgbClr val="005257"/>
                </a:solidFill>
              </a:rPr>
              <a:t>72%</a:t>
            </a:r>
            <a:r>
              <a:rPr lang="en-GB" sz="1500" dirty="0">
                <a:solidFill>
                  <a:srgbClr val="005257"/>
                </a:solidFill>
              </a:rPr>
              <a:t> of our indexed titles seeing an increase in their Impact Factor for 2015</a:t>
            </a:r>
          </a:p>
          <a:p>
            <a:endParaRPr lang="en-GB" sz="1500" dirty="0">
              <a:solidFill>
                <a:srgbClr val="005257"/>
              </a:solidFill>
            </a:endParaRPr>
          </a:p>
          <a:p>
            <a:r>
              <a:rPr lang="en-GB" sz="1500" dirty="0">
                <a:solidFill>
                  <a:srgbClr val="005257"/>
                </a:solidFill>
              </a:rPr>
              <a:t>Journals listed in the Journal Citation Reports® span over </a:t>
            </a:r>
            <a:r>
              <a:rPr lang="en-GB" sz="1500" b="1" dirty="0">
                <a:solidFill>
                  <a:srgbClr val="005257"/>
                </a:solidFill>
              </a:rPr>
              <a:t>40</a:t>
            </a:r>
            <a:r>
              <a:rPr lang="en-GB" sz="1500" dirty="0">
                <a:solidFill>
                  <a:srgbClr val="005257"/>
                </a:solidFill>
              </a:rPr>
              <a:t> different subject areas</a:t>
            </a:r>
          </a:p>
          <a:p>
            <a:endParaRPr lang="en-GB" sz="1500" dirty="0">
              <a:solidFill>
                <a:srgbClr val="005257"/>
              </a:solidFill>
            </a:endParaRPr>
          </a:p>
          <a:p>
            <a:r>
              <a:rPr lang="en-GB" sz="1500" dirty="0">
                <a:solidFill>
                  <a:srgbClr val="005257"/>
                </a:solidFill>
              </a:rPr>
              <a:t>In 2015 six journals received Impact Factors above </a:t>
            </a:r>
            <a:r>
              <a:rPr lang="en-GB" sz="1500" b="1" dirty="0">
                <a:solidFill>
                  <a:srgbClr val="005257"/>
                </a:solidFill>
              </a:rPr>
              <a:t>2.000</a:t>
            </a:r>
            <a:r>
              <a:rPr lang="en-GB" sz="1500" dirty="0">
                <a:solidFill>
                  <a:srgbClr val="005257"/>
                </a:solidFill>
              </a:rPr>
              <a:t>, which is double the number from the 2014 release</a:t>
            </a:r>
          </a:p>
          <a:p>
            <a:endParaRPr lang="en-GB" sz="1500" dirty="0">
              <a:solidFill>
                <a:srgbClr val="005257"/>
              </a:solidFill>
            </a:endParaRPr>
          </a:p>
          <a:p>
            <a:r>
              <a:rPr lang="en-GB" sz="1500" dirty="0">
                <a:solidFill>
                  <a:srgbClr val="005257"/>
                </a:solidFill>
              </a:rPr>
              <a:t>Over </a:t>
            </a:r>
            <a:r>
              <a:rPr lang="en-GB" sz="1500" b="1" dirty="0">
                <a:solidFill>
                  <a:srgbClr val="005257"/>
                </a:solidFill>
              </a:rPr>
              <a:t>190</a:t>
            </a:r>
            <a:r>
              <a:rPr lang="en-GB" sz="1500" dirty="0">
                <a:solidFill>
                  <a:srgbClr val="005257"/>
                </a:solidFill>
              </a:rPr>
              <a:t> of Emerald journals are listed in the Emerging Sources Citation Index. </a:t>
            </a:r>
          </a:p>
          <a:p>
            <a:endParaRPr lang="en-GB" dirty="0">
              <a:solidFill>
                <a:srgbClr val="005257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93393" y="576689"/>
            <a:ext cx="2598694" cy="952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0819" y="4077072"/>
            <a:ext cx="2204958" cy="21919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6205" y="1855133"/>
            <a:ext cx="2239572" cy="222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306528"/>
      </p:ext>
    </p:extLst>
  </p:cSld>
  <p:clrMapOvr>
    <a:masterClrMapping/>
  </p:clrMapOvr>
</p:sld>
</file>

<file path=ppt/theme/theme1.xml><?xml version="1.0" encoding="utf-8"?>
<a:theme xmlns:a="http://schemas.openxmlformats.org/drawingml/2006/main" name="Emerald Presentation Template">
  <a:themeElements>
    <a:clrScheme name="Custom 6">
      <a:dk1>
        <a:srgbClr val="009982"/>
      </a:dk1>
      <a:lt1>
        <a:srgbClr val="009982"/>
      </a:lt1>
      <a:dk2>
        <a:srgbClr val="000000"/>
      </a:dk2>
      <a:lt2>
        <a:srgbClr val="808080"/>
      </a:lt2>
      <a:accent1>
        <a:srgbClr val="008F5A"/>
      </a:accent1>
      <a:accent2>
        <a:srgbClr val="C0C0C0"/>
      </a:accent2>
      <a:accent3>
        <a:srgbClr val="009982"/>
      </a:accent3>
      <a:accent4>
        <a:srgbClr val="000000"/>
      </a:accent4>
      <a:accent5>
        <a:srgbClr val="AAC6B5"/>
      </a:accent5>
      <a:accent6>
        <a:srgbClr val="AEAEAE"/>
      </a:accent6>
      <a:hlink>
        <a:srgbClr val="000000"/>
      </a:hlink>
      <a:folHlink>
        <a:srgbClr val="80808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8F5A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AAC6B5"/>
        </a:accent5>
        <a:accent6>
          <a:srgbClr val="AEAEAE"/>
        </a:accent6>
        <a:hlink>
          <a:srgbClr val="0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14827</TotalTime>
  <Words>660</Words>
  <Application>Microsoft Office PowerPoint</Application>
  <PresentationFormat>Экран (4:3)</PresentationFormat>
  <Paragraphs>85</Paragraphs>
  <Slides>15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Emerald Presentation Template</vt:lpstr>
      <vt:lpstr>Презентация PowerPoint</vt:lpstr>
      <vt:lpstr>Презентация PowerPoint</vt:lpstr>
      <vt:lpstr>The simple and flexible approach to building your collection</vt:lpstr>
      <vt:lpstr>eJournals Premier</vt:lpstr>
      <vt:lpstr>Management eJournal Portfolio</vt:lpstr>
      <vt:lpstr>Specialist eJournal Portfolio</vt:lpstr>
      <vt:lpstr>High quality, usable research</vt:lpstr>
      <vt:lpstr>Continuous growth </vt:lpstr>
      <vt:lpstr>Highly ranked</vt:lpstr>
      <vt:lpstr>Highly ranked</vt:lpstr>
      <vt:lpstr>Highly used </vt:lpstr>
      <vt:lpstr>What does a subscription include?</vt:lpstr>
      <vt:lpstr>www.emeraldinsight.com A dedicated research platform</vt:lpstr>
      <vt:lpstr>More information</vt:lpstr>
      <vt:lpstr>QUESTIONS? COMMENTS?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Rory Ffoulkes</dc:creator>
  <cp:lastModifiedBy>Admin</cp:lastModifiedBy>
  <cp:revision>413</cp:revision>
  <cp:lastPrinted>2016-09-13T09:26:32Z</cp:lastPrinted>
  <dcterms:created xsi:type="dcterms:W3CDTF">2016-05-16T09:32:02Z</dcterms:created>
  <dcterms:modified xsi:type="dcterms:W3CDTF">2017-11-15T13:46:29Z</dcterms:modified>
</cp:coreProperties>
</file>