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473" r:id="rId2"/>
    <p:sldId id="518" r:id="rId3"/>
    <p:sldId id="521" r:id="rId4"/>
    <p:sldId id="549" r:id="rId5"/>
    <p:sldId id="527" r:id="rId6"/>
    <p:sldId id="551" r:id="rId7"/>
    <p:sldId id="526" r:id="rId8"/>
    <p:sldId id="552" r:id="rId9"/>
    <p:sldId id="553" r:id="rId10"/>
    <p:sldId id="524" r:id="rId11"/>
    <p:sldId id="548" r:id="rId12"/>
    <p:sldId id="568" r:id="rId13"/>
    <p:sldId id="573" r:id="rId14"/>
    <p:sldId id="528" r:id="rId15"/>
    <p:sldId id="561" r:id="rId16"/>
    <p:sldId id="543" r:id="rId17"/>
    <p:sldId id="544" r:id="rId18"/>
    <p:sldId id="558" r:id="rId19"/>
    <p:sldId id="557" r:id="rId20"/>
    <p:sldId id="547" r:id="rId21"/>
    <p:sldId id="574"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141">
          <p15:clr>
            <a:srgbClr val="A4A3A4"/>
          </p15:clr>
        </p15:guide>
        <p15:guide id="2" pos="3127">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542"/>
    <a:srgbClr val="009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7687" autoAdjust="0"/>
  </p:normalViewPr>
  <p:slideViewPr>
    <p:cSldViewPr>
      <p:cViewPr varScale="1">
        <p:scale>
          <a:sx n="73" d="100"/>
          <a:sy n="73" d="100"/>
        </p:scale>
        <p:origin x="-422" y="-77"/>
      </p:cViewPr>
      <p:guideLst>
        <p:guide orient="horz" pos="2160"/>
        <p:guide pos="2880"/>
      </p:guideLst>
    </p:cSldViewPr>
  </p:slideViewPr>
  <p:outlineViewPr>
    <p:cViewPr>
      <p:scale>
        <a:sx n="33" d="100"/>
        <a:sy n="33" d="100"/>
      </p:scale>
      <p:origin x="0" y="-4632"/>
    </p:cViewPr>
  </p:outlineViewPr>
  <p:notesTextViewPr>
    <p:cViewPr>
      <p:scale>
        <a:sx n="1" d="1"/>
        <a:sy n="1" d="1"/>
      </p:scale>
      <p:origin x="0" y="0"/>
    </p:cViewPr>
  </p:notesTextViewPr>
  <p:sorterViewPr>
    <p:cViewPr>
      <p:scale>
        <a:sx n="100" d="100"/>
        <a:sy n="100" d="100"/>
      </p:scale>
      <p:origin x="0" y="2256"/>
    </p:cViewPr>
  </p:sorterViewPr>
  <p:notesViewPr>
    <p:cSldViewPr>
      <p:cViewPr varScale="1">
        <p:scale>
          <a:sx n="63" d="100"/>
          <a:sy n="63" d="100"/>
        </p:scale>
        <p:origin x="-2064" y="-96"/>
      </p:cViewPr>
      <p:guideLst>
        <p:guide orient="horz" pos="2141"/>
        <p:guide orient="horz" pos="3127"/>
        <p:guide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DD54456-E833-46DC-B226-8341546E2B25}" type="datetimeFigureOut">
              <a:rPr lang="en-GB" smtClean="0"/>
              <a:pPr/>
              <a:t>15/11/2017</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0E31E9A-84DA-4C40-892A-53BF19EA58B1}" type="slidenum">
              <a:rPr lang="en-GB" smtClean="0"/>
              <a:pPr/>
              <a:t>‹#›</a:t>
            </a:fld>
            <a:endParaRPr lang="en-GB" dirty="0"/>
          </a:p>
        </p:txBody>
      </p:sp>
    </p:spTree>
    <p:extLst>
      <p:ext uri="{BB962C8B-B14F-4D97-AF65-F5344CB8AC3E}">
        <p14:creationId xmlns:p14="http://schemas.microsoft.com/office/powerpoint/2010/main" val="189930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126A79DB-FF66-4CED-AF66-5E73E601A0A8}" type="datetimeFigureOut">
              <a:rPr lang="en-GB" smtClean="0"/>
              <a:pPr/>
              <a:t>15/11/2017</a:t>
            </a:fld>
            <a:endParaRPr lang="en-GB" dirty="0"/>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00C7192-2DFF-4A9E-BBBC-BD1A89C783C9}" type="slidenum">
              <a:rPr lang="en-GB" smtClean="0"/>
              <a:pPr/>
              <a:t>‹#›</a:t>
            </a:fld>
            <a:endParaRPr lang="en-GB" dirty="0"/>
          </a:p>
        </p:txBody>
      </p:sp>
    </p:spTree>
    <p:extLst>
      <p:ext uri="{BB962C8B-B14F-4D97-AF65-F5344CB8AC3E}">
        <p14:creationId xmlns:p14="http://schemas.microsoft.com/office/powerpoint/2010/main" val="99391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chemeClr val="tx2"/>
              </a:solidFill>
            </a:endParaRPr>
          </a:p>
        </p:txBody>
      </p:sp>
      <p:sp>
        <p:nvSpPr>
          <p:cNvPr id="4" name="Slide Number Placeholder 3"/>
          <p:cNvSpPr>
            <a:spLocks noGrp="1"/>
          </p:cNvSpPr>
          <p:nvPr>
            <p:ph type="sldNum" sz="quarter" idx="10"/>
          </p:nvPr>
        </p:nvSpPr>
        <p:spPr/>
        <p:txBody>
          <a:bodyPr/>
          <a:lstStyle/>
          <a:p>
            <a:fld id="{A00C7192-2DFF-4A9E-BBBC-BD1A89C783C9}" type="slidenum">
              <a:rPr lang="en-GB" smtClean="0"/>
              <a:pPr/>
              <a:t>2</a:t>
            </a:fld>
            <a:endParaRPr lang="en-GB" dirty="0"/>
          </a:p>
        </p:txBody>
      </p:sp>
    </p:spTree>
    <p:extLst>
      <p:ext uri="{BB962C8B-B14F-4D97-AF65-F5344CB8AC3E}">
        <p14:creationId xmlns:p14="http://schemas.microsoft.com/office/powerpoint/2010/main" val="355431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0C7192-2DFF-4A9E-BBBC-BD1A89C783C9}" type="slidenum">
              <a:rPr lang="en-GB" smtClean="0"/>
              <a:pPr/>
              <a:t>3</a:t>
            </a:fld>
            <a:endParaRPr lang="en-GB" dirty="0"/>
          </a:p>
        </p:txBody>
      </p:sp>
    </p:spTree>
    <p:extLst>
      <p:ext uri="{BB962C8B-B14F-4D97-AF65-F5344CB8AC3E}">
        <p14:creationId xmlns:p14="http://schemas.microsoft.com/office/powerpoint/2010/main" val="254515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45C97-8CA5-4648-A4BF-5CD75D934D7C}" type="slidenum">
              <a:rPr lang="en-GB" smtClean="0"/>
              <a:pPr/>
              <a:t>12</a:t>
            </a:fld>
            <a:endParaRPr lang="en-GB"/>
          </a:p>
        </p:txBody>
      </p:sp>
    </p:spTree>
    <p:extLst>
      <p:ext uri="{BB962C8B-B14F-4D97-AF65-F5344CB8AC3E}">
        <p14:creationId xmlns:p14="http://schemas.microsoft.com/office/powerpoint/2010/main" val="3877584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3074" name="Rectangle 2"/>
          <p:cNvSpPr>
            <a:spLocks noGrp="1" noChangeArrowheads="1"/>
          </p:cNvSpPr>
          <p:nvPr>
            <p:ph type="ctrTitle"/>
          </p:nvPr>
        </p:nvSpPr>
        <p:spPr>
          <a:xfrm>
            <a:off x="395288" y="1798367"/>
            <a:ext cx="8277225" cy="1661993"/>
          </a:xfrm>
        </p:spPr>
        <p:txBody>
          <a:bodyPr anchor="ctr">
            <a:spAutoFit/>
          </a:bodyPr>
          <a:lstStyle>
            <a:lvl1pPr algn="ctr">
              <a:defRPr sz="5400" b="0">
                <a:solidFill>
                  <a:schemeClr val="bg1"/>
                </a:solidFill>
              </a:defRPr>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395289" y="5801802"/>
            <a:ext cx="6837362" cy="292388"/>
          </a:xfrm>
        </p:spPr>
        <p:txBody>
          <a:bodyPr anchor="b">
            <a:spAutoFit/>
          </a:bodyPr>
          <a:lstStyle>
            <a:lvl1pPr marL="0" indent="0">
              <a:buFontTx/>
              <a:buNone/>
              <a:defRPr sz="1900"/>
            </a:lvl1pPr>
          </a:lstStyle>
          <a:p>
            <a:r>
              <a:rPr lang="en-US" dirty="0"/>
              <a:t>Click to edit Master subtitle style</a:t>
            </a:r>
            <a:endParaRPr lang="en-GB" dirty="0"/>
          </a:p>
        </p:txBody>
      </p:sp>
      <p:sp>
        <p:nvSpPr>
          <p:cNvPr id="7" name="Rectangle 21"/>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22"/>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9" name="Rectangle 23"/>
          <p:cNvSpPr>
            <a:spLocks noGrp="1" noChangeArrowheads="1"/>
          </p:cNvSpPr>
          <p:nvPr>
            <p:ph type="sldNum" sz="quarter" idx="12"/>
          </p:nvPr>
        </p:nvSpPr>
        <p:spPr/>
        <p:txBody>
          <a:bodyPr/>
          <a:lstStyle>
            <a:lvl1pPr>
              <a:defRPr/>
            </a:lvl1pPr>
          </a:lstStyle>
          <a:p>
            <a:pPr>
              <a:defRPr/>
            </a:pPr>
            <a:fld id="{53BF9502-2BE2-42EE-B0E1-FFCA6DA417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335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9" y="294037"/>
            <a:ext cx="7377112" cy="974725"/>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542"/>
                </a:solidFill>
              </a:defRPr>
            </a:lvl1pPr>
            <a:lvl2pPr>
              <a:defRPr>
                <a:solidFill>
                  <a:srgbClr val="004542"/>
                </a:solidFill>
              </a:defRPr>
            </a:lvl2pPr>
            <a:lvl3pPr>
              <a:defRPr>
                <a:solidFill>
                  <a:srgbClr val="004542"/>
                </a:solidFill>
              </a:defRPr>
            </a:lvl3pPr>
            <a:lvl4pPr>
              <a:defRPr>
                <a:solidFill>
                  <a:srgbClr val="004542"/>
                </a:solidFill>
              </a:defRPr>
            </a:lvl4pPr>
            <a:lvl5pPr>
              <a:defRPr>
                <a:solidFill>
                  <a:srgbClr val="0045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CE1DE1D-833C-4BF7-AF21-F3B0B7E129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725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2" name="Title 1"/>
          <p:cNvSpPr>
            <a:spLocks noGrp="1"/>
          </p:cNvSpPr>
          <p:nvPr>
            <p:ph type="title"/>
          </p:nvPr>
        </p:nvSpPr>
        <p:spPr>
          <a:xfrm>
            <a:off x="395289" y="3356992"/>
            <a:ext cx="7377112" cy="974725"/>
          </a:xfrm>
        </p:spPr>
        <p:txBody>
          <a:bodyPr/>
          <a:lstStyle>
            <a:lvl1pPr>
              <a:defRPr>
                <a:solidFill>
                  <a:srgbClr val="FFFFFF"/>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3F96BE5-36B3-4ABD-8470-3AB6BDFCBFE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4848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299" y="885825"/>
            <a:ext cx="785812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Rectangle 16"/>
          <p:cNvSpPr>
            <a:spLocks noGrp="1" noChangeArrowheads="1"/>
          </p:cNvSpPr>
          <p:nvPr>
            <p:ph type="sldNum" sz="quarter" idx="12"/>
          </p:nvPr>
        </p:nvSpPr>
        <p:spPr>
          <a:ln/>
        </p:spPr>
        <p:txBody>
          <a:bodyPr/>
          <a:lstStyle>
            <a:lvl1pPr>
              <a:defRPr/>
            </a:lvl1pPr>
          </a:lstStyle>
          <a:p>
            <a:pPr>
              <a:defRPr/>
            </a:pPr>
            <a:fld id="{BBAF1022-5975-4083-AAB0-E9B8CF24F208}" type="slidenum">
              <a:rPr lang="en-US"/>
              <a:pPr>
                <a:defRPr/>
              </a:pPr>
              <a:t>‹#›</a:t>
            </a:fld>
            <a:endParaRPr lang="en-US"/>
          </a:p>
        </p:txBody>
      </p:sp>
    </p:spTree>
    <p:extLst>
      <p:ext uri="{BB962C8B-B14F-4D97-AF65-F5344CB8AC3E}">
        <p14:creationId xmlns:p14="http://schemas.microsoft.com/office/powerpoint/2010/main" val="493657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1027" name="Rectangle 2"/>
          <p:cNvSpPr>
            <a:spLocks noGrp="1" noChangeArrowheads="1"/>
          </p:cNvSpPr>
          <p:nvPr>
            <p:ph type="title"/>
          </p:nvPr>
        </p:nvSpPr>
        <p:spPr bwMode="auto">
          <a:xfrm>
            <a:off x="395289" y="150815"/>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1028" name="Rectangle 3"/>
          <p:cNvSpPr>
            <a:spLocks noGrp="1" noChangeArrowheads="1"/>
          </p:cNvSpPr>
          <p:nvPr>
            <p:ph type="body" idx="1"/>
          </p:nvPr>
        </p:nvSpPr>
        <p:spPr bwMode="auto">
          <a:xfrm>
            <a:off x="395288" y="1412875"/>
            <a:ext cx="83534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8" name="Rectangle 14"/>
          <p:cNvSpPr>
            <a:spLocks noGrp="1" noChangeArrowheads="1"/>
          </p:cNvSpPr>
          <p:nvPr>
            <p:ph type="dt" sz="half" idx="2"/>
          </p:nvPr>
        </p:nvSpPr>
        <p:spPr bwMode="white">
          <a:xfrm>
            <a:off x="6096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a:lvl1pPr>
          </a:lstStyle>
          <a:p>
            <a:pPr fontAlgn="base">
              <a:spcBef>
                <a:spcPct val="0"/>
              </a:spcBef>
              <a:spcAft>
                <a:spcPct val="0"/>
              </a:spcAft>
              <a:defRPr/>
            </a:pPr>
            <a:endParaRPr lang="en-US" dirty="0">
              <a:solidFill>
                <a:srgbClr val="000000"/>
              </a:solidFill>
            </a:endParaRPr>
          </a:p>
        </p:txBody>
      </p:sp>
      <p:sp>
        <p:nvSpPr>
          <p:cNvPr id="1039" name="Rectangle 15"/>
          <p:cNvSpPr>
            <a:spLocks noGrp="1" noChangeArrowheads="1"/>
          </p:cNvSpPr>
          <p:nvPr>
            <p:ph type="ftr" sz="quarter" idx="3"/>
          </p:nvPr>
        </p:nvSpPr>
        <p:spPr bwMode="white">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00"/>
            </a:lvl1pPr>
          </a:lstStyle>
          <a:p>
            <a:pPr fontAlgn="base">
              <a:spcBef>
                <a:spcPct val="0"/>
              </a:spcBef>
              <a:spcAft>
                <a:spcPct val="0"/>
              </a:spcAft>
              <a:defRPr/>
            </a:pPr>
            <a:endParaRPr lang="en-US" dirty="0">
              <a:solidFill>
                <a:srgbClr val="000000"/>
              </a:solidFill>
            </a:endParaRPr>
          </a:p>
        </p:txBody>
      </p:sp>
      <p:sp>
        <p:nvSpPr>
          <p:cNvPr id="1040" name="Rectangle 16"/>
          <p:cNvSpPr>
            <a:spLocks noGrp="1" noChangeArrowheads="1"/>
          </p:cNvSpPr>
          <p:nvPr>
            <p:ph type="sldNum" sz="quarter" idx="4"/>
          </p:nvPr>
        </p:nvSpPr>
        <p:spPr bwMode="white">
          <a:xfrm>
            <a:off x="66294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a:lvl1pPr>
          </a:lstStyle>
          <a:p>
            <a:pPr fontAlgn="base">
              <a:spcBef>
                <a:spcPct val="0"/>
              </a:spcBef>
              <a:spcAft>
                <a:spcPct val="0"/>
              </a:spcAft>
              <a:defRPr/>
            </a:pPr>
            <a:fld id="{63F96BE5-36B3-4ABD-8470-3AB6BDFCBFE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363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FontTx/>
        <a:buBlip>
          <a:blip r:embed="rId7"/>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7"/>
        </a:buBlip>
        <a:defRPr sz="1600">
          <a:solidFill>
            <a:srgbClr val="004542"/>
          </a:solidFill>
          <a:latin typeface="+mn-lt"/>
        </a:defRPr>
      </a:lvl2pPr>
      <a:lvl3pPr marL="1143000" indent="-228600" algn="l" rtl="0" eaLnBrk="1" fontAlgn="base" hangingPunct="1">
        <a:spcBef>
          <a:spcPct val="20000"/>
        </a:spcBef>
        <a:spcAft>
          <a:spcPct val="0"/>
        </a:spcAft>
        <a:buFontTx/>
        <a:buBlip>
          <a:blip r:embed="rId7"/>
        </a:buBlip>
        <a:defRPr sz="1600">
          <a:solidFill>
            <a:srgbClr val="004542"/>
          </a:solidFill>
          <a:latin typeface="+mn-lt"/>
        </a:defRPr>
      </a:lvl3pPr>
      <a:lvl4pPr marL="1600200" indent="-228600" algn="l" rtl="0" eaLnBrk="1" fontAlgn="base" hangingPunct="1">
        <a:spcBef>
          <a:spcPct val="20000"/>
        </a:spcBef>
        <a:spcAft>
          <a:spcPct val="0"/>
        </a:spcAft>
        <a:buFontTx/>
        <a:buBlip>
          <a:blip r:embed="rId7"/>
        </a:buBlip>
        <a:defRPr sz="1600">
          <a:solidFill>
            <a:srgbClr val="004542"/>
          </a:solidFill>
          <a:latin typeface="+mn-lt"/>
        </a:defRPr>
      </a:lvl4pPr>
      <a:lvl5pPr marL="2057400" indent="-228600" algn="l" rtl="0" eaLnBrk="1" fontAlgn="base" hangingPunct="1">
        <a:spcBef>
          <a:spcPct val="20000"/>
        </a:spcBef>
        <a:spcAft>
          <a:spcPct val="0"/>
        </a:spcAft>
        <a:buFontTx/>
        <a:buBlip>
          <a:blip r:embed="rId7"/>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aseweb.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052736"/>
            <a:ext cx="6930008" cy="1800200"/>
          </a:xfrm>
        </p:spPr>
        <p:txBody>
          <a:bodyPr>
            <a:normAutofit/>
          </a:bodyPr>
          <a:lstStyle/>
          <a:p>
            <a:r>
              <a:rPr lang="en-GB" sz="5025" b="1" dirty="0" err="1">
                <a:solidFill>
                  <a:schemeClr val="tx1"/>
                </a:solidFill>
              </a:rPr>
              <a:t>eCase</a:t>
            </a:r>
            <a:r>
              <a:rPr lang="en-GB" sz="5025" b="1" dirty="0">
                <a:solidFill>
                  <a:schemeClr val="tx1"/>
                </a:solidFill>
              </a:rPr>
              <a:t> Collection</a:t>
            </a:r>
            <a:br>
              <a:rPr lang="en-GB" sz="5025" b="1" dirty="0">
                <a:solidFill>
                  <a:schemeClr val="tx1"/>
                </a:solidFill>
              </a:rPr>
            </a:br>
            <a:r>
              <a:rPr lang="en-GB" sz="2200" b="1" dirty="0">
                <a:solidFill>
                  <a:schemeClr val="tx1"/>
                </a:solidFill>
              </a:rPr>
              <a:t>Challenge students with authentic case studies from mature and emerging markets</a:t>
            </a:r>
            <a:endParaRPr lang="en-GB" sz="2000" b="1" dirty="0"/>
          </a:p>
        </p:txBody>
      </p:sp>
      <p:sp>
        <p:nvSpPr>
          <p:cNvPr id="4" name="Rectangle 3"/>
          <p:cNvSpPr/>
          <p:nvPr/>
        </p:nvSpPr>
        <p:spPr>
          <a:xfrm>
            <a:off x="2123728" y="3861048"/>
            <a:ext cx="6624736" cy="369332"/>
          </a:xfrm>
          <a:prstGeom prst="rect">
            <a:avLst/>
          </a:prstGeom>
        </p:spPr>
        <p:txBody>
          <a:bodyPr wrap="square">
            <a:spAutoFit/>
          </a:bodyPr>
          <a:lstStyle/>
          <a:p>
            <a:r>
              <a:rPr lang="en-GB" dirty="0"/>
              <a:t>http://www.emeraldinsight.com/page/casestudies</a:t>
            </a:r>
          </a:p>
        </p:txBody>
      </p:sp>
    </p:spTree>
    <p:extLst>
      <p:ext uri="{BB962C8B-B14F-4D97-AF65-F5344CB8AC3E}">
        <p14:creationId xmlns:p14="http://schemas.microsoft.com/office/powerpoint/2010/main" val="141288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115616" y="5381761"/>
            <a:ext cx="68373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r">
              <a:buNone/>
            </a:pPr>
            <a:r>
              <a:rPr lang="en-GB" sz="2400" kern="0" dirty="0"/>
              <a:t>On average, those using the case method are working with 6 cases per course</a:t>
            </a:r>
          </a:p>
        </p:txBody>
      </p:sp>
      <p:sp>
        <p:nvSpPr>
          <p:cNvPr id="7" name="Oval 6"/>
          <p:cNvSpPr/>
          <p:nvPr/>
        </p:nvSpPr>
        <p:spPr bwMode="auto">
          <a:xfrm>
            <a:off x="867456" y="460440"/>
            <a:ext cx="3168352" cy="3168352"/>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9" name="Oval 8"/>
          <p:cNvSpPr/>
          <p:nvPr/>
        </p:nvSpPr>
        <p:spPr bwMode="auto">
          <a:xfrm>
            <a:off x="4283968" y="460440"/>
            <a:ext cx="2336720" cy="2336720"/>
          </a:xfrm>
          <a:prstGeom prst="ellipse">
            <a:avLst/>
          </a:prstGeom>
          <a:solidFill>
            <a:srgbClr val="00B4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0" name="Oval 9"/>
          <p:cNvSpPr/>
          <p:nvPr/>
        </p:nvSpPr>
        <p:spPr bwMode="auto">
          <a:xfrm>
            <a:off x="3547984" y="3001154"/>
            <a:ext cx="2075032" cy="2075032"/>
          </a:xfrm>
          <a:prstGeom prst="ellipse">
            <a:avLst/>
          </a:prstGeom>
          <a:solidFill>
            <a:srgbClr val="00D0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1" name="Oval 10"/>
          <p:cNvSpPr/>
          <p:nvPr/>
        </p:nvSpPr>
        <p:spPr bwMode="auto">
          <a:xfrm>
            <a:off x="5710882" y="2742630"/>
            <a:ext cx="2323040" cy="2323040"/>
          </a:xfrm>
          <a:prstGeom prst="ellipse">
            <a:avLst/>
          </a:prstGeom>
          <a:solidFill>
            <a:srgbClr val="00F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2" name="Subtitle 2"/>
          <p:cNvSpPr txBox="1">
            <a:spLocks/>
          </p:cNvSpPr>
          <p:nvPr/>
        </p:nvSpPr>
        <p:spPr bwMode="auto">
          <a:xfrm>
            <a:off x="1221855" y="2343859"/>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OF TEACHING FACULTY</a:t>
            </a:r>
          </a:p>
          <a:p>
            <a:pPr marL="0" indent="0" algn="ctr">
              <a:buNone/>
            </a:pPr>
            <a:r>
              <a:rPr lang="en-GB" sz="1400" b="1" kern="0" dirty="0">
                <a:solidFill>
                  <a:srgbClr val="FFFFFF"/>
                </a:solidFill>
              </a:rPr>
              <a:t>USE THE CASE </a:t>
            </a:r>
          </a:p>
          <a:p>
            <a:pPr marL="0" indent="0" algn="ctr">
              <a:buNone/>
            </a:pPr>
            <a:r>
              <a:rPr lang="en-GB" sz="1400" b="1" kern="0" dirty="0">
                <a:solidFill>
                  <a:srgbClr val="FFFFFF"/>
                </a:solidFill>
              </a:rPr>
              <a:t>METHOD</a:t>
            </a:r>
          </a:p>
        </p:txBody>
      </p:sp>
      <p:sp>
        <p:nvSpPr>
          <p:cNvPr id="13" name="Subtitle 2"/>
          <p:cNvSpPr txBox="1">
            <a:spLocks/>
          </p:cNvSpPr>
          <p:nvPr/>
        </p:nvSpPr>
        <p:spPr bwMode="auto">
          <a:xfrm>
            <a:off x="4246709" y="1964063"/>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WRITE CASE </a:t>
            </a:r>
          </a:p>
          <a:p>
            <a:pPr marL="0" indent="0" algn="ctr">
              <a:buNone/>
            </a:pPr>
            <a:r>
              <a:rPr lang="en-GB" sz="1400" b="1" kern="0" dirty="0">
                <a:solidFill>
                  <a:srgbClr val="FFFFFF"/>
                </a:solidFill>
              </a:rPr>
              <a:t>STUDIES</a:t>
            </a:r>
          </a:p>
        </p:txBody>
      </p:sp>
      <p:sp>
        <p:nvSpPr>
          <p:cNvPr id="14" name="Subtitle 2"/>
          <p:cNvSpPr txBox="1">
            <a:spLocks/>
          </p:cNvSpPr>
          <p:nvPr/>
        </p:nvSpPr>
        <p:spPr bwMode="auto">
          <a:xfrm>
            <a:off x="3322000" y="4179508"/>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INSTITUTIONAL</a:t>
            </a:r>
          </a:p>
          <a:p>
            <a:pPr marL="0" indent="0" algn="ctr">
              <a:buNone/>
            </a:pPr>
            <a:r>
              <a:rPr lang="en-GB" sz="1400" b="1" kern="0" dirty="0">
                <a:solidFill>
                  <a:srgbClr val="FFFFFF"/>
                </a:solidFill>
              </a:rPr>
              <a:t>REPOSITORY</a:t>
            </a:r>
          </a:p>
        </p:txBody>
      </p:sp>
      <p:sp>
        <p:nvSpPr>
          <p:cNvPr id="15" name="Subtitle 2"/>
          <p:cNvSpPr txBox="1">
            <a:spLocks/>
          </p:cNvSpPr>
          <p:nvPr/>
        </p:nvSpPr>
        <p:spPr bwMode="auto">
          <a:xfrm>
            <a:off x="5642625" y="3916432"/>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UNAWARE IF CASE </a:t>
            </a:r>
          </a:p>
          <a:p>
            <a:pPr marL="0" indent="0" algn="ctr">
              <a:buNone/>
            </a:pPr>
            <a:r>
              <a:rPr lang="en-GB" sz="1400" b="1" kern="0" dirty="0">
                <a:solidFill>
                  <a:srgbClr val="FFFFFF"/>
                </a:solidFill>
              </a:rPr>
              <a:t>IS TAUGHT </a:t>
            </a:r>
          </a:p>
          <a:p>
            <a:pPr marL="0" indent="0" algn="ctr">
              <a:buNone/>
            </a:pPr>
            <a:r>
              <a:rPr lang="en-GB" sz="1400" b="1" kern="0" dirty="0">
                <a:solidFill>
                  <a:srgbClr val="FFFFFF"/>
                </a:solidFill>
              </a:rPr>
              <a:t>BY OTHERS</a:t>
            </a:r>
          </a:p>
        </p:txBody>
      </p:sp>
      <p:sp>
        <p:nvSpPr>
          <p:cNvPr id="16" name="Subtitle 2"/>
          <p:cNvSpPr txBox="1">
            <a:spLocks/>
          </p:cNvSpPr>
          <p:nvPr/>
        </p:nvSpPr>
        <p:spPr bwMode="auto">
          <a:xfrm>
            <a:off x="1256922" y="1227920"/>
            <a:ext cx="2459553" cy="9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6000" b="1" kern="0" dirty="0">
                <a:solidFill>
                  <a:srgbClr val="FFFFFF"/>
                </a:solidFill>
              </a:rPr>
              <a:t>84%</a:t>
            </a:r>
          </a:p>
        </p:txBody>
      </p:sp>
      <p:sp>
        <p:nvSpPr>
          <p:cNvPr id="17" name="Subtitle 2"/>
          <p:cNvSpPr txBox="1">
            <a:spLocks/>
          </p:cNvSpPr>
          <p:nvPr/>
        </p:nvSpPr>
        <p:spPr bwMode="auto">
          <a:xfrm>
            <a:off x="4218109" y="1069559"/>
            <a:ext cx="2459553" cy="52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4800" b="1" kern="0" dirty="0">
                <a:solidFill>
                  <a:srgbClr val="FFFFFF"/>
                </a:solidFill>
              </a:rPr>
              <a:t>60%</a:t>
            </a:r>
          </a:p>
        </p:txBody>
      </p:sp>
      <p:sp>
        <p:nvSpPr>
          <p:cNvPr id="18" name="Subtitle 2"/>
          <p:cNvSpPr txBox="1">
            <a:spLocks/>
          </p:cNvSpPr>
          <p:nvPr/>
        </p:nvSpPr>
        <p:spPr bwMode="auto">
          <a:xfrm>
            <a:off x="5727225" y="3086951"/>
            <a:ext cx="2459553" cy="52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4800" b="1" kern="0" dirty="0">
                <a:solidFill>
                  <a:srgbClr val="FFFFFF"/>
                </a:solidFill>
              </a:rPr>
              <a:t>50%</a:t>
            </a:r>
          </a:p>
        </p:txBody>
      </p:sp>
      <p:sp>
        <p:nvSpPr>
          <p:cNvPr id="19" name="Subtitle 2"/>
          <p:cNvSpPr txBox="1">
            <a:spLocks/>
          </p:cNvSpPr>
          <p:nvPr/>
        </p:nvSpPr>
        <p:spPr bwMode="auto">
          <a:xfrm>
            <a:off x="3401002" y="3371044"/>
            <a:ext cx="2459553" cy="52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4800" b="1" kern="0" dirty="0">
                <a:solidFill>
                  <a:srgbClr val="FFFFFF"/>
                </a:solidFill>
              </a:rPr>
              <a:t>18%</a:t>
            </a:r>
          </a:p>
        </p:txBody>
      </p:sp>
    </p:spTree>
    <p:extLst>
      <p:ext uri="{BB962C8B-B14F-4D97-AF65-F5344CB8AC3E}">
        <p14:creationId xmlns:p14="http://schemas.microsoft.com/office/powerpoint/2010/main" val="353572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stretch>
            <a:fillRect/>
          </a:stretch>
        </p:blipFill>
        <p:spPr bwMode="auto">
          <a:xfrm>
            <a:off x="8911" y="1275874"/>
            <a:ext cx="9140390" cy="33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911" y="294037"/>
            <a:ext cx="9140390" cy="974725"/>
          </a:xfrm>
        </p:spPr>
        <p:txBody>
          <a:bodyPr/>
          <a:lstStyle/>
          <a:p>
            <a:pPr algn="ctr"/>
            <a:r>
              <a:rPr lang="en-GB" dirty="0"/>
              <a:t>New for 2017</a:t>
            </a:r>
          </a:p>
        </p:txBody>
      </p:sp>
    </p:spTree>
    <p:extLst>
      <p:ext uri="{BB962C8B-B14F-4D97-AF65-F5344CB8AC3E}">
        <p14:creationId xmlns:p14="http://schemas.microsoft.com/office/powerpoint/2010/main" val="177708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298" y="2636912"/>
            <a:ext cx="8397181" cy="3285002"/>
          </a:xfrm>
          <a:prstGeom prst="rect">
            <a:avLst/>
          </a:prstGeom>
          <a:ln>
            <a:solidFill>
              <a:schemeClr val="accent1"/>
            </a:solidFill>
          </a:ln>
        </p:spPr>
        <p:txBody>
          <a:bodyPr wrap="square">
            <a:spAutoFit/>
          </a:bodyPr>
          <a:lstStyle/>
          <a:p>
            <a:pPr>
              <a:lnSpc>
                <a:spcPct val="115000"/>
              </a:lnSpc>
              <a:spcAft>
                <a:spcPts val="1000"/>
              </a:spcAft>
            </a:pPr>
            <a:r>
              <a:rPr lang="en-GB" sz="1600" b="1" dirty="0"/>
              <a:t>Case Studies on a dedicated platform which also provides journals and books content for deeper reference, and teaching</a:t>
            </a:r>
          </a:p>
          <a:p>
            <a:pPr algn="just">
              <a:spcBef>
                <a:spcPts val="505"/>
              </a:spcBef>
              <a:spcAft>
                <a:spcPts val="0"/>
              </a:spcAft>
            </a:pPr>
            <a:r>
              <a:rPr lang="en-GB" sz="1600" dirty="0"/>
              <a:t>With </a:t>
            </a:r>
            <a:r>
              <a:rPr lang="en-GB" sz="1600" b="1" dirty="0">
                <a:solidFill>
                  <a:schemeClr val="accent1"/>
                </a:solidFill>
              </a:rPr>
              <a:t>one annual subscription </a:t>
            </a:r>
            <a:r>
              <a:rPr lang="en-GB" sz="1600" dirty="0"/>
              <a:t>introduce real world business scenarios to your classroom with the Emerald </a:t>
            </a:r>
            <a:r>
              <a:rPr lang="en-GB" sz="1600" dirty="0" err="1"/>
              <a:t>eCases</a:t>
            </a:r>
            <a:r>
              <a:rPr lang="en-GB" sz="1600" dirty="0"/>
              <a:t> collection.</a:t>
            </a:r>
          </a:p>
          <a:p>
            <a:pPr algn="just">
              <a:spcBef>
                <a:spcPts val="505"/>
              </a:spcBef>
              <a:spcAft>
                <a:spcPts val="0"/>
              </a:spcAft>
            </a:pPr>
            <a:endParaRPr lang="en-GB" sz="1600" dirty="0"/>
          </a:p>
          <a:p>
            <a:pPr algn="just">
              <a:spcBef>
                <a:spcPts val="430"/>
              </a:spcBef>
              <a:spcAft>
                <a:spcPts val="0"/>
              </a:spcAft>
            </a:pPr>
            <a:r>
              <a:rPr lang="en-GB" sz="1600" dirty="0">
                <a:solidFill>
                  <a:schemeClr val="accent1"/>
                </a:solidFill>
              </a:rPr>
              <a:t>Manage your spend</a:t>
            </a:r>
            <a:r>
              <a:rPr lang="en-GB" sz="1600" dirty="0"/>
              <a:t>, and provide faculty with </a:t>
            </a:r>
            <a:r>
              <a:rPr lang="en-GB" sz="1600" b="1" dirty="0">
                <a:solidFill>
                  <a:schemeClr val="accent1"/>
                </a:solidFill>
              </a:rPr>
              <a:t>greater choice </a:t>
            </a:r>
            <a:r>
              <a:rPr lang="en-GB" sz="1600" dirty="0"/>
              <a:t>by offering </a:t>
            </a:r>
            <a:r>
              <a:rPr lang="en-GB" sz="1600" b="1" dirty="0">
                <a:solidFill>
                  <a:schemeClr val="accent1"/>
                </a:solidFill>
              </a:rPr>
              <a:t>unrestricted access </a:t>
            </a:r>
            <a:r>
              <a:rPr lang="en-GB" sz="1600" dirty="0"/>
              <a:t>to a </a:t>
            </a:r>
            <a:r>
              <a:rPr lang="en-GB" sz="1600" b="1" dirty="0">
                <a:solidFill>
                  <a:schemeClr val="accent1"/>
                </a:solidFill>
              </a:rPr>
              <a:t>digital library </a:t>
            </a:r>
            <a:r>
              <a:rPr lang="en-GB" sz="1600" dirty="0"/>
              <a:t>of over 1500 teaching cases from both emerging and mature economies, incorporating content from some of the world’s most highly regarded business schools.  </a:t>
            </a:r>
          </a:p>
          <a:p>
            <a:pPr algn="just">
              <a:spcBef>
                <a:spcPts val="430"/>
              </a:spcBef>
              <a:spcAft>
                <a:spcPts val="0"/>
              </a:spcAft>
            </a:pPr>
            <a:endParaRPr lang="en-GB" sz="1600" dirty="0"/>
          </a:p>
          <a:p>
            <a:pPr algn="just">
              <a:spcBef>
                <a:spcPts val="430"/>
              </a:spcBef>
              <a:spcAft>
                <a:spcPts val="0"/>
              </a:spcAft>
            </a:pPr>
            <a:r>
              <a:rPr lang="en-GB" sz="1600" dirty="0"/>
              <a:t>All available, and easily searchable on </a:t>
            </a:r>
            <a:r>
              <a:rPr lang="en-GB" sz="1600" u="sng" dirty="0"/>
              <a:t>EmeraldInsight.com</a:t>
            </a:r>
            <a:endParaRPr lang="en-GB" sz="1600" u="sng" dirty="0">
              <a:latin typeface="Calibri" panose="020F0502020204030204" pitchFamily="34" charset="0"/>
              <a:ea typeface="Times New Roman" panose="02020603050405020304" pitchFamily="18" charset="0"/>
            </a:endParaRPr>
          </a:p>
        </p:txBody>
      </p:sp>
      <p:sp>
        <p:nvSpPr>
          <p:cNvPr id="8" name="Rectangle 7"/>
          <p:cNvSpPr/>
          <p:nvPr/>
        </p:nvSpPr>
        <p:spPr>
          <a:xfrm>
            <a:off x="495298" y="764704"/>
            <a:ext cx="8541197" cy="1754326"/>
          </a:xfrm>
          <a:prstGeom prst="rect">
            <a:avLst/>
          </a:prstGeom>
        </p:spPr>
        <p:txBody>
          <a:bodyPr wrap="square">
            <a:spAutoFit/>
          </a:bodyPr>
          <a:lstStyle/>
          <a:p>
            <a:r>
              <a:rPr lang="en-GB" dirty="0"/>
              <a:t>Provides teaching faculty with unlimited use of international business cases, through an annual subscription, no matter the classroom size. Complementing our own case library, the collection also features teaching material licensed from global case method advocates, and enables tailored discussion based on student experience, expectation and capability.</a:t>
            </a:r>
          </a:p>
        </p:txBody>
      </p:sp>
      <p:sp>
        <p:nvSpPr>
          <p:cNvPr id="5" name="Title 1"/>
          <p:cNvSpPr txBox="1">
            <a:spLocks/>
          </p:cNvSpPr>
          <p:nvPr/>
        </p:nvSpPr>
        <p:spPr>
          <a:xfrm>
            <a:off x="0" y="0"/>
            <a:ext cx="9144000" cy="1125538"/>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algn="ctr"/>
            <a:r>
              <a:rPr lang="en-GB" kern="0" dirty="0"/>
              <a:t>What is the </a:t>
            </a:r>
            <a:r>
              <a:rPr lang="en-GB" kern="0" dirty="0" err="1"/>
              <a:t>eCase</a:t>
            </a:r>
            <a:r>
              <a:rPr lang="en-GB" kern="0" dirty="0"/>
              <a:t> Collection?</a:t>
            </a:r>
          </a:p>
        </p:txBody>
      </p:sp>
    </p:spTree>
    <p:extLst>
      <p:ext uri="{BB962C8B-B14F-4D97-AF65-F5344CB8AC3E}">
        <p14:creationId xmlns:p14="http://schemas.microsoft.com/office/powerpoint/2010/main" val="129674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5" y="0"/>
            <a:ext cx="9143999" cy="974725"/>
          </a:xfrm>
        </p:spPr>
        <p:txBody>
          <a:bodyPr/>
          <a:lstStyle/>
          <a:p>
            <a:pPr algn="ctr"/>
            <a:r>
              <a:rPr lang="en-GB" dirty="0"/>
              <a:t>What is in the </a:t>
            </a:r>
            <a:r>
              <a:rPr lang="en-GB" dirty="0" err="1"/>
              <a:t>eCase</a:t>
            </a:r>
            <a:r>
              <a:rPr lang="en-GB" dirty="0"/>
              <a:t> Collection?</a:t>
            </a:r>
            <a:br>
              <a:rPr lang="en-GB" dirty="0"/>
            </a:br>
            <a:endParaRPr lang="en-GB" dirty="0"/>
          </a:p>
        </p:txBody>
      </p:sp>
      <p:sp>
        <p:nvSpPr>
          <p:cNvPr id="3" name="Content Placeholder 2"/>
          <p:cNvSpPr>
            <a:spLocks noGrp="1"/>
          </p:cNvSpPr>
          <p:nvPr>
            <p:ph idx="1"/>
          </p:nvPr>
        </p:nvSpPr>
        <p:spPr>
          <a:xfrm>
            <a:off x="395288" y="764704"/>
            <a:ext cx="8353425" cy="5474171"/>
          </a:xfrm>
        </p:spPr>
        <p:txBody>
          <a:bodyPr/>
          <a:lstStyle/>
          <a:p>
            <a:pPr marL="0" indent="0" algn="ctr">
              <a:buNone/>
            </a:pPr>
            <a:r>
              <a:rPr lang="en-GB" sz="1800" dirty="0"/>
              <a:t>Authentic business scenarios for the classroom</a:t>
            </a:r>
          </a:p>
          <a:p>
            <a:pPr marL="0" indent="0">
              <a:buNone/>
            </a:pPr>
            <a:endParaRPr lang="en-GB" dirty="0"/>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266" y="1344955"/>
            <a:ext cx="2261252" cy="2087944"/>
          </a:xfrm>
          <a:prstGeom prst="rect">
            <a:avLst/>
          </a:prstGeom>
        </p:spPr>
      </p:pic>
      <p:pic>
        <p:nvPicPr>
          <p:cNvPr id="7" name="Picture 6"/>
          <p:cNvPicPr>
            <a:picLocks noChangeAspect="1"/>
          </p:cNvPicPr>
          <p:nvPr/>
        </p:nvPicPr>
        <p:blipFill>
          <a:blip r:embed="rId3"/>
          <a:stretch>
            <a:fillRect/>
          </a:stretch>
        </p:blipFill>
        <p:spPr>
          <a:xfrm>
            <a:off x="447072" y="1181523"/>
            <a:ext cx="2900792" cy="2391493"/>
          </a:xfrm>
          <a:prstGeom prst="rect">
            <a:avLst/>
          </a:prstGeom>
        </p:spPr>
      </p:pic>
      <p:pic>
        <p:nvPicPr>
          <p:cNvPr id="8" name="Picture 7"/>
          <p:cNvPicPr>
            <a:picLocks noChangeAspect="1"/>
          </p:cNvPicPr>
          <p:nvPr/>
        </p:nvPicPr>
        <p:blipFill>
          <a:blip r:embed="rId4"/>
          <a:stretch>
            <a:fillRect/>
          </a:stretch>
        </p:blipFill>
        <p:spPr>
          <a:xfrm>
            <a:off x="6121921" y="1268760"/>
            <a:ext cx="2834937" cy="2120793"/>
          </a:xfrm>
          <a:prstGeom prst="rect">
            <a:avLst/>
          </a:prstGeom>
        </p:spPr>
      </p:pic>
      <p:sp>
        <p:nvSpPr>
          <p:cNvPr id="12" name="TextBox 11"/>
          <p:cNvSpPr txBox="1"/>
          <p:nvPr/>
        </p:nvSpPr>
        <p:spPr>
          <a:xfrm>
            <a:off x="5728518" y="3528298"/>
            <a:ext cx="3228340" cy="2492990"/>
          </a:xfrm>
          <a:prstGeom prst="rect">
            <a:avLst/>
          </a:prstGeom>
          <a:noFill/>
        </p:spPr>
        <p:txBody>
          <a:bodyPr wrap="square" rtlCol="0">
            <a:spAutoFit/>
          </a:bodyPr>
          <a:lstStyle/>
          <a:p>
            <a:pPr algn="ctr"/>
            <a:r>
              <a:rPr lang="en-GB" sz="1200" dirty="0">
                <a:solidFill>
                  <a:srgbClr val="004542"/>
                </a:solidFill>
              </a:rPr>
              <a:t>Case studies have been licenced from leading international business schools to complement Emerald’s existing case portfolio. Content from the Darden School of Business, University of Virginia, and the Kellogg School of Management, </a:t>
            </a:r>
            <a:r>
              <a:rPr lang="en-GB" sz="1200" dirty="0" err="1">
                <a:solidFill>
                  <a:srgbClr val="004542"/>
                </a:solidFill>
              </a:rPr>
              <a:t>Northwestern</a:t>
            </a:r>
            <a:r>
              <a:rPr lang="en-GB" sz="1200" dirty="0">
                <a:solidFill>
                  <a:srgbClr val="004542"/>
                </a:solidFill>
              </a:rPr>
              <a:t> University, spans the MBA curriculum from accounting to strategy, creating dynamic and effective opportunities for students to understand and apply business theory, analyse complex situations, and formulate solutions. </a:t>
            </a:r>
          </a:p>
        </p:txBody>
      </p:sp>
      <p:sp>
        <p:nvSpPr>
          <p:cNvPr id="13" name="TextBox 12"/>
          <p:cNvSpPr txBox="1"/>
          <p:nvPr/>
        </p:nvSpPr>
        <p:spPr>
          <a:xfrm>
            <a:off x="2821074" y="3528298"/>
            <a:ext cx="2948186" cy="2492990"/>
          </a:xfrm>
          <a:prstGeom prst="rect">
            <a:avLst/>
          </a:prstGeom>
          <a:noFill/>
        </p:spPr>
        <p:txBody>
          <a:bodyPr wrap="square" rtlCol="0">
            <a:spAutoFit/>
          </a:bodyPr>
          <a:lstStyle/>
          <a:p>
            <a:pPr algn="ctr"/>
            <a:r>
              <a:rPr lang="en-GB" sz="1200" dirty="0">
                <a:solidFill>
                  <a:srgbClr val="004542"/>
                </a:solidFill>
              </a:rPr>
              <a:t>Present students with a modern interpretation of discussion based teaching, and equip the next generation of business professionals with the acumen to solve strategic problems in enterprise. This double-blind, peer-reviewed collection is endorsed by The CASE Association, who nurture authors to craft quality case research, and promote case studies as the catalyst for powerful classroom discussion.</a:t>
            </a:r>
          </a:p>
        </p:txBody>
      </p:sp>
      <p:sp>
        <p:nvSpPr>
          <p:cNvPr id="14" name="TextBox 13"/>
          <p:cNvSpPr txBox="1"/>
          <p:nvPr/>
        </p:nvSpPr>
        <p:spPr>
          <a:xfrm>
            <a:off x="187143" y="3528298"/>
            <a:ext cx="2633932" cy="2123658"/>
          </a:xfrm>
          <a:prstGeom prst="rect">
            <a:avLst/>
          </a:prstGeom>
          <a:noFill/>
        </p:spPr>
        <p:txBody>
          <a:bodyPr wrap="square" rtlCol="0">
            <a:spAutoFit/>
          </a:bodyPr>
          <a:lstStyle/>
          <a:p>
            <a:pPr algn="ctr"/>
            <a:r>
              <a:rPr lang="en-GB" sz="1200" dirty="0">
                <a:solidFill>
                  <a:srgbClr val="004542"/>
                </a:solidFill>
              </a:rPr>
              <a:t>Arm graduates with authentic examples of organisational challenges within emerging markets, and inspire strategies designed to tackle business problems of the future. This collection introduces captivating commercial scenarios, authored by academics specialising in developing economies.</a:t>
            </a:r>
          </a:p>
        </p:txBody>
      </p:sp>
    </p:spTree>
    <p:extLst>
      <p:ext uri="{BB962C8B-B14F-4D97-AF65-F5344CB8AC3E}">
        <p14:creationId xmlns:p14="http://schemas.microsoft.com/office/powerpoint/2010/main" val="169217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395536" y="4941168"/>
            <a:ext cx="813690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r">
              <a:buNone/>
            </a:pPr>
            <a:r>
              <a:rPr lang="en-GB" sz="2400" kern="0" dirty="0"/>
              <a:t>The digital library with faculty restricted access to teaching notes and supplementary resources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176346"/>
          </a:xfrm>
          <a:prstGeom prst="rect">
            <a:avLst/>
          </a:prstGeom>
        </p:spPr>
      </p:pic>
      <p:sp>
        <p:nvSpPr>
          <p:cNvPr id="7" name="Title 1"/>
          <p:cNvSpPr>
            <a:spLocks noGrp="1"/>
          </p:cNvSpPr>
          <p:nvPr>
            <p:ph type="title"/>
          </p:nvPr>
        </p:nvSpPr>
        <p:spPr>
          <a:xfrm>
            <a:off x="395536" y="260648"/>
            <a:ext cx="9143999" cy="974725"/>
          </a:xfrm>
        </p:spPr>
        <p:txBody>
          <a:bodyPr/>
          <a:lstStyle/>
          <a:p>
            <a:r>
              <a:rPr lang="en-GB" sz="6600" dirty="0">
                <a:solidFill>
                  <a:srgbClr val="FFFFFF"/>
                </a:solidFill>
              </a:rPr>
              <a:t>The </a:t>
            </a:r>
            <a:r>
              <a:rPr lang="en-GB" sz="6600" dirty="0" err="1">
                <a:solidFill>
                  <a:srgbClr val="FFFFFF"/>
                </a:solidFill>
              </a:rPr>
              <a:t>eCase</a:t>
            </a:r>
            <a:r>
              <a:rPr lang="en-GB" sz="6600" dirty="0">
                <a:solidFill>
                  <a:srgbClr val="FFFFFF"/>
                </a:solidFill>
              </a:rPr>
              <a:t> Collection</a:t>
            </a:r>
          </a:p>
        </p:txBody>
      </p:sp>
      <p:sp>
        <p:nvSpPr>
          <p:cNvPr id="8" name="Content Placeholder 2"/>
          <p:cNvSpPr>
            <a:spLocks noGrp="1"/>
          </p:cNvSpPr>
          <p:nvPr>
            <p:ph idx="1"/>
          </p:nvPr>
        </p:nvSpPr>
        <p:spPr>
          <a:xfrm>
            <a:off x="395536" y="2636912"/>
            <a:ext cx="6048672" cy="792088"/>
          </a:xfrm>
        </p:spPr>
        <p:txBody>
          <a:bodyPr/>
          <a:lstStyle/>
          <a:p>
            <a:pPr marL="0" indent="0">
              <a:buNone/>
            </a:pPr>
            <a:r>
              <a:rPr lang="en-GB" sz="1800" b="1" dirty="0">
                <a:solidFill>
                  <a:srgbClr val="FFFFFF"/>
                </a:solidFill>
              </a:rPr>
              <a:t>Challenging students with authentic case studies from emerging and mature economies </a:t>
            </a:r>
            <a:endParaRPr lang="en-GB" b="1" dirty="0">
              <a:solidFill>
                <a:srgbClr val="FFFFFF"/>
              </a:solidFill>
            </a:endParaRPr>
          </a:p>
          <a:p>
            <a:pPr marL="0" indent="0">
              <a:buNone/>
            </a:pPr>
            <a:endParaRPr lang="en-GB" dirty="0"/>
          </a:p>
        </p:txBody>
      </p:sp>
    </p:spTree>
    <p:extLst>
      <p:ext uri="{BB962C8B-B14F-4D97-AF65-F5344CB8AC3E}">
        <p14:creationId xmlns:p14="http://schemas.microsoft.com/office/powerpoint/2010/main" val="178519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090623" y="1301578"/>
            <a:ext cx="2084173" cy="53546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Faculty</a:t>
            </a:r>
          </a:p>
        </p:txBody>
      </p:sp>
      <p:cxnSp>
        <p:nvCxnSpPr>
          <p:cNvPr id="8" name="Elbow Connector 7"/>
          <p:cNvCxnSpPr>
            <a:stCxn id="3" idx="2"/>
            <a:endCxn id="9" idx="0"/>
          </p:cNvCxnSpPr>
          <p:nvPr/>
        </p:nvCxnSpPr>
        <p:spPr bwMode="auto">
          <a:xfrm rot="5400000">
            <a:off x="2992888" y="1187362"/>
            <a:ext cx="490147" cy="1789499"/>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sp>
        <p:nvSpPr>
          <p:cNvPr id="9" name="Rectangle 8"/>
          <p:cNvSpPr/>
          <p:nvPr/>
        </p:nvSpPr>
        <p:spPr bwMode="auto">
          <a:xfrm>
            <a:off x="1301124" y="2327185"/>
            <a:ext cx="2084173" cy="757881"/>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Arial" charset="0"/>
              </a:rPr>
              <a:t>Traditional</a:t>
            </a:r>
            <a:r>
              <a:rPr kumimoji="0" lang="en-GB" sz="1800" b="1" i="0" u="none" strike="noStrike" cap="none" normalizeH="0" dirty="0">
                <a:ln>
                  <a:noFill/>
                </a:ln>
                <a:solidFill>
                  <a:schemeClr val="bg1"/>
                </a:solidFill>
                <a:effectLst/>
                <a:latin typeface="Arial" charset="0"/>
              </a:rPr>
              <a:t> Route (Pay per view)</a:t>
            </a:r>
            <a:endParaRPr kumimoji="0" lang="en-GB" sz="1800" b="1" i="0" u="none" strike="noStrike" cap="none" normalizeH="0" baseline="0" dirty="0">
              <a:ln>
                <a:noFill/>
              </a:ln>
              <a:solidFill>
                <a:schemeClr val="bg1"/>
              </a:solidFill>
              <a:effectLst/>
              <a:latin typeface="Arial" charset="0"/>
            </a:endParaRPr>
          </a:p>
        </p:txBody>
      </p:sp>
      <p:sp>
        <p:nvSpPr>
          <p:cNvPr id="13" name="Rectangle 12"/>
          <p:cNvSpPr/>
          <p:nvPr/>
        </p:nvSpPr>
        <p:spPr bwMode="auto">
          <a:xfrm>
            <a:off x="1301124" y="3163327"/>
            <a:ext cx="2084173" cy="58162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Arial" charset="0"/>
              </a:rPr>
              <a:t>Choose</a:t>
            </a:r>
            <a:r>
              <a:rPr kumimoji="0" lang="en-GB" sz="1400" b="1" i="0" u="none" strike="noStrike" cap="none" normalizeH="0" dirty="0">
                <a:ln>
                  <a:noFill/>
                </a:ln>
                <a:solidFill>
                  <a:srgbClr val="FFFFFF"/>
                </a:solidFill>
                <a:effectLst/>
                <a:latin typeface="Arial" charset="0"/>
              </a:rPr>
              <a:t> case from PPV supplier</a:t>
            </a:r>
            <a:endParaRPr kumimoji="0" lang="en-GB" sz="1400" b="1" i="0" u="none" strike="noStrike" cap="none" normalizeH="0" baseline="0" dirty="0">
              <a:ln>
                <a:noFill/>
              </a:ln>
              <a:solidFill>
                <a:srgbClr val="FFFFFF"/>
              </a:solidFill>
              <a:effectLst/>
              <a:latin typeface="Arial" charset="0"/>
            </a:endParaRPr>
          </a:p>
        </p:txBody>
      </p:sp>
      <p:sp>
        <p:nvSpPr>
          <p:cNvPr id="14" name="Rectangle 13"/>
          <p:cNvSpPr/>
          <p:nvPr/>
        </p:nvSpPr>
        <p:spPr bwMode="auto">
          <a:xfrm>
            <a:off x="1301124" y="3834699"/>
            <a:ext cx="2084173" cy="57883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FFFFFF"/>
                </a:solidFill>
              </a:rPr>
              <a:t>Work out no. of students in course</a:t>
            </a:r>
            <a:endParaRPr kumimoji="0" lang="en-GB" sz="1400" b="1" i="0" u="none" strike="noStrike" cap="none" normalizeH="0" baseline="0" dirty="0">
              <a:ln>
                <a:noFill/>
              </a:ln>
              <a:solidFill>
                <a:srgbClr val="FFFFFF"/>
              </a:solidFill>
              <a:effectLst/>
              <a:latin typeface="Arial" charset="0"/>
            </a:endParaRPr>
          </a:p>
        </p:txBody>
      </p:sp>
      <p:sp>
        <p:nvSpPr>
          <p:cNvPr id="15" name="Rectangle 14"/>
          <p:cNvSpPr/>
          <p:nvPr/>
        </p:nvSpPr>
        <p:spPr bwMode="auto">
          <a:xfrm>
            <a:off x="1301124" y="4493723"/>
            <a:ext cx="2084173" cy="57883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FFFFFF"/>
                </a:solidFill>
              </a:rPr>
              <a:t>Pay £ per case x no. of students</a:t>
            </a:r>
            <a:endParaRPr kumimoji="0" lang="en-GB" sz="1400" b="1" i="0" u="none" strike="noStrike" cap="none" normalizeH="0" baseline="0" dirty="0">
              <a:ln>
                <a:noFill/>
              </a:ln>
              <a:solidFill>
                <a:srgbClr val="FFFFFF"/>
              </a:solidFill>
              <a:effectLst/>
              <a:latin typeface="Arial" charset="0"/>
            </a:endParaRPr>
          </a:p>
        </p:txBody>
      </p:sp>
      <p:cxnSp>
        <p:nvCxnSpPr>
          <p:cNvPr id="19" name="Elbow Connector 18"/>
          <p:cNvCxnSpPr>
            <a:stCxn id="15" idx="1"/>
            <a:endCxn id="9" idx="1"/>
          </p:cNvCxnSpPr>
          <p:nvPr/>
        </p:nvCxnSpPr>
        <p:spPr bwMode="auto">
          <a:xfrm rot="10800000">
            <a:off x="1301124" y="2706126"/>
            <a:ext cx="12700" cy="2077014"/>
          </a:xfrm>
          <a:prstGeom prst="bentConnector3">
            <a:avLst>
              <a:gd name="adj1" fmla="val 180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sp>
        <p:nvSpPr>
          <p:cNvPr id="24" name="TextBox 23"/>
          <p:cNvSpPr txBox="1"/>
          <p:nvPr/>
        </p:nvSpPr>
        <p:spPr>
          <a:xfrm>
            <a:off x="117446" y="3421467"/>
            <a:ext cx="963146" cy="830997"/>
          </a:xfrm>
          <a:prstGeom prst="rect">
            <a:avLst/>
          </a:prstGeom>
          <a:noFill/>
        </p:spPr>
        <p:txBody>
          <a:bodyPr wrap="square" rtlCol="0">
            <a:spAutoFit/>
          </a:bodyPr>
          <a:lstStyle/>
          <a:p>
            <a:pPr algn="ctr"/>
            <a:r>
              <a:rPr lang="en-GB" sz="1200"/>
              <a:t>Repeat annually for each case</a:t>
            </a:r>
          </a:p>
        </p:txBody>
      </p:sp>
      <p:cxnSp>
        <p:nvCxnSpPr>
          <p:cNvPr id="27" name="Elbow Connector 26"/>
          <p:cNvCxnSpPr>
            <a:stCxn id="13" idx="2"/>
            <a:endCxn id="14" idx="0"/>
          </p:cNvCxnSpPr>
          <p:nvPr/>
        </p:nvCxnSpPr>
        <p:spPr bwMode="auto">
          <a:xfrm rot="5400000">
            <a:off x="2298338" y="3789826"/>
            <a:ext cx="89746" cy="12700"/>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cxnSp>
        <p:nvCxnSpPr>
          <p:cNvPr id="34" name="Elbow Connector 33"/>
          <p:cNvCxnSpPr>
            <a:stCxn id="9" idx="2"/>
            <a:endCxn id="13" idx="0"/>
          </p:cNvCxnSpPr>
          <p:nvPr/>
        </p:nvCxnSpPr>
        <p:spPr bwMode="auto">
          <a:xfrm rot="5400000">
            <a:off x="2304081" y="3124196"/>
            <a:ext cx="78261" cy="12700"/>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sp>
        <p:nvSpPr>
          <p:cNvPr id="43" name="Rectangle 42"/>
          <p:cNvSpPr/>
          <p:nvPr/>
        </p:nvSpPr>
        <p:spPr bwMode="auto">
          <a:xfrm>
            <a:off x="6665750" y="864035"/>
            <a:ext cx="2084173" cy="53546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rPr>
              <a:t>Librarian</a:t>
            </a:r>
          </a:p>
        </p:txBody>
      </p:sp>
      <p:sp>
        <p:nvSpPr>
          <p:cNvPr id="45" name="Rectangle 44"/>
          <p:cNvSpPr/>
          <p:nvPr/>
        </p:nvSpPr>
        <p:spPr bwMode="auto">
          <a:xfrm>
            <a:off x="6144706" y="2333534"/>
            <a:ext cx="2084173" cy="757881"/>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1" dirty="0">
                <a:solidFill>
                  <a:schemeClr val="bg1"/>
                </a:solidFill>
              </a:rPr>
              <a:t>Emerald </a:t>
            </a:r>
            <a:r>
              <a:rPr lang="en-GB" b="1" dirty="0" err="1">
                <a:solidFill>
                  <a:schemeClr val="bg1"/>
                </a:solidFill>
              </a:rPr>
              <a:t>eCase</a:t>
            </a:r>
            <a:r>
              <a:rPr lang="en-GB" b="1" dirty="0">
                <a:solidFill>
                  <a:schemeClr val="bg1"/>
                </a:solidFill>
              </a:rPr>
              <a:t> Collection</a:t>
            </a:r>
            <a:endParaRPr kumimoji="0" lang="en-GB" sz="1800" b="1" i="0" u="none" strike="noStrike" cap="none" normalizeH="0" baseline="0" dirty="0">
              <a:ln>
                <a:noFill/>
              </a:ln>
              <a:solidFill>
                <a:schemeClr val="bg1"/>
              </a:solidFill>
              <a:effectLst/>
              <a:latin typeface="Arial" charset="0"/>
            </a:endParaRPr>
          </a:p>
        </p:txBody>
      </p:sp>
      <p:cxnSp>
        <p:nvCxnSpPr>
          <p:cNvPr id="46" name="Elbow Connector 45"/>
          <p:cNvCxnSpPr>
            <a:stCxn id="3" idx="3"/>
            <a:endCxn id="45" idx="0"/>
          </p:cNvCxnSpPr>
          <p:nvPr/>
        </p:nvCxnSpPr>
        <p:spPr bwMode="auto">
          <a:xfrm>
            <a:off x="5174796" y="1569308"/>
            <a:ext cx="2011997" cy="764226"/>
          </a:xfrm>
          <a:prstGeom prst="bentConnector2">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sp>
        <p:nvSpPr>
          <p:cNvPr id="55" name="Rectangle 54"/>
          <p:cNvSpPr/>
          <p:nvPr/>
        </p:nvSpPr>
        <p:spPr bwMode="auto">
          <a:xfrm>
            <a:off x="1290654" y="6359611"/>
            <a:ext cx="7121608" cy="3933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Teach Case</a:t>
            </a:r>
          </a:p>
        </p:txBody>
      </p:sp>
      <p:sp>
        <p:nvSpPr>
          <p:cNvPr id="56" name="Rectangle 55"/>
          <p:cNvSpPr/>
          <p:nvPr/>
        </p:nvSpPr>
        <p:spPr bwMode="auto">
          <a:xfrm>
            <a:off x="1301124" y="5140145"/>
            <a:ext cx="2084173" cy="58162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rPr>
              <a:t>Send link to students</a:t>
            </a:r>
            <a:r>
              <a:rPr kumimoji="0" lang="en-GB" sz="1600" b="1" i="0" u="none" strike="noStrike" cap="none" normalizeH="0" dirty="0">
                <a:ln>
                  <a:noFill/>
                </a:ln>
                <a:solidFill>
                  <a:srgbClr val="FFFFFF"/>
                </a:solidFill>
                <a:effectLst/>
                <a:latin typeface="Arial" charset="0"/>
              </a:rPr>
              <a:t> / LMS</a:t>
            </a:r>
            <a:endParaRPr kumimoji="0" lang="en-GB" sz="1600" b="1" i="0" u="none" strike="noStrike" cap="none" normalizeH="0" baseline="0" dirty="0">
              <a:ln>
                <a:noFill/>
              </a:ln>
              <a:solidFill>
                <a:srgbClr val="FFFFFF"/>
              </a:solidFill>
              <a:effectLst/>
              <a:latin typeface="Arial" charset="0"/>
            </a:endParaRPr>
          </a:p>
        </p:txBody>
      </p:sp>
      <p:cxnSp>
        <p:nvCxnSpPr>
          <p:cNvPr id="61" name="Elbow Connector 60"/>
          <p:cNvCxnSpPr>
            <a:stCxn id="14" idx="2"/>
            <a:endCxn id="15" idx="0"/>
          </p:cNvCxnSpPr>
          <p:nvPr/>
        </p:nvCxnSpPr>
        <p:spPr bwMode="auto">
          <a:xfrm rot="5400000">
            <a:off x="2303116" y="4453628"/>
            <a:ext cx="80190" cy="12700"/>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cxnSp>
        <p:nvCxnSpPr>
          <p:cNvPr id="71" name="Elbow Connector 70"/>
          <p:cNvCxnSpPr>
            <a:stCxn id="15" idx="2"/>
            <a:endCxn id="56" idx="0"/>
          </p:cNvCxnSpPr>
          <p:nvPr/>
        </p:nvCxnSpPr>
        <p:spPr bwMode="auto">
          <a:xfrm rot="5400000">
            <a:off x="2309417" y="5106351"/>
            <a:ext cx="67588" cy="12700"/>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cxnSp>
        <p:nvCxnSpPr>
          <p:cNvPr id="74" name="Elbow Connector 73"/>
          <p:cNvCxnSpPr>
            <a:stCxn id="56" idx="2"/>
            <a:endCxn id="55" idx="0"/>
          </p:cNvCxnSpPr>
          <p:nvPr/>
        </p:nvCxnSpPr>
        <p:spPr bwMode="auto">
          <a:xfrm rot="16200000" flipH="1">
            <a:off x="3278414" y="4786567"/>
            <a:ext cx="637840" cy="2508247"/>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sp>
        <p:nvSpPr>
          <p:cNvPr id="81" name="Rectangle 80"/>
          <p:cNvSpPr/>
          <p:nvPr/>
        </p:nvSpPr>
        <p:spPr bwMode="auto">
          <a:xfrm>
            <a:off x="6144706" y="5146495"/>
            <a:ext cx="2084173" cy="58162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rPr>
              <a:t>Send link to students</a:t>
            </a:r>
            <a:r>
              <a:rPr kumimoji="0" lang="en-GB" sz="1600" b="1" i="0" u="none" strike="noStrike" cap="none" normalizeH="0" dirty="0">
                <a:ln>
                  <a:noFill/>
                </a:ln>
                <a:solidFill>
                  <a:srgbClr val="FFFFFF"/>
                </a:solidFill>
                <a:effectLst/>
                <a:latin typeface="Arial" charset="0"/>
              </a:rPr>
              <a:t> / LMS</a:t>
            </a:r>
            <a:endParaRPr kumimoji="0" lang="en-GB" sz="1600" b="1" i="0" u="none" strike="noStrike" cap="none" normalizeH="0" baseline="0" dirty="0">
              <a:ln>
                <a:noFill/>
              </a:ln>
              <a:solidFill>
                <a:srgbClr val="FFFFFF"/>
              </a:solidFill>
              <a:effectLst/>
              <a:latin typeface="Arial" charset="0"/>
            </a:endParaRPr>
          </a:p>
        </p:txBody>
      </p:sp>
      <p:sp>
        <p:nvSpPr>
          <p:cNvPr id="82" name="Rectangle 81"/>
          <p:cNvSpPr/>
          <p:nvPr/>
        </p:nvSpPr>
        <p:spPr bwMode="auto">
          <a:xfrm>
            <a:off x="6144706" y="3163327"/>
            <a:ext cx="2084173" cy="58162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rPr>
              <a:t>Choose</a:t>
            </a:r>
            <a:r>
              <a:rPr kumimoji="0" lang="en-GB" sz="1600" b="1" i="0" u="none" strike="noStrike" cap="none" normalizeH="0" dirty="0">
                <a:ln>
                  <a:noFill/>
                </a:ln>
                <a:solidFill>
                  <a:srgbClr val="FFFFFF"/>
                </a:solidFill>
                <a:effectLst/>
                <a:latin typeface="Arial" charset="0"/>
              </a:rPr>
              <a:t> case from digital library</a:t>
            </a:r>
            <a:endParaRPr kumimoji="0" lang="en-GB" sz="1600" b="1" i="0" u="none" strike="noStrike" cap="none" normalizeH="0" baseline="0" dirty="0">
              <a:ln>
                <a:noFill/>
              </a:ln>
              <a:solidFill>
                <a:srgbClr val="FFFFFF"/>
              </a:solidFill>
              <a:effectLst/>
              <a:latin typeface="Arial" charset="0"/>
            </a:endParaRPr>
          </a:p>
        </p:txBody>
      </p:sp>
      <p:cxnSp>
        <p:nvCxnSpPr>
          <p:cNvPr id="83" name="Elbow Connector 82"/>
          <p:cNvCxnSpPr>
            <a:stCxn id="45" idx="2"/>
            <a:endCxn id="82" idx="0"/>
          </p:cNvCxnSpPr>
          <p:nvPr/>
        </p:nvCxnSpPr>
        <p:spPr bwMode="auto">
          <a:xfrm rot="5400000">
            <a:off x="7150837" y="3127371"/>
            <a:ext cx="71912" cy="12700"/>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cxnSp>
        <p:nvCxnSpPr>
          <p:cNvPr id="86" name="Elbow Connector 85"/>
          <p:cNvCxnSpPr>
            <a:stCxn id="82" idx="2"/>
            <a:endCxn id="81" idx="0"/>
          </p:cNvCxnSpPr>
          <p:nvPr/>
        </p:nvCxnSpPr>
        <p:spPr bwMode="auto">
          <a:xfrm rot="5400000">
            <a:off x="6486022" y="4445724"/>
            <a:ext cx="1401542" cy="12700"/>
          </a:xfrm>
          <a:prstGeom prst="bentConnector3">
            <a:avLst>
              <a:gd name="adj1" fmla="val -877"/>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cxnSp>
        <p:nvCxnSpPr>
          <p:cNvPr id="91" name="Elbow Connector 90"/>
          <p:cNvCxnSpPr>
            <a:stCxn id="81" idx="2"/>
            <a:endCxn id="55" idx="0"/>
          </p:cNvCxnSpPr>
          <p:nvPr/>
        </p:nvCxnSpPr>
        <p:spPr bwMode="auto">
          <a:xfrm rot="5400000">
            <a:off x="5703381" y="4876199"/>
            <a:ext cx="631490" cy="2335335"/>
          </a:xfrm>
          <a:prstGeom prst="bentConnector3">
            <a:avLst>
              <a:gd name="adj1" fmla="val 50000"/>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cxnSp>
        <p:nvCxnSpPr>
          <p:cNvPr id="95" name="Elbow Connector 94"/>
          <p:cNvCxnSpPr>
            <a:stCxn id="43" idx="3"/>
          </p:cNvCxnSpPr>
          <p:nvPr/>
        </p:nvCxnSpPr>
        <p:spPr bwMode="auto">
          <a:xfrm flipH="1">
            <a:off x="8345206" y="1131765"/>
            <a:ext cx="404717" cy="1796358"/>
          </a:xfrm>
          <a:prstGeom prst="bentConnector4">
            <a:avLst>
              <a:gd name="adj1" fmla="val -56484"/>
              <a:gd name="adj2" fmla="val 98608"/>
            </a:avLst>
          </a:prstGeom>
          <a:solidFill>
            <a:schemeClr val="accent1"/>
          </a:solidFill>
          <a:ln w="9525" cap="flat" cmpd="sng" algn="ctr">
            <a:solidFill>
              <a:schemeClr val="tx1">
                <a:lumMod val="95000"/>
                <a:lumOff val="5000"/>
              </a:schemeClr>
            </a:solidFill>
            <a:prstDash val="solid"/>
            <a:round/>
            <a:headEnd type="none" w="med" len="med"/>
            <a:tailEnd type="triangle"/>
          </a:ln>
          <a:effectLst/>
        </p:spPr>
      </p:cxnSp>
      <p:sp>
        <p:nvSpPr>
          <p:cNvPr id="98" name="TextBox 97"/>
          <p:cNvSpPr txBox="1"/>
          <p:nvPr/>
        </p:nvSpPr>
        <p:spPr>
          <a:xfrm>
            <a:off x="7709483" y="1379441"/>
            <a:ext cx="1123935" cy="461665"/>
          </a:xfrm>
          <a:prstGeom prst="rect">
            <a:avLst/>
          </a:prstGeom>
          <a:noFill/>
        </p:spPr>
        <p:txBody>
          <a:bodyPr wrap="square" rtlCol="0">
            <a:spAutoFit/>
          </a:bodyPr>
          <a:lstStyle/>
          <a:p>
            <a:pPr algn="ctr"/>
            <a:r>
              <a:rPr lang="en-GB" sz="1200"/>
              <a:t>One annual subscription</a:t>
            </a:r>
          </a:p>
        </p:txBody>
      </p:sp>
      <p:cxnSp>
        <p:nvCxnSpPr>
          <p:cNvPr id="104" name="Straight Connector 103"/>
          <p:cNvCxnSpPr/>
          <p:nvPr/>
        </p:nvCxnSpPr>
        <p:spPr bwMode="auto">
          <a:xfrm>
            <a:off x="1313825" y="5112701"/>
            <a:ext cx="6915054" cy="0"/>
          </a:xfrm>
          <a:prstGeom prst="line">
            <a:avLst/>
          </a:prstGeom>
          <a:solidFill>
            <a:schemeClr val="accent1"/>
          </a:solidFill>
          <a:ln w="19050" cap="flat" cmpd="sng" algn="ctr">
            <a:solidFill>
              <a:schemeClr val="bg1">
                <a:lumMod val="85000"/>
              </a:schemeClr>
            </a:solidFill>
            <a:prstDash val="sysDot"/>
            <a:round/>
            <a:headEnd type="none" w="med" len="med"/>
            <a:tailEnd type="none" w="med" len="med"/>
          </a:ln>
          <a:effectLst/>
        </p:spPr>
      </p:cxnSp>
      <p:cxnSp>
        <p:nvCxnSpPr>
          <p:cNvPr id="106" name="Straight Connector 105"/>
          <p:cNvCxnSpPr/>
          <p:nvPr/>
        </p:nvCxnSpPr>
        <p:spPr bwMode="auto">
          <a:xfrm>
            <a:off x="1313825" y="3780248"/>
            <a:ext cx="6915054" cy="0"/>
          </a:xfrm>
          <a:prstGeom prst="line">
            <a:avLst/>
          </a:prstGeom>
          <a:solidFill>
            <a:schemeClr val="accent1"/>
          </a:solidFill>
          <a:ln w="19050" cap="flat" cmpd="sng" algn="ctr">
            <a:solidFill>
              <a:schemeClr val="bg1">
                <a:lumMod val="85000"/>
              </a:schemeClr>
            </a:solidFill>
            <a:prstDash val="sysDot"/>
            <a:round/>
            <a:headEnd type="none" w="med" len="med"/>
            <a:tailEnd type="none" w="med" len="med"/>
          </a:ln>
          <a:effectLst/>
        </p:spPr>
      </p:cxnSp>
      <p:cxnSp>
        <p:nvCxnSpPr>
          <p:cNvPr id="110" name="Straight Connector 109"/>
          <p:cNvCxnSpPr/>
          <p:nvPr/>
        </p:nvCxnSpPr>
        <p:spPr bwMode="auto">
          <a:xfrm flipV="1">
            <a:off x="6199270" y="3857266"/>
            <a:ext cx="0" cy="1125234"/>
          </a:xfrm>
          <a:prstGeom prst="line">
            <a:avLst/>
          </a:prstGeom>
          <a:solidFill>
            <a:schemeClr val="accent1"/>
          </a:solidFill>
          <a:ln w="9525" cap="flat" cmpd="sng" algn="ctr">
            <a:solidFill>
              <a:srgbClr val="FF0000"/>
            </a:solidFill>
            <a:prstDash val="solid"/>
            <a:round/>
            <a:headEnd type="triangle" w="med" len="med"/>
            <a:tailEnd type="triangle" w="med" len="med"/>
          </a:ln>
          <a:effectLst/>
        </p:spPr>
      </p:cxnSp>
      <p:sp>
        <p:nvSpPr>
          <p:cNvPr id="111" name="TextBox 110"/>
          <p:cNvSpPr txBox="1"/>
          <p:nvPr/>
        </p:nvSpPr>
        <p:spPr>
          <a:xfrm>
            <a:off x="5046075" y="4124116"/>
            <a:ext cx="973051" cy="646331"/>
          </a:xfrm>
          <a:prstGeom prst="rect">
            <a:avLst/>
          </a:prstGeom>
          <a:noFill/>
        </p:spPr>
        <p:txBody>
          <a:bodyPr wrap="square" rtlCol="0" anchor="ctr">
            <a:spAutoFit/>
          </a:bodyPr>
          <a:lstStyle/>
          <a:p>
            <a:pPr algn="ctr"/>
            <a:r>
              <a:rPr lang="en-GB" b="1">
                <a:solidFill>
                  <a:srgbClr val="FF0000"/>
                </a:solidFill>
              </a:rPr>
              <a:t>Time saved</a:t>
            </a:r>
          </a:p>
        </p:txBody>
      </p:sp>
      <p:sp>
        <p:nvSpPr>
          <p:cNvPr id="112" name="Title 1"/>
          <p:cNvSpPr txBox="1">
            <a:spLocks/>
          </p:cNvSpPr>
          <p:nvPr/>
        </p:nvSpPr>
        <p:spPr>
          <a:xfrm>
            <a:off x="0" y="-7163"/>
            <a:ext cx="9143999" cy="628723"/>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algn="ctr"/>
            <a:r>
              <a:rPr lang="en-GB" sz="2400" kern="0" dirty="0"/>
              <a:t>A Single Annual Subscription</a:t>
            </a:r>
            <a:r>
              <a:rPr lang="en-GB" sz="2400" dirty="0"/>
              <a:t> that provides unlimited access to a growing digital library</a:t>
            </a:r>
            <a:r>
              <a:rPr lang="en-GB" sz="2200" kern="0" dirty="0"/>
              <a:t> </a:t>
            </a:r>
          </a:p>
        </p:txBody>
      </p:sp>
    </p:spTree>
    <p:extLst>
      <p:ext uri="{BB962C8B-B14F-4D97-AF65-F5344CB8AC3E}">
        <p14:creationId xmlns:p14="http://schemas.microsoft.com/office/powerpoint/2010/main" val="371838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5613" y="301625"/>
            <a:ext cx="5791200" cy="750888"/>
          </a:xfrm>
          <a:noFill/>
          <a:ln/>
        </p:spPr>
        <p:txBody>
          <a:bodyPr/>
          <a:lstStyle/>
          <a:p>
            <a:r>
              <a:rPr lang="en-GB" altLang="en-US" sz="2800"/>
              <a:t>Benefits for librarians</a:t>
            </a:r>
          </a:p>
        </p:txBody>
      </p:sp>
      <p:sp>
        <p:nvSpPr>
          <p:cNvPr id="181251" name="Rectangle 3"/>
          <p:cNvSpPr>
            <a:spLocks noGrp="1" noChangeArrowheads="1"/>
          </p:cNvSpPr>
          <p:nvPr>
            <p:ph type="body" idx="1"/>
          </p:nvPr>
        </p:nvSpPr>
        <p:spPr>
          <a:xfrm>
            <a:off x="395288" y="1125538"/>
            <a:ext cx="7572375" cy="5256212"/>
          </a:xfrm>
          <a:noFill/>
          <a:ln/>
        </p:spPr>
        <p:txBody>
          <a:bodyPr/>
          <a:lstStyle/>
          <a:p>
            <a:r>
              <a:rPr lang="en-GB" sz="1800" dirty="0"/>
              <a:t>A digital library with a single subscription for your institution, Emerald </a:t>
            </a:r>
            <a:r>
              <a:rPr lang="en-GB" sz="1800" dirty="0" err="1"/>
              <a:t>eCase</a:t>
            </a:r>
            <a:r>
              <a:rPr lang="en-GB" sz="1800" dirty="0"/>
              <a:t> Collection will significantly enhance your offering to students and faculty whilst giving central control of budget</a:t>
            </a:r>
          </a:p>
          <a:p>
            <a:pPr marL="0" indent="0">
              <a:buNone/>
            </a:pPr>
            <a:endParaRPr lang="en-GB" sz="1800" dirty="0"/>
          </a:p>
          <a:p>
            <a:r>
              <a:rPr lang="en-GB" sz="1800" dirty="0"/>
              <a:t>12 month subscription access to the full and growing collection of over 1500 case studies</a:t>
            </a:r>
          </a:p>
          <a:p>
            <a:pPr marL="0" indent="0">
              <a:buNone/>
            </a:pPr>
            <a:endParaRPr lang="en-GB" sz="1800" dirty="0"/>
          </a:p>
          <a:p>
            <a:r>
              <a:rPr lang="en-GB" sz="1800" dirty="0"/>
              <a:t>Unlimited access across subscribing institutions for students and faculty</a:t>
            </a:r>
          </a:p>
          <a:p>
            <a:endParaRPr lang="en-GB" sz="1800" dirty="0"/>
          </a:p>
          <a:p>
            <a:r>
              <a:rPr lang="en-GB" sz="1800" dirty="0" err="1"/>
              <a:t>eCases</a:t>
            </a:r>
            <a:r>
              <a:rPr lang="en-GB" sz="1800" dirty="0"/>
              <a:t> are accessed alongside other content on Emerald Insight, enhancing discoverability</a:t>
            </a:r>
          </a:p>
          <a:p>
            <a:endParaRPr lang="en-GB" sz="1800" dirty="0"/>
          </a:p>
          <a:p>
            <a:r>
              <a:rPr lang="en-GB" sz="1800" dirty="0"/>
              <a:t>New cases added throughout the year.</a:t>
            </a:r>
            <a:endParaRPr lang="en-GB" altLang="en-US" sz="1800" dirty="0"/>
          </a:p>
        </p:txBody>
      </p:sp>
    </p:spTree>
    <p:extLst>
      <p:ext uri="{BB962C8B-B14F-4D97-AF65-F5344CB8AC3E}">
        <p14:creationId xmlns:p14="http://schemas.microsoft.com/office/powerpoint/2010/main" val="239989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noFill/>
          <a:ln/>
        </p:spPr>
        <p:txBody>
          <a:bodyPr/>
          <a:lstStyle/>
          <a:p>
            <a:r>
              <a:rPr lang="en-GB" altLang="en-US" sz="2800" dirty="0"/>
              <a:t>Benefits for Faculty</a:t>
            </a:r>
          </a:p>
        </p:txBody>
      </p:sp>
      <p:sp>
        <p:nvSpPr>
          <p:cNvPr id="182275" name="Rectangle 3"/>
          <p:cNvSpPr>
            <a:spLocks noGrp="1" noChangeArrowheads="1"/>
          </p:cNvSpPr>
          <p:nvPr>
            <p:ph type="body" idx="1"/>
          </p:nvPr>
        </p:nvSpPr>
        <p:spPr>
          <a:xfrm>
            <a:off x="368300" y="1206500"/>
            <a:ext cx="8142288" cy="4914900"/>
          </a:xfrm>
          <a:noFill/>
          <a:ln/>
        </p:spPr>
        <p:txBody>
          <a:bodyPr/>
          <a:lstStyle/>
          <a:p>
            <a:r>
              <a:rPr lang="en-GB" sz="1800" dirty="0"/>
              <a:t>Prepare students for business by making resources for the case method easier to access</a:t>
            </a:r>
          </a:p>
          <a:p>
            <a:endParaRPr lang="en-GB" sz="1800" dirty="0"/>
          </a:p>
          <a:p>
            <a:r>
              <a:rPr lang="en-GB" sz="1800" dirty="0"/>
              <a:t>Browse content by Case Origin, Subject, Publisher and Date</a:t>
            </a:r>
          </a:p>
          <a:p>
            <a:endParaRPr lang="en-GB" sz="1800" dirty="0"/>
          </a:p>
          <a:p>
            <a:r>
              <a:rPr lang="en-GB" sz="1800" dirty="0"/>
              <a:t>Simply select a case study of interest and send the link to your students or add to your LMS/VLE</a:t>
            </a:r>
          </a:p>
          <a:p>
            <a:endParaRPr lang="en-GB" sz="1800" dirty="0"/>
          </a:p>
          <a:p>
            <a:r>
              <a:rPr lang="en-GB" sz="1800" dirty="0"/>
              <a:t>Online teaching notes are restricted to institutional teaching faculty</a:t>
            </a:r>
          </a:p>
          <a:p>
            <a:endParaRPr lang="en-GB" sz="1800" dirty="0"/>
          </a:p>
          <a:p>
            <a:r>
              <a:rPr lang="en-GB" sz="1800" dirty="0"/>
              <a:t>As well as teaching notes, supplementary</a:t>
            </a:r>
          </a:p>
          <a:p>
            <a:pPr marL="0" indent="0">
              <a:buNone/>
            </a:pPr>
            <a:r>
              <a:rPr lang="en-GB" sz="1800" dirty="0"/>
              <a:t>    material and exercises are available for </a:t>
            </a:r>
          </a:p>
          <a:p>
            <a:pPr marL="0" indent="0">
              <a:buNone/>
            </a:pPr>
            <a:r>
              <a:rPr lang="en-GB" sz="1800" dirty="0"/>
              <a:t>    many case studies.</a:t>
            </a:r>
            <a:endParaRPr lang="en-GB" altLang="en-US" sz="1800" dirty="0"/>
          </a:p>
        </p:txBody>
      </p:sp>
      <p:pic>
        <p:nvPicPr>
          <p:cNvPr id="182276" name="Picture 4" descr="Researc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221088"/>
            <a:ext cx="3179763"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5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2065" y="1400432"/>
            <a:ext cx="7150443" cy="646331"/>
          </a:xfrm>
          <a:prstGeom prst="rect">
            <a:avLst/>
          </a:prstGeom>
          <a:noFill/>
        </p:spPr>
        <p:txBody>
          <a:bodyPr wrap="square" rtlCol="0">
            <a:spAutoFit/>
          </a:bodyPr>
          <a:lstStyle/>
          <a:p>
            <a:endParaRPr lang="en-GB" dirty="0"/>
          </a:p>
          <a:p>
            <a:endParaRPr lang="en-GB" dirty="0"/>
          </a:p>
        </p:txBody>
      </p:sp>
      <p:sp>
        <p:nvSpPr>
          <p:cNvPr id="4" name="Title 1"/>
          <p:cNvSpPr txBox="1">
            <a:spLocks/>
          </p:cNvSpPr>
          <p:nvPr/>
        </p:nvSpPr>
        <p:spPr>
          <a:xfrm>
            <a:off x="395288" y="150813"/>
            <a:ext cx="7377112" cy="974725"/>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r>
              <a:rPr lang="en-GB" kern="0" dirty="0"/>
              <a:t>Content: Regional Coverage</a:t>
            </a:r>
          </a:p>
        </p:txBody>
      </p:sp>
      <p:pic>
        <p:nvPicPr>
          <p:cNvPr id="5" name="Picture 4"/>
          <p:cNvPicPr>
            <a:picLocks noChangeAspect="1"/>
          </p:cNvPicPr>
          <p:nvPr/>
        </p:nvPicPr>
        <p:blipFill>
          <a:blip r:embed="rId2"/>
          <a:stretch>
            <a:fillRect/>
          </a:stretch>
        </p:blipFill>
        <p:spPr>
          <a:xfrm>
            <a:off x="962025" y="762000"/>
            <a:ext cx="7219950" cy="5334000"/>
          </a:xfrm>
          <a:prstGeom prst="rect">
            <a:avLst/>
          </a:prstGeom>
        </p:spPr>
      </p:pic>
    </p:spTree>
    <p:extLst>
      <p:ext uri="{BB962C8B-B14F-4D97-AF65-F5344CB8AC3E}">
        <p14:creationId xmlns:p14="http://schemas.microsoft.com/office/powerpoint/2010/main" val="316133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2065" y="1400432"/>
            <a:ext cx="7150443" cy="646331"/>
          </a:xfrm>
          <a:prstGeom prst="rect">
            <a:avLst/>
          </a:prstGeom>
          <a:noFill/>
        </p:spPr>
        <p:txBody>
          <a:bodyPr wrap="square" rtlCol="0">
            <a:spAutoFit/>
          </a:bodyPr>
          <a:lstStyle/>
          <a:p>
            <a:endParaRPr lang="en-GB" dirty="0"/>
          </a:p>
          <a:p>
            <a:endParaRPr lang="en-GB" dirty="0"/>
          </a:p>
        </p:txBody>
      </p:sp>
      <p:sp>
        <p:nvSpPr>
          <p:cNvPr id="4" name="Title 1"/>
          <p:cNvSpPr txBox="1">
            <a:spLocks/>
          </p:cNvSpPr>
          <p:nvPr/>
        </p:nvSpPr>
        <p:spPr>
          <a:xfrm>
            <a:off x="395288" y="150813"/>
            <a:ext cx="7377112" cy="974725"/>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r>
              <a:rPr lang="en-GB" kern="0" dirty="0"/>
              <a:t>Content: Subject Areas</a:t>
            </a:r>
          </a:p>
        </p:txBody>
      </p:sp>
      <p:pic>
        <p:nvPicPr>
          <p:cNvPr id="2" name="Picture 1"/>
          <p:cNvPicPr>
            <a:picLocks noChangeAspect="1"/>
          </p:cNvPicPr>
          <p:nvPr/>
        </p:nvPicPr>
        <p:blipFill>
          <a:blip r:embed="rId2"/>
          <a:stretch>
            <a:fillRect/>
          </a:stretch>
        </p:blipFill>
        <p:spPr>
          <a:xfrm>
            <a:off x="755576" y="827701"/>
            <a:ext cx="7921374" cy="5377912"/>
          </a:xfrm>
          <a:prstGeom prst="rect">
            <a:avLst/>
          </a:prstGeom>
        </p:spPr>
      </p:pic>
    </p:spTree>
    <p:extLst>
      <p:ext uri="{BB962C8B-B14F-4D97-AF65-F5344CB8AC3E}">
        <p14:creationId xmlns:p14="http://schemas.microsoft.com/office/powerpoint/2010/main" val="154748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775" r="12988"/>
          <a:stretch/>
        </p:blipFill>
        <p:spPr>
          <a:xfrm>
            <a:off x="-29356" y="-99392"/>
            <a:ext cx="9180976" cy="4933331"/>
          </a:xfrm>
        </p:spPr>
      </p:pic>
      <p:sp>
        <p:nvSpPr>
          <p:cNvPr id="5" name="Subtitle 2"/>
          <p:cNvSpPr txBox="1">
            <a:spLocks/>
          </p:cNvSpPr>
          <p:nvPr/>
        </p:nvSpPr>
        <p:spPr bwMode="auto">
          <a:xfrm>
            <a:off x="1043608" y="5373216"/>
            <a:ext cx="68373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4"/>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4"/>
              </a:buBlip>
              <a:defRPr sz="1600">
                <a:solidFill>
                  <a:srgbClr val="004542"/>
                </a:solidFill>
                <a:latin typeface="+mn-lt"/>
              </a:defRPr>
            </a:lvl2pPr>
            <a:lvl3pPr marL="1143000" indent="-228600" algn="l" rtl="0" eaLnBrk="1" fontAlgn="base" hangingPunct="1">
              <a:spcBef>
                <a:spcPct val="20000"/>
              </a:spcBef>
              <a:spcAft>
                <a:spcPct val="0"/>
              </a:spcAft>
              <a:buFontTx/>
              <a:buBlip>
                <a:blip r:embed="rId4"/>
              </a:buBlip>
              <a:defRPr sz="1600">
                <a:solidFill>
                  <a:srgbClr val="004542"/>
                </a:solidFill>
                <a:latin typeface="+mn-lt"/>
              </a:defRPr>
            </a:lvl3pPr>
            <a:lvl4pPr marL="1600200" indent="-228600" algn="l" rtl="0" eaLnBrk="1" fontAlgn="base" hangingPunct="1">
              <a:spcBef>
                <a:spcPct val="20000"/>
              </a:spcBef>
              <a:spcAft>
                <a:spcPct val="0"/>
              </a:spcAft>
              <a:buFontTx/>
              <a:buBlip>
                <a:blip r:embed="rId4"/>
              </a:buBlip>
              <a:defRPr sz="1600">
                <a:solidFill>
                  <a:srgbClr val="004542"/>
                </a:solidFill>
                <a:latin typeface="+mn-lt"/>
              </a:defRPr>
            </a:lvl4pPr>
            <a:lvl5pPr marL="2057400" indent="-228600" algn="l" rtl="0" eaLnBrk="1" fontAlgn="base" hangingPunct="1">
              <a:spcBef>
                <a:spcPct val="20000"/>
              </a:spcBef>
              <a:spcAft>
                <a:spcPct val="0"/>
              </a:spcAft>
              <a:buFontTx/>
              <a:buBlip>
                <a:blip r:embed="rId4"/>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2400" kern="0" dirty="0"/>
              <a:t>At Emerald Publishing our aim is to help research and researchers make an impact</a:t>
            </a:r>
          </a:p>
        </p:txBody>
      </p:sp>
    </p:spTree>
    <p:extLst>
      <p:ext uri="{BB962C8B-B14F-4D97-AF65-F5344CB8AC3E}">
        <p14:creationId xmlns:p14="http://schemas.microsoft.com/office/powerpoint/2010/main" val="249261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323850" y="261938"/>
            <a:ext cx="7416800" cy="1196975"/>
          </a:xfrm>
          <a:noFill/>
          <a:ln/>
        </p:spPr>
        <p:txBody>
          <a:bodyPr/>
          <a:lstStyle/>
          <a:p>
            <a:pPr algn="ctr">
              <a:buFontTx/>
              <a:buNone/>
            </a:pPr>
            <a:r>
              <a:rPr lang="en-GB" altLang="en-US" sz="2000" b="1" dirty="0"/>
              <a:t>For further information about</a:t>
            </a:r>
          </a:p>
          <a:p>
            <a:pPr algn="ctr">
              <a:buFontTx/>
              <a:buNone/>
            </a:pPr>
            <a:r>
              <a:rPr lang="en-GB" altLang="en-US" sz="2000" b="1" dirty="0" err="1"/>
              <a:t>eCase</a:t>
            </a:r>
            <a:r>
              <a:rPr lang="en-GB" altLang="en-US" sz="2000" b="1" dirty="0"/>
              <a:t> Collection please contact</a:t>
            </a:r>
          </a:p>
          <a:p>
            <a:pPr algn="ctr">
              <a:buFontTx/>
              <a:buNone/>
            </a:pPr>
            <a:r>
              <a:rPr lang="en-GB" altLang="en-US" sz="2000" b="1" dirty="0"/>
              <a:t>your regional representative:</a:t>
            </a:r>
          </a:p>
          <a:p>
            <a:pPr algn="ctr">
              <a:buFontTx/>
              <a:buNone/>
            </a:pPr>
            <a:endParaRPr lang="en-GB" altLang="en-US" sz="2100" dirty="0">
              <a:solidFill>
                <a:srgbClr val="007D5D"/>
              </a:solidFill>
            </a:endParaRPr>
          </a:p>
          <a:p>
            <a:pPr algn="ctr">
              <a:buFontTx/>
              <a:buNone/>
            </a:pPr>
            <a:endParaRPr lang="en-GB" altLang="en-US" b="1" dirty="0">
              <a:solidFill>
                <a:srgbClr val="007D5D"/>
              </a:solidFill>
            </a:endParaRPr>
          </a:p>
          <a:p>
            <a:pPr>
              <a:buFontTx/>
              <a:buNone/>
            </a:pPr>
            <a:endParaRPr lang="en-GB" altLang="en-US" sz="2400" dirty="0">
              <a:latin typeface="MetaBold-Roman" pitchFamily="18" charset="0"/>
            </a:endParaRPr>
          </a:p>
        </p:txBody>
      </p:sp>
      <p:pic>
        <p:nvPicPr>
          <p:cNvPr id="11" name="Picture 10"/>
          <p:cNvPicPr>
            <a:picLocks noChangeAspect="1"/>
          </p:cNvPicPr>
          <p:nvPr/>
        </p:nvPicPr>
        <p:blipFill>
          <a:blip r:embed="rId2"/>
          <a:stretch>
            <a:fillRect/>
          </a:stretch>
        </p:blipFill>
        <p:spPr>
          <a:xfrm>
            <a:off x="2915816" y="1988840"/>
            <a:ext cx="3361444" cy="4297470"/>
          </a:xfrm>
          <a:prstGeom prst="rect">
            <a:avLst/>
          </a:prstGeom>
        </p:spPr>
      </p:pic>
    </p:spTree>
    <p:extLst>
      <p:ext uri="{BB962C8B-B14F-4D97-AF65-F5344CB8AC3E}">
        <p14:creationId xmlns:p14="http://schemas.microsoft.com/office/powerpoint/2010/main" val="57019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052736"/>
            <a:ext cx="6930008" cy="1800200"/>
          </a:xfrm>
        </p:spPr>
        <p:txBody>
          <a:bodyPr>
            <a:normAutofit/>
          </a:bodyPr>
          <a:lstStyle/>
          <a:p>
            <a:r>
              <a:rPr lang="es-ES" sz="3200" b="1" dirty="0"/>
              <a:t>QUESTIONS?</a:t>
            </a:r>
            <a:br>
              <a:rPr lang="es-ES" sz="3200" b="1" dirty="0"/>
            </a:br>
            <a:r>
              <a:rPr lang="es-ES" sz="3200" b="1" dirty="0"/>
              <a:t>COMMENTS?</a:t>
            </a:r>
            <a:endParaRPr lang="en-GB" sz="3200" b="1" dirty="0"/>
          </a:p>
        </p:txBody>
      </p:sp>
      <p:sp>
        <p:nvSpPr>
          <p:cNvPr id="4" name="Rectangle 3"/>
          <p:cNvSpPr/>
          <p:nvPr/>
        </p:nvSpPr>
        <p:spPr>
          <a:xfrm>
            <a:off x="2699792" y="2668270"/>
            <a:ext cx="4536504" cy="369332"/>
          </a:xfrm>
          <a:prstGeom prst="rect">
            <a:avLst/>
          </a:prstGeom>
        </p:spPr>
        <p:txBody>
          <a:bodyPr wrap="square">
            <a:spAutoFit/>
          </a:bodyPr>
          <a:lstStyle/>
          <a:p>
            <a:r>
              <a:rPr lang="es-ES" dirty="0"/>
              <a:t>cmazzoleni@emeraldgroup.com</a:t>
            </a:r>
            <a:endParaRPr lang="en-GB" dirty="0"/>
          </a:p>
        </p:txBody>
      </p:sp>
    </p:spTree>
    <p:extLst>
      <p:ext uri="{BB962C8B-B14F-4D97-AF65-F5344CB8AC3E}">
        <p14:creationId xmlns:p14="http://schemas.microsoft.com/office/powerpoint/2010/main" val="3863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67544" y="459392"/>
            <a:ext cx="68373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r">
              <a:buNone/>
            </a:pPr>
            <a:r>
              <a:rPr lang="en-GB" sz="2400" kern="0" dirty="0"/>
              <a:t>Case studies provide students with simulated decision making experience</a:t>
            </a:r>
          </a:p>
        </p:txBody>
      </p:sp>
      <p:sp>
        <p:nvSpPr>
          <p:cNvPr id="8" name="Oval 7"/>
          <p:cNvSpPr/>
          <p:nvPr/>
        </p:nvSpPr>
        <p:spPr bwMode="auto">
          <a:xfrm>
            <a:off x="271131" y="1916832"/>
            <a:ext cx="1944216" cy="1944216"/>
          </a:xfrm>
          <a:prstGeom prst="ellipse">
            <a:avLst/>
          </a:prstGeom>
          <a:solidFill>
            <a:srgbClr val="00F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9" name="Oval 8"/>
          <p:cNvSpPr/>
          <p:nvPr/>
        </p:nvSpPr>
        <p:spPr bwMode="auto">
          <a:xfrm>
            <a:off x="2424834" y="1916832"/>
            <a:ext cx="1944216" cy="1944216"/>
          </a:xfrm>
          <a:prstGeom prst="ellipse">
            <a:avLst/>
          </a:prstGeom>
          <a:solidFill>
            <a:srgbClr val="00D0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0" name="Oval 9"/>
          <p:cNvSpPr/>
          <p:nvPr/>
        </p:nvSpPr>
        <p:spPr bwMode="auto">
          <a:xfrm>
            <a:off x="4578537" y="1953526"/>
            <a:ext cx="1944216" cy="1944216"/>
          </a:xfrm>
          <a:prstGeom prst="ellipse">
            <a:avLst/>
          </a:prstGeom>
          <a:solidFill>
            <a:srgbClr val="00B4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1" name="Oval 10"/>
          <p:cNvSpPr/>
          <p:nvPr/>
        </p:nvSpPr>
        <p:spPr bwMode="auto">
          <a:xfrm>
            <a:off x="6732240" y="1916832"/>
            <a:ext cx="1944216" cy="194421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2" name="Oval 11"/>
          <p:cNvSpPr/>
          <p:nvPr/>
        </p:nvSpPr>
        <p:spPr bwMode="auto">
          <a:xfrm>
            <a:off x="970935" y="2059650"/>
            <a:ext cx="434443" cy="434443"/>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3" name="Oval 12"/>
          <p:cNvSpPr/>
          <p:nvPr/>
        </p:nvSpPr>
        <p:spPr bwMode="auto">
          <a:xfrm>
            <a:off x="3179720" y="2059650"/>
            <a:ext cx="434443" cy="434443"/>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4" name="Oval 13"/>
          <p:cNvSpPr/>
          <p:nvPr/>
        </p:nvSpPr>
        <p:spPr bwMode="auto">
          <a:xfrm>
            <a:off x="5261764" y="2071800"/>
            <a:ext cx="434443" cy="434443"/>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5" name="Oval 14"/>
          <p:cNvSpPr/>
          <p:nvPr/>
        </p:nvSpPr>
        <p:spPr bwMode="auto">
          <a:xfrm>
            <a:off x="7487126" y="2071800"/>
            <a:ext cx="434443" cy="434443"/>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6" name="Subtitle 2"/>
          <p:cNvSpPr txBox="1">
            <a:spLocks/>
          </p:cNvSpPr>
          <p:nvPr/>
        </p:nvSpPr>
        <p:spPr bwMode="auto">
          <a:xfrm>
            <a:off x="7512832" y="2104089"/>
            <a:ext cx="360041" cy="38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2400" kern="0" dirty="0">
                <a:solidFill>
                  <a:srgbClr val="008F5A"/>
                </a:solidFill>
              </a:rPr>
              <a:t>4</a:t>
            </a:r>
          </a:p>
        </p:txBody>
      </p:sp>
      <p:sp>
        <p:nvSpPr>
          <p:cNvPr id="17" name="Subtitle 2"/>
          <p:cNvSpPr txBox="1">
            <a:spLocks/>
          </p:cNvSpPr>
          <p:nvPr/>
        </p:nvSpPr>
        <p:spPr bwMode="auto">
          <a:xfrm>
            <a:off x="5298964" y="2104089"/>
            <a:ext cx="360041" cy="38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2400" kern="0" dirty="0">
                <a:solidFill>
                  <a:srgbClr val="00B46F"/>
                </a:solidFill>
              </a:rPr>
              <a:t>3</a:t>
            </a:r>
          </a:p>
        </p:txBody>
      </p:sp>
      <p:sp>
        <p:nvSpPr>
          <p:cNvPr id="18" name="Subtitle 2"/>
          <p:cNvSpPr txBox="1">
            <a:spLocks/>
          </p:cNvSpPr>
          <p:nvPr/>
        </p:nvSpPr>
        <p:spPr bwMode="auto">
          <a:xfrm>
            <a:off x="3202970" y="2060848"/>
            <a:ext cx="360041" cy="38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2400" kern="0" dirty="0">
                <a:solidFill>
                  <a:srgbClr val="00D081"/>
                </a:solidFill>
              </a:rPr>
              <a:t>2</a:t>
            </a:r>
          </a:p>
        </p:txBody>
      </p:sp>
      <p:sp>
        <p:nvSpPr>
          <p:cNvPr id="19" name="Subtitle 2"/>
          <p:cNvSpPr txBox="1">
            <a:spLocks/>
          </p:cNvSpPr>
          <p:nvPr/>
        </p:nvSpPr>
        <p:spPr bwMode="auto">
          <a:xfrm>
            <a:off x="1008135" y="2071800"/>
            <a:ext cx="360041" cy="38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2400" kern="0" dirty="0">
                <a:solidFill>
                  <a:srgbClr val="00FE9D"/>
                </a:solidFill>
              </a:rPr>
              <a:t>1</a:t>
            </a:r>
          </a:p>
        </p:txBody>
      </p:sp>
      <p:sp>
        <p:nvSpPr>
          <p:cNvPr id="20" name="Subtitle 2"/>
          <p:cNvSpPr txBox="1">
            <a:spLocks/>
          </p:cNvSpPr>
          <p:nvPr/>
        </p:nvSpPr>
        <p:spPr bwMode="auto">
          <a:xfrm>
            <a:off x="24215" y="2636911"/>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INDIVIDUAL </a:t>
            </a:r>
          </a:p>
          <a:p>
            <a:pPr marL="0" indent="0" algn="ctr">
              <a:buNone/>
            </a:pPr>
            <a:r>
              <a:rPr lang="en-GB" sz="1400" b="1" kern="0" dirty="0">
                <a:solidFill>
                  <a:srgbClr val="FFFFFF"/>
                </a:solidFill>
              </a:rPr>
              <a:t>CASE </a:t>
            </a:r>
          </a:p>
          <a:p>
            <a:pPr marL="0" indent="0" algn="ctr">
              <a:buNone/>
            </a:pPr>
            <a:r>
              <a:rPr lang="en-GB" sz="1400" b="1" kern="0" dirty="0">
                <a:solidFill>
                  <a:srgbClr val="FFFFFF"/>
                </a:solidFill>
              </a:rPr>
              <a:t>PREPARATION</a:t>
            </a:r>
          </a:p>
        </p:txBody>
      </p:sp>
      <p:sp>
        <p:nvSpPr>
          <p:cNvPr id="21" name="Subtitle 2"/>
          <p:cNvSpPr txBox="1">
            <a:spLocks/>
          </p:cNvSpPr>
          <p:nvPr/>
        </p:nvSpPr>
        <p:spPr bwMode="auto">
          <a:xfrm>
            <a:off x="2171481" y="2625625"/>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TEAM </a:t>
            </a:r>
          </a:p>
          <a:p>
            <a:pPr marL="0" indent="0" algn="ctr">
              <a:buNone/>
            </a:pPr>
            <a:r>
              <a:rPr lang="en-GB" sz="1400" b="1" kern="0" dirty="0">
                <a:solidFill>
                  <a:srgbClr val="FFFFFF"/>
                </a:solidFill>
              </a:rPr>
              <a:t>ANALYSIS</a:t>
            </a:r>
          </a:p>
          <a:p>
            <a:pPr marL="0" indent="0" algn="ctr">
              <a:buNone/>
            </a:pPr>
            <a:r>
              <a:rPr lang="en-GB" sz="1400" b="1" kern="0" dirty="0">
                <a:solidFill>
                  <a:srgbClr val="FFFFFF"/>
                </a:solidFill>
              </a:rPr>
              <a:t>AND DEBATE</a:t>
            </a:r>
          </a:p>
        </p:txBody>
      </p:sp>
      <p:sp>
        <p:nvSpPr>
          <p:cNvPr id="22" name="Subtitle 2"/>
          <p:cNvSpPr txBox="1">
            <a:spLocks/>
          </p:cNvSpPr>
          <p:nvPr/>
        </p:nvSpPr>
        <p:spPr bwMode="auto">
          <a:xfrm>
            <a:off x="4320868" y="2665556"/>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CASE </a:t>
            </a:r>
          </a:p>
          <a:p>
            <a:pPr marL="0" indent="0" algn="ctr">
              <a:buNone/>
            </a:pPr>
            <a:r>
              <a:rPr lang="en-GB" sz="1400" b="1" kern="0" dirty="0">
                <a:solidFill>
                  <a:srgbClr val="FFFFFF"/>
                </a:solidFill>
              </a:rPr>
              <a:t>DISCUSSION IN</a:t>
            </a:r>
          </a:p>
          <a:p>
            <a:pPr marL="0" indent="0" algn="ctr">
              <a:buNone/>
            </a:pPr>
            <a:r>
              <a:rPr lang="en-GB" sz="1400" b="1" kern="0" dirty="0">
                <a:solidFill>
                  <a:srgbClr val="FFFFFF"/>
                </a:solidFill>
              </a:rPr>
              <a:t>CLASS</a:t>
            </a:r>
          </a:p>
        </p:txBody>
      </p:sp>
      <p:sp>
        <p:nvSpPr>
          <p:cNvPr id="23" name="Subtitle 2"/>
          <p:cNvSpPr txBox="1">
            <a:spLocks/>
          </p:cNvSpPr>
          <p:nvPr/>
        </p:nvSpPr>
        <p:spPr bwMode="auto">
          <a:xfrm>
            <a:off x="6500839" y="2625625"/>
            <a:ext cx="2459553" cy="9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1400" b="1" kern="0" dirty="0">
                <a:solidFill>
                  <a:srgbClr val="FFFFFF"/>
                </a:solidFill>
              </a:rPr>
              <a:t>CONCLUSIONS</a:t>
            </a:r>
          </a:p>
          <a:p>
            <a:pPr marL="0" indent="0" algn="ctr">
              <a:buNone/>
            </a:pPr>
            <a:r>
              <a:rPr lang="en-GB" sz="1400" b="1" kern="0" dirty="0">
                <a:solidFill>
                  <a:srgbClr val="FFFFFF"/>
                </a:solidFill>
              </a:rPr>
              <a:t>DRAWN AND</a:t>
            </a:r>
          </a:p>
          <a:p>
            <a:pPr marL="0" indent="0" algn="ctr">
              <a:buNone/>
            </a:pPr>
            <a:r>
              <a:rPr lang="en-GB" sz="1400" b="1" kern="0" dirty="0">
                <a:solidFill>
                  <a:srgbClr val="FFFFFF"/>
                </a:solidFill>
              </a:rPr>
              <a:t>LESSONS </a:t>
            </a:r>
          </a:p>
          <a:p>
            <a:pPr marL="0" indent="0" algn="ctr">
              <a:buNone/>
            </a:pPr>
            <a:r>
              <a:rPr lang="en-GB" sz="1400" b="1" kern="0" dirty="0">
                <a:solidFill>
                  <a:srgbClr val="FFFFFF"/>
                </a:solidFill>
              </a:rPr>
              <a:t>LEARNED</a:t>
            </a:r>
          </a:p>
        </p:txBody>
      </p:sp>
      <p:sp>
        <p:nvSpPr>
          <p:cNvPr id="4" name="Rectangle 3"/>
          <p:cNvSpPr/>
          <p:nvPr/>
        </p:nvSpPr>
        <p:spPr>
          <a:xfrm>
            <a:off x="467544" y="4057055"/>
            <a:ext cx="8208912" cy="1877437"/>
          </a:xfrm>
          <a:prstGeom prst="rect">
            <a:avLst/>
          </a:prstGeom>
        </p:spPr>
        <p:txBody>
          <a:bodyPr wrap="square">
            <a:spAutoFit/>
          </a:bodyPr>
          <a:lstStyle/>
          <a:p>
            <a:pPr>
              <a:spcAft>
                <a:spcPts val="0"/>
              </a:spcAft>
            </a:pPr>
            <a: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t>Management education prepares and refines students’ abilities to make more considered decisions, often with incomplete information and increased complexity. Well-researched case studies designed to facilitate robust managerial analysis and debate are therefore important educational tools. Teaching through the case method has been shown to increase student engagement, encourage collaboration and reflection, and importantly application of learning.</a:t>
            </a:r>
          </a:p>
          <a:p>
            <a:pPr>
              <a:spcAft>
                <a:spcPts val="0"/>
              </a:spcAft>
            </a:pPr>
            <a:endPar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GB" sz="1400" dirty="0" err="1">
                <a:solidFill>
                  <a:srgbClr val="004542"/>
                </a:solidFill>
                <a:latin typeface="Verdana" panose="020B0604030504040204" pitchFamily="34" charset="0"/>
                <a:ea typeface="Verdana" panose="020B0604030504040204" pitchFamily="34" charset="0"/>
                <a:cs typeface="Verdana" panose="020B0604030504040204" pitchFamily="34" charset="0"/>
              </a:rPr>
              <a:t>Dr.</a:t>
            </a:r>
            <a: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t> Michael Goldman, Assistant Professor, University of San Francisco, USA</a:t>
            </a:r>
            <a:endParaRPr lang="en-GB" dirty="0">
              <a:solidFill>
                <a:srgbClr val="004542"/>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778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94037"/>
            <a:ext cx="8065143" cy="974725"/>
          </a:xfrm>
        </p:spPr>
        <p:txBody>
          <a:bodyPr/>
          <a:lstStyle/>
          <a:p>
            <a:pPr algn="ctr"/>
            <a:r>
              <a:rPr lang="en-GB" dirty="0"/>
              <a:t>Emerald has published case studies for use in teaching since 2011</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772816"/>
            <a:ext cx="1276350" cy="1885950"/>
          </a:xfrm>
        </p:spPr>
      </p:pic>
      <p:pic>
        <p:nvPicPr>
          <p:cNvPr id="5" name="Picture 4"/>
          <p:cNvPicPr>
            <a:picLocks noChangeAspect="1"/>
          </p:cNvPicPr>
          <p:nvPr/>
        </p:nvPicPr>
        <p:blipFill>
          <a:blip r:embed="rId3"/>
          <a:stretch>
            <a:fillRect/>
          </a:stretch>
        </p:blipFill>
        <p:spPr>
          <a:xfrm>
            <a:off x="1475656" y="1849016"/>
            <a:ext cx="2181225" cy="1809750"/>
          </a:xfrm>
          <a:prstGeom prst="rect">
            <a:avLst/>
          </a:prstGeom>
        </p:spPr>
      </p:pic>
      <p:sp>
        <p:nvSpPr>
          <p:cNvPr id="8" name="Rectangle 7"/>
          <p:cNvSpPr/>
          <p:nvPr/>
        </p:nvSpPr>
        <p:spPr>
          <a:xfrm>
            <a:off x="611560" y="3789040"/>
            <a:ext cx="3744416" cy="2254463"/>
          </a:xfrm>
          <a:prstGeom prst="rect">
            <a:avLst/>
          </a:prstGeom>
        </p:spPr>
        <p:txBody>
          <a:bodyPr wrap="square">
            <a:spAutoFit/>
          </a:bodyPr>
          <a:lstStyle/>
          <a:p>
            <a:pPr algn="ctr">
              <a:spcAft>
                <a:spcPts val="0"/>
              </a:spcAft>
            </a:pPr>
            <a:r>
              <a:rPr lang="en-GB" sz="1600" b="1" dirty="0">
                <a:solidFill>
                  <a:srgbClr val="004542"/>
                </a:solidFill>
                <a:latin typeface="Verdana" panose="020B0604030504040204" pitchFamily="34" charset="0"/>
                <a:ea typeface="Verdana" panose="020B0604030504040204" pitchFamily="34" charset="0"/>
                <a:cs typeface="Verdana" panose="020B0604030504040204" pitchFamily="34" charset="0"/>
              </a:rPr>
              <a:t>Emerging Markets Case Studies </a:t>
            </a:r>
            <a: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t/>
            </a:r>
            <a:b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br>
            <a: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t>Local insight with global relevance </a:t>
            </a:r>
          </a:p>
          <a:p>
            <a:pPr algn="ctr">
              <a:spcAft>
                <a:spcPts val="0"/>
              </a:spcAft>
            </a:pPr>
            <a:endParaRPr lang="en-GB" sz="1050" dirty="0">
              <a:solidFill>
                <a:srgbClr val="004542"/>
              </a:solidFill>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1200" dirty="0"/>
              <a:t>Arm graduates with authentic examples of organisational challenges within emerging markets, and inspire strategies designed to tackle business problems of the future. This collection introduces captivating commercial scenarios, authored by academics specialising in developing economies.</a:t>
            </a:r>
            <a:endParaRPr lang="en-GB" sz="1200" dirty="0">
              <a:solidFill>
                <a:srgbClr val="004542"/>
              </a:solidFill>
              <a:latin typeface="Times New Roman" panose="02020603050405020304" pitchFamily="18" charset="0"/>
              <a:ea typeface="Calibri" panose="020F0502020204030204" pitchFamily="34" charset="0"/>
            </a:endParaRPr>
          </a:p>
        </p:txBody>
      </p:sp>
      <p:sp>
        <p:nvSpPr>
          <p:cNvPr id="9" name="Rectangle 8"/>
          <p:cNvSpPr/>
          <p:nvPr/>
        </p:nvSpPr>
        <p:spPr>
          <a:xfrm>
            <a:off x="4499993" y="3790581"/>
            <a:ext cx="4248471" cy="2431435"/>
          </a:xfrm>
          <a:prstGeom prst="rect">
            <a:avLst/>
          </a:prstGeom>
        </p:spPr>
        <p:txBody>
          <a:bodyPr wrap="square">
            <a:spAutoFit/>
          </a:bodyPr>
          <a:lstStyle/>
          <a:p>
            <a:pPr algn="ctr">
              <a:spcAft>
                <a:spcPts val="0"/>
              </a:spcAft>
            </a:pPr>
            <a:r>
              <a:rPr lang="en-GB" sz="1600" b="1" dirty="0">
                <a:solidFill>
                  <a:srgbClr val="004542"/>
                </a:solidFill>
                <a:latin typeface="Verdana" panose="020B0604030504040204" pitchFamily="34" charset="0"/>
                <a:ea typeface="Verdana" panose="020B0604030504040204" pitchFamily="34" charset="0"/>
                <a:cs typeface="Verdana" panose="020B0604030504040204" pitchFamily="34" charset="0"/>
              </a:rPr>
              <a:t>The CASE Journal</a:t>
            </a:r>
            <a: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t/>
            </a:r>
            <a:b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br>
            <a:r>
              <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rPr>
              <a:t>The official journal of the CASE Association</a:t>
            </a:r>
          </a:p>
          <a:p>
            <a:pPr algn="ctr">
              <a:spcAft>
                <a:spcPts val="0"/>
              </a:spcAft>
            </a:pPr>
            <a:endParaRPr lang="en-GB" sz="1400" dirty="0">
              <a:solidFill>
                <a:srgbClr val="004542"/>
              </a:solidFill>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1200" dirty="0"/>
              <a:t>Present students with a modern interpretation of discussion based teaching, and equip the next generation of business professionals with the acumen to solve strategic problems in enterprise. This double-blind, peer-reviewed collection is endorsed by The CASE Association, who nurture authors to craft quality case research, and promote case studies as the catalyst for powerful classroom discussion.</a:t>
            </a:r>
            <a:r>
              <a:rPr lang="en-GB" sz="1050" dirty="0">
                <a:solidFill>
                  <a:srgbClr val="004542"/>
                </a:solidFill>
                <a:latin typeface="Verdana" panose="020B0604030504040204" pitchFamily="34" charset="0"/>
                <a:ea typeface="Verdana" panose="020B0604030504040204" pitchFamily="34" charset="0"/>
                <a:cs typeface="Verdana" panose="020B0604030504040204" pitchFamily="34" charset="0"/>
              </a:rPr>
              <a:t> </a:t>
            </a:r>
            <a:endParaRPr lang="en-GB" sz="1200" dirty="0">
              <a:solidFill>
                <a:srgbClr val="004542"/>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255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erging Markets Case Studies bann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9950" y="5644"/>
            <a:ext cx="7207716" cy="4880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merging Markets Case Studies banner."/>
          <p:cNvPicPr>
            <a:picLocks noChangeAspect="1" noChangeArrowheads="1"/>
          </p:cNvPicPr>
          <p:nvPr/>
        </p:nvPicPr>
        <p:blipFill rotWithShape="1">
          <a:blip r:embed="rId2">
            <a:extLst>
              <a:ext uri="{28A0092B-C50C-407E-A947-70E740481C1C}">
                <a14:useLocalDpi xmlns:a14="http://schemas.microsoft.com/office/drawing/2010/main" val="0"/>
              </a:ext>
            </a:extLst>
          </a:blip>
          <a:srcRect r="82875"/>
          <a:stretch/>
        </p:blipFill>
        <p:spPr bwMode="auto">
          <a:xfrm>
            <a:off x="7909640" y="13636"/>
            <a:ext cx="1234360" cy="48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merging Markets Case Studies banner."/>
          <p:cNvPicPr>
            <a:picLocks noChangeAspect="1" noChangeArrowheads="1"/>
          </p:cNvPicPr>
          <p:nvPr/>
        </p:nvPicPr>
        <p:blipFill rotWithShape="1">
          <a:blip r:embed="rId2">
            <a:extLst>
              <a:ext uri="{28A0092B-C50C-407E-A947-70E740481C1C}">
                <a14:useLocalDpi xmlns:a14="http://schemas.microsoft.com/office/drawing/2010/main" val="0"/>
              </a:ext>
            </a:extLst>
          </a:blip>
          <a:srcRect r="82875"/>
          <a:stretch/>
        </p:blipFill>
        <p:spPr bwMode="auto">
          <a:xfrm>
            <a:off x="-434410" y="5644"/>
            <a:ext cx="1234360" cy="48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auto">
          <a:xfrm>
            <a:off x="1043608" y="5373216"/>
            <a:ext cx="68373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3"/>
              </a:buBlip>
              <a:defRPr sz="1600">
                <a:solidFill>
                  <a:srgbClr val="004542"/>
                </a:solidFill>
                <a:latin typeface="+mn-lt"/>
              </a:defRPr>
            </a:lvl2pPr>
            <a:lvl3pPr marL="1143000" indent="-228600" algn="l" rtl="0" eaLnBrk="1" fontAlgn="base" hangingPunct="1">
              <a:spcBef>
                <a:spcPct val="20000"/>
              </a:spcBef>
              <a:spcAft>
                <a:spcPct val="0"/>
              </a:spcAft>
              <a:buFontTx/>
              <a:buBlip>
                <a:blip r:embed="rId3"/>
              </a:buBlip>
              <a:defRPr sz="1600">
                <a:solidFill>
                  <a:srgbClr val="004542"/>
                </a:solidFill>
                <a:latin typeface="+mn-lt"/>
              </a:defRPr>
            </a:lvl3pPr>
            <a:lvl4pPr marL="1600200" indent="-228600" algn="l" rtl="0" eaLnBrk="1" fontAlgn="base" hangingPunct="1">
              <a:spcBef>
                <a:spcPct val="20000"/>
              </a:spcBef>
              <a:spcAft>
                <a:spcPct val="0"/>
              </a:spcAft>
              <a:buFontTx/>
              <a:buBlip>
                <a:blip r:embed="rId3"/>
              </a:buBlip>
              <a:defRPr sz="1600">
                <a:solidFill>
                  <a:srgbClr val="004542"/>
                </a:solidFill>
                <a:latin typeface="+mn-lt"/>
              </a:defRPr>
            </a:lvl4pPr>
            <a:lvl5pPr marL="2057400" indent="-228600" algn="l" rtl="0" eaLnBrk="1" fontAlgn="base" hangingPunct="1">
              <a:spcBef>
                <a:spcPct val="20000"/>
              </a:spcBef>
              <a:spcAft>
                <a:spcPct val="0"/>
              </a:spcAft>
              <a:buFontTx/>
              <a:buBlip>
                <a:blip r:embed="rId3"/>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r">
              <a:buNone/>
            </a:pPr>
            <a:r>
              <a:rPr lang="en-GB" sz="2400" kern="0" dirty="0"/>
              <a:t>Emerging Markets Case Studies authors work in or with developing economies</a:t>
            </a:r>
          </a:p>
        </p:txBody>
      </p:sp>
    </p:spTree>
    <p:extLst>
      <p:ext uri="{BB962C8B-B14F-4D97-AF65-F5344CB8AC3E}">
        <p14:creationId xmlns:p14="http://schemas.microsoft.com/office/powerpoint/2010/main" val="398086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Emerging Markets Case Studies</a:t>
            </a:r>
          </a:p>
        </p:txBody>
      </p:sp>
      <p:sp>
        <p:nvSpPr>
          <p:cNvPr id="3" name="Content Placeholder 2"/>
          <p:cNvSpPr>
            <a:spLocks noGrp="1"/>
          </p:cNvSpPr>
          <p:nvPr>
            <p:ph idx="1"/>
          </p:nvPr>
        </p:nvSpPr>
        <p:spPr>
          <a:xfrm>
            <a:off x="404200" y="980728"/>
            <a:ext cx="8353425" cy="4826000"/>
          </a:xfrm>
        </p:spPr>
        <p:txBody>
          <a:bodyPr/>
          <a:lstStyle/>
          <a:p>
            <a:r>
              <a:rPr lang="en-GB" dirty="0"/>
              <a:t>Launched in 2011 by Emerald Publishing</a:t>
            </a:r>
          </a:p>
          <a:p>
            <a:pPr marL="0" indent="0">
              <a:buNone/>
            </a:pPr>
            <a:endParaRPr lang="en-GB" dirty="0"/>
          </a:p>
          <a:p>
            <a:r>
              <a:rPr lang="en-GB" dirty="0"/>
              <a:t>A collection of peer-reviewed teaching cases focusing on business decision making and management development through key emerging markets.</a:t>
            </a:r>
          </a:p>
          <a:p>
            <a:endParaRPr lang="en-GB" dirty="0"/>
          </a:p>
          <a:p>
            <a:r>
              <a:rPr lang="en-GB" dirty="0"/>
              <a:t>Cases are written by authors working in or closely with developing economies, offering local perspective with global appeal.</a:t>
            </a:r>
          </a:p>
          <a:p>
            <a:endParaRPr lang="en-GB" dirty="0"/>
          </a:p>
          <a:p>
            <a:r>
              <a:rPr lang="en-GB" dirty="0"/>
              <a:t>Includes c500 Case Studies.</a:t>
            </a:r>
          </a:p>
          <a:p>
            <a:endParaRPr lang="en-GB" dirty="0"/>
          </a:p>
          <a:p>
            <a:r>
              <a:rPr lang="en-GB" dirty="0"/>
              <a:t>Emerald Emerging Markets Case Studies provides </a:t>
            </a:r>
          </a:p>
          <a:p>
            <a:pPr marL="0" indent="0">
              <a:buNone/>
            </a:pPr>
            <a:r>
              <a:rPr lang="en-GB" dirty="0"/>
              <a:t>     well-researched, instructive, and multimedia online </a:t>
            </a:r>
          </a:p>
          <a:p>
            <a:pPr marL="0" indent="0">
              <a:buNone/>
            </a:pPr>
            <a:r>
              <a:rPr lang="en-GB" dirty="0"/>
              <a:t>     cases about organizational challenges within developing</a:t>
            </a:r>
            <a:br>
              <a:rPr lang="en-GB" dirty="0"/>
            </a:br>
            <a:r>
              <a:rPr lang="en-GB" dirty="0"/>
              <a:t>     economies and inspires strategies designed to tackle the </a:t>
            </a:r>
            <a:br>
              <a:rPr lang="en-GB" dirty="0"/>
            </a:br>
            <a:r>
              <a:rPr lang="en-GB" dirty="0"/>
              <a:t>     business problems of the future. </a:t>
            </a:r>
          </a:p>
          <a:p>
            <a:pPr marL="0" indent="0">
              <a:buNone/>
            </a:pPr>
            <a:endParaRPr lang="en-GB" dirty="0"/>
          </a:p>
          <a:p>
            <a:r>
              <a:rPr lang="en-GB" dirty="0"/>
              <a:t>Available by subscription with perpetual access to the </a:t>
            </a:r>
          </a:p>
          <a:p>
            <a:pPr marL="0" indent="0">
              <a:buNone/>
            </a:pPr>
            <a:r>
              <a:rPr lang="en-GB" dirty="0"/>
              <a:t>     content published during the subscription period.</a:t>
            </a:r>
          </a:p>
        </p:txBody>
      </p:sp>
      <p:pic>
        <p:nvPicPr>
          <p:cNvPr id="4" name="Picture 3"/>
          <p:cNvPicPr>
            <a:picLocks noChangeAspect="1"/>
          </p:cNvPicPr>
          <p:nvPr/>
        </p:nvPicPr>
        <p:blipFill>
          <a:blip r:embed="rId2"/>
          <a:stretch>
            <a:fillRect/>
          </a:stretch>
        </p:blipFill>
        <p:spPr>
          <a:xfrm>
            <a:off x="6674332" y="3852909"/>
            <a:ext cx="2486025" cy="2133600"/>
          </a:xfrm>
          <a:prstGeom prst="rect">
            <a:avLst/>
          </a:prstGeom>
        </p:spPr>
      </p:pic>
    </p:spTree>
    <p:extLst>
      <p:ext uri="{BB962C8B-B14F-4D97-AF65-F5344CB8AC3E}">
        <p14:creationId xmlns:p14="http://schemas.microsoft.com/office/powerpoint/2010/main" val="130073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043608" y="5373216"/>
            <a:ext cx="68373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r">
              <a:buNone/>
            </a:pPr>
            <a:endParaRPr lang="en-GB" sz="2400" kern="0" dirty="0"/>
          </a:p>
        </p:txBody>
      </p:sp>
      <p:sp>
        <p:nvSpPr>
          <p:cNvPr id="10" name="Subtitle 2"/>
          <p:cNvSpPr txBox="1">
            <a:spLocks/>
          </p:cNvSpPr>
          <p:nvPr/>
        </p:nvSpPr>
        <p:spPr bwMode="auto">
          <a:xfrm>
            <a:off x="1187624" y="5373216"/>
            <a:ext cx="748044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2"/>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2"/>
              </a:buBlip>
              <a:defRPr sz="1600">
                <a:solidFill>
                  <a:srgbClr val="004542"/>
                </a:solidFill>
                <a:latin typeface="+mn-lt"/>
              </a:defRPr>
            </a:lvl2pPr>
            <a:lvl3pPr marL="1143000" indent="-228600" algn="l" rtl="0" eaLnBrk="1" fontAlgn="base" hangingPunct="1">
              <a:spcBef>
                <a:spcPct val="20000"/>
              </a:spcBef>
              <a:spcAft>
                <a:spcPct val="0"/>
              </a:spcAft>
              <a:buFontTx/>
              <a:buBlip>
                <a:blip r:embed="rId2"/>
              </a:buBlip>
              <a:defRPr sz="1600">
                <a:solidFill>
                  <a:srgbClr val="004542"/>
                </a:solidFill>
                <a:latin typeface="+mn-lt"/>
              </a:defRPr>
            </a:lvl3pPr>
            <a:lvl4pPr marL="1600200" indent="-228600" algn="l" rtl="0" eaLnBrk="1" fontAlgn="base" hangingPunct="1">
              <a:spcBef>
                <a:spcPct val="20000"/>
              </a:spcBef>
              <a:spcAft>
                <a:spcPct val="0"/>
              </a:spcAft>
              <a:buFontTx/>
              <a:buBlip>
                <a:blip r:embed="rId2"/>
              </a:buBlip>
              <a:defRPr sz="1600">
                <a:solidFill>
                  <a:srgbClr val="004542"/>
                </a:solidFill>
                <a:latin typeface="+mn-lt"/>
              </a:defRPr>
            </a:lvl4pPr>
            <a:lvl5pPr marL="2057400" indent="-228600" algn="l" rtl="0" eaLnBrk="1" fontAlgn="base" hangingPunct="1">
              <a:spcBef>
                <a:spcPct val="20000"/>
              </a:spcBef>
              <a:spcAft>
                <a:spcPct val="0"/>
              </a:spcAft>
              <a:buFontTx/>
              <a:buBlip>
                <a:blip r:embed="rId2"/>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r">
              <a:buNone/>
            </a:pPr>
            <a:r>
              <a:rPr lang="en-GB" sz="2400" kern="0" dirty="0"/>
              <a:t>A modern interpretation of discussion based teaching, endorsed by The CASE Association</a:t>
            </a:r>
          </a:p>
        </p:txBody>
      </p:sp>
      <p:pic>
        <p:nvPicPr>
          <p:cNvPr id="3" name="Picture 2"/>
          <p:cNvPicPr>
            <a:picLocks noChangeAspect="1"/>
          </p:cNvPicPr>
          <p:nvPr/>
        </p:nvPicPr>
        <p:blipFill>
          <a:blip r:embed="rId3"/>
          <a:stretch>
            <a:fillRect/>
          </a:stretch>
        </p:blipFill>
        <p:spPr>
          <a:xfrm>
            <a:off x="1475656" y="247625"/>
            <a:ext cx="6257925" cy="4981575"/>
          </a:xfrm>
          <a:prstGeom prst="rect">
            <a:avLst/>
          </a:prstGeom>
        </p:spPr>
      </p:pic>
    </p:spTree>
    <p:extLst>
      <p:ext uri="{BB962C8B-B14F-4D97-AF65-F5344CB8AC3E}">
        <p14:creationId xmlns:p14="http://schemas.microsoft.com/office/powerpoint/2010/main" val="278269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Case Journal</a:t>
            </a:r>
          </a:p>
        </p:txBody>
      </p:sp>
      <p:sp>
        <p:nvSpPr>
          <p:cNvPr id="3" name="Content Placeholder 2"/>
          <p:cNvSpPr>
            <a:spLocks noGrp="1"/>
          </p:cNvSpPr>
          <p:nvPr>
            <p:ph idx="1"/>
          </p:nvPr>
        </p:nvSpPr>
        <p:spPr>
          <a:xfrm>
            <a:off x="395288" y="908720"/>
            <a:ext cx="8353425" cy="4826000"/>
          </a:xfrm>
        </p:spPr>
        <p:txBody>
          <a:bodyPr/>
          <a:lstStyle/>
          <a:p>
            <a:pPr>
              <a:spcBef>
                <a:spcPts val="0"/>
              </a:spcBef>
            </a:pPr>
            <a:r>
              <a:rPr lang="en-GB" dirty="0"/>
              <a:t>Launched in 2004 and published by Emerald since 2012</a:t>
            </a:r>
          </a:p>
          <a:p>
            <a:pPr>
              <a:spcBef>
                <a:spcPts val="0"/>
              </a:spcBef>
            </a:pPr>
            <a:endParaRPr lang="en-GB" dirty="0"/>
          </a:p>
          <a:p>
            <a:pPr>
              <a:spcBef>
                <a:spcPts val="0"/>
              </a:spcBef>
            </a:pPr>
            <a:r>
              <a:rPr lang="en-GB" dirty="0"/>
              <a:t>The official journal of </a:t>
            </a:r>
            <a:r>
              <a:rPr lang="en-GB" dirty="0">
                <a:hlinkClick r:id="rId2"/>
              </a:rPr>
              <a:t>The CASE Association</a:t>
            </a:r>
            <a:r>
              <a:rPr lang="en-GB" dirty="0"/>
              <a:t>, who nurture authors </a:t>
            </a:r>
            <a:br>
              <a:rPr lang="en-GB" dirty="0"/>
            </a:br>
            <a:r>
              <a:rPr lang="en-GB" dirty="0"/>
              <a:t>to craft quality case research.  </a:t>
            </a:r>
          </a:p>
          <a:p>
            <a:pPr marL="0" indent="0">
              <a:spcBef>
                <a:spcPts val="0"/>
              </a:spcBef>
              <a:buNone/>
            </a:pPr>
            <a:endParaRPr lang="en-GB" dirty="0"/>
          </a:p>
          <a:p>
            <a:pPr>
              <a:spcBef>
                <a:spcPts val="0"/>
              </a:spcBef>
            </a:pPr>
            <a:r>
              <a:rPr lang="en-GB" i="1" dirty="0"/>
              <a:t>TCJ </a:t>
            </a:r>
            <a:r>
              <a:rPr lang="en-GB" dirty="0"/>
              <a:t>is the leading, online, double-blind, peer-reviewed journal featuring factual teaching cases and case exercises spanning the full spectrum of business and management disciplines. It also includes examples from a range of small-medium and large companies.  </a:t>
            </a:r>
          </a:p>
          <a:p>
            <a:pPr marL="0" indent="0">
              <a:spcBef>
                <a:spcPts val="0"/>
              </a:spcBef>
              <a:buNone/>
            </a:pPr>
            <a:endParaRPr lang="en-GB" dirty="0"/>
          </a:p>
          <a:p>
            <a:pPr>
              <a:spcBef>
                <a:spcPts val="0"/>
              </a:spcBef>
            </a:pPr>
            <a:r>
              <a:rPr lang="en-GB" i="1" dirty="0"/>
              <a:t>TCJ </a:t>
            </a:r>
            <a:r>
              <a:rPr lang="en-GB" dirty="0"/>
              <a:t>offers authors the chance to work collaboratively with a team of expert reviewers and the Editor-in-Chief to develop their case study into its best possible form.  </a:t>
            </a:r>
          </a:p>
          <a:p>
            <a:pPr>
              <a:spcBef>
                <a:spcPts val="0"/>
              </a:spcBef>
            </a:pPr>
            <a:endParaRPr lang="en-GB" dirty="0"/>
          </a:p>
          <a:p>
            <a:pPr>
              <a:spcBef>
                <a:spcPts val="0"/>
              </a:spcBef>
            </a:pPr>
            <a:r>
              <a:rPr lang="en-GB" dirty="0"/>
              <a:t>Includes not only teaching cases but also articles addressing the case method of instruction and research.</a:t>
            </a:r>
          </a:p>
          <a:p>
            <a:pPr>
              <a:spcBef>
                <a:spcPts val="0"/>
              </a:spcBef>
            </a:pPr>
            <a:endParaRPr lang="en-GB" dirty="0"/>
          </a:p>
          <a:p>
            <a:pPr>
              <a:spcBef>
                <a:spcPts val="0"/>
              </a:spcBef>
            </a:pPr>
            <a:r>
              <a:rPr lang="en-GB" dirty="0"/>
              <a:t>Teaching notes are available for educators.</a:t>
            </a:r>
          </a:p>
          <a:p>
            <a:pPr marL="0" indent="0">
              <a:spcBef>
                <a:spcPts val="0"/>
              </a:spcBef>
              <a:buNone/>
            </a:pPr>
            <a:endParaRPr lang="en-GB" dirty="0"/>
          </a:p>
          <a:p>
            <a:pPr>
              <a:spcBef>
                <a:spcPts val="0"/>
              </a:spcBef>
            </a:pPr>
            <a:r>
              <a:rPr lang="en-GB" dirty="0"/>
              <a:t>Available through annual subscription with perpetual access to content published during the subscription period.</a:t>
            </a:r>
          </a:p>
          <a:p>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7" y="317233"/>
            <a:ext cx="1224385" cy="1729752"/>
          </a:xfrm>
          <a:prstGeom prst="rect">
            <a:avLst/>
          </a:prstGeom>
        </p:spPr>
      </p:pic>
    </p:spTree>
    <p:extLst>
      <p:ext uri="{BB962C8B-B14F-4D97-AF65-F5344CB8AC3E}">
        <p14:creationId xmlns:p14="http://schemas.microsoft.com/office/powerpoint/2010/main" val="206426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Case Journal</a:t>
            </a:r>
          </a:p>
        </p:txBody>
      </p:sp>
      <p:sp>
        <p:nvSpPr>
          <p:cNvPr id="3" name="Content Placeholder 2"/>
          <p:cNvSpPr>
            <a:spLocks noGrp="1"/>
          </p:cNvSpPr>
          <p:nvPr>
            <p:ph idx="1"/>
          </p:nvPr>
        </p:nvSpPr>
        <p:spPr/>
        <p:txBody>
          <a:bodyPr/>
          <a:lstStyle/>
          <a:p>
            <a:pPr marL="0" indent="0">
              <a:buNone/>
            </a:pPr>
            <a:r>
              <a:rPr lang="en-GB" sz="2400" dirty="0"/>
              <a:t>With the rise of experiential learning, cases studies remain a fundamental teaching tool in every subject area within the business school discipline. Cases are a critical component to any business school curriculum.</a:t>
            </a:r>
          </a:p>
          <a:p>
            <a:pPr marL="0" indent="0">
              <a:buNone/>
            </a:pPr>
            <a:endParaRPr lang="en-GB" sz="2400" dirty="0"/>
          </a:p>
          <a:p>
            <a:pPr marL="0" indent="0">
              <a:buNone/>
            </a:pPr>
            <a:r>
              <a:rPr lang="en-GB" sz="2400" dirty="0"/>
              <a:t>As a developmental organization the CASE Association advocates case writing and case teaching and prides itself in providing a forum for both novice and seasoned case writers</a:t>
            </a:r>
            <a:r>
              <a:rPr lang="en-GB" dirty="0"/>
              <a:t>. </a:t>
            </a:r>
            <a:endParaRPr lang="en-GB" sz="2400" dirty="0"/>
          </a:p>
          <a:p>
            <a:endParaRPr lang="en-GB" sz="2400" dirty="0"/>
          </a:p>
          <a:p>
            <a:endParaRPr lang="en-GB" sz="2400" dirty="0"/>
          </a:p>
        </p:txBody>
      </p:sp>
      <p:pic>
        <p:nvPicPr>
          <p:cNvPr id="5" name="Picture 4"/>
          <p:cNvPicPr>
            <a:picLocks noChangeAspect="1"/>
          </p:cNvPicPr>
          <p:nvPr/>
        </p:nvPicPr>
        <p:blipFill>
          <a:blip r:embed="rId2"/>
          <a:stretch>
            <a:fillRect/>
          </a:stretch>
        </p:blipFill>
        <p:spPr>
          <a:xfrm>
            <a:off x="3635896" y="5944838"/>
            <a:ext cx="2419350" cy="876300"/>
          </a:xfrm>
          <a:prstGeom prst="rect">
            <a:avLst/>
          </a:prstGeom>
        </p:spPr>
      </p:pic>
    </p:spTree>
    <p:extLst>
      <p:ext uri="{BB962C8B-B14F-4D97-AF65-F5344CB8AC3E}">
        <p14:creationId xmlns:p14="http://schemas.microsoft.com/office/powerpoint/2010/main" val="111518533"/>
      </p:ext>
    </p:extLst>
  </p:cSld>
  <p:clrMapOvr>
    <a:masterClrMapping/>
  </p:clrMapOvr>
</p:sld>
</file>

<file path=ppt/theme/theme1.xml><?xml version="1.0" encoding="utf-8"?>
<a:theme xmlns:a="http://schemas.openxmlformats.org/drawingml/2006/main" name="Emerald Presentation Template">
  <a:themeElements>
    <a:clrScheme name="Custom 6">
      <a:dk1>
        <a:srgbClr val="009982"/>
      </a:dk1>
      <a:lt1>
        <a:srgbClr val="009982"/>
      </a:lt1>
      <a:dk2>
        <a:srgbClr val="000000"/>
      </a:dk2>
      <a:lt2>
        <a:srgbClr val="808080"/>
      </a:lt2>
      <a:accent1>
        <a:srgbClr val="008F5A"/>
      </a:accent1>
      <a:accent2>
        <a:srgbClr val="C0C0C0"/>
      </a:accent2>
      <a:accent3>
        <a:srgbClr val="009982"/>
      </a:accent3>
      <a:accent4>
        <a:srgbClr val="000000"/>
      </a:accent4>
      <a:accent5>
        <a:srgbClr val="AAC6B5"/>
      </a:accent5>
      <a:accent6>
        <a:srgbClr val="AEAEAE"/>
      </a:accent6>
      <a:hlink>
        <a:srgbClr val="000000"/>
      </a:hlink>
      <a:folHlink>
        <a:srgbClr val="808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13761</TotalTime>
  <Words>987</Words>
  <Application>Microsoft Office PowerPoint</Application>
  <PresentationFormat>Экран (4:3)</PresentationFormat>
  <Paragraphs>146</Paragraphs>
  <Slides>21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Emerald Presentation Template</vt:lpstr>
      <vt:lpstr>eCase Collection Challenge students with authentic case studies from mature and emerging markets</vt:lpstr>
      <vt:lpstr>Презентация PowerPoint</vt:lpstr>
      <vt:lpstr>Презентация PowerPoint</vt:lpstr>
      <vt:lpstr>Emerald has published case studies for use in teaching since 2011</vt:lpstr>
      <vt:lpstr>Презентация PowerPoint</vt:lpstr>
      <vt:lpstr>Emerging Markets Case Studies</vt:lpstr>
      <vt:lpstr>Презентация PowerPoint</vt:lpstr>
      <vt:lpstr>The Case Journal</vt:lpstr>
      <vt:lpstr>The Case Journal</vt:lpstr>
      <vt:lpstr>Презентация PowerPoint</vt:lpstr>
      <vt:lpstr>New for 2017</vt:lpstr>
      <vt:lpstr>Презентация PowerPoint</vt:lpstr>
      <vt:lpstr>What is in the eCase Collection? </vt:lpstr>
      <vt:lpstr>The eCase Collection</vt:lpstr>
      <vt:lpstr>Презентация PowerPoint</vt:lpstr>
      <vt:lpstr>Benefits for librarians</vt:lpstr>
      <vt:lpstr>Benefits for Faculty</vt:lpstr>
      <vt:lpstr>Презентация PowerPoint</vt:lpstr>
      <vt:lpstr>Презентация PowerPoint</vt:lpstr>
      <vt:lpstr>Презентация PowerPoint</vt:lpstr>
      <vt:lpstr>QUESTIONS?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Ffoulkes</dc:creator>
  <cp:lastModifiedBy>Admin</cp:lastModifiedBy>
  <cp:revision>387</cp:revision>
  <cp:lastPrinted>2016-09-13T09:26:32Z</cp:lastPrinted>
  <dcterms:created xsi:type="dcterms:W3CDTF">2016-05-16T09:32:02Z</dcterms:created>
  <dcterms:modified xsi:type="dcterms:W3CDTF">2017-11-15T13:45:46Z</dcterms:modified>
</cp:coreProperties>
</file>