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notesMasterIdLst>
    <p:notesMasterId r:id="rId68"/>
  </p:notesMasterIdLst>
  <p:sldIdLst>
    <p:sldId id="822" r:id="rId2"/>
    <p:sldId id="763" r:id="rId3"/>
    <p:sldId id="580" r:id="rId4"/>
    <p:sldId id="878" r:id="rId5"/>
    <p:sldId id="852" r:id="rId6"/>
    <p:sldId id="919" r:id="rId7"/>
    <p:sldId id="921" r:id="rId8"/>
    <p:sldId id="922" r:id="rId9"/>
    <p:sldId id="948" r:id="rId10"/>
    <p:sldId id="949" r:id="rId11"/>
    <p:sldId id="836" r:id="rId12"/>
    <p:sldId id="837" r:id="rId13"/>
    <p:sldId id="927" r:id="rId14"/>
    <p:sldId id="928" r:id="rId15"/>
    <p:sldId id="929" r:id="rId16"/>
    <p:sldId id="930" r:id="rId17"/>
    <p:sldId id="931" r:id="rId18"/>
    <p:sldId id="932" r:id="rId19"/>
    <p:sldId id="933" r:id="rId20"/>
    <p:sldId id="859" r:id="rId21"/>
    <p:sldId id="895" r:id="rId22"/>
    <p:sldId id="902" r:id="rId23"/>
    <p:sldId id="857" r:id="rId24"/>
    <p:sldId id="903" r:id="rId25"/>
    <p:sldId id="896" r:id="rId26"/>
    <p:sldId id="771" r:id="rId27"/>
    <p:sldId id="861" r:id="rId28"/>
    <p:sldId id="897" r:id="rId29"/>
    <p:sldId id="860" r:id="rId30"/>
    <p:sldId id="934" r:id="rId31"/>
    <p:sldId id="745" r:id="rId32"/>
    <p:sldId id="774" r:id="rId33"/>
    <p:sldId id="858" r:id="rId34"/>
    <p:sldId id="898" r:id="rId35"/>
    <p:sldId id="874" r:id="rId36"/>
    <p:sldId id="875" r:id="rId37"/>
    <p:sldId id="899" r:id="rId38"/>
    <p:sldId id="904" r:id="rId39"/>
    <p:sldId id="943" r:id="rId40"/>
    <p:sldId id="900" r:id="rId41"/>
    <p:sldId id="877" r:id="rId42"/>
    <p:sldId id="787" r:id="rId43"/>
    <p:sldId id="901" r:id="rId44"/>
    <p:sldId id="868" r:id="rId45"/>
    <p:sldId id="869" r:id="rId46"/>
    <p:sldId id="915" r:id="rId47"/>
    <p:sldId id="916" r:id="rId48"/>
    <p:sldId id="909" r:id="rId49"/>
    <p:sldId id="910" r:id="rId50"/>
    <p:sldId id="806" r:id="rId51"/>
    <p:sldId id="887" r:id="rId52"/>
    <p:sldId id="894" r:id="rId53"/>
    <p:sldId id="944" r:id="rId54"/>
    <p:sldId id="945" r:id="rId55"/>
    <p:sldId id="946" r:id="rId56"/>
    <p:sldId id="947" r:id="rId57"/>
    <p:sldId id="914" r:id="rId58"/>
    <p:sldId id="917" r:id="rId59"/>
    <p:sldId id="888" r:id="rId60"/>
    <p:sldId id="950" r:id="rId61"/>
    <p:sldId id="870" r:id="rId62"/>
    <p:sldId id="872" r:id="rId63"/>
    <p:sldId id="911" r:id="rId64"/>
    <p:sldId id="912" r:id="rId65"/>
    <p:sldId id="913" r:id="rId66"/>
    <p:sldId id="846" r:id="rId67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ubomir Penev" initials="LP" lastIdx="18" clrIdx="0">
    <p:extLst/>
  </p:cmAuthor>
  <p:cmAuthor id="2" name="" initials="" lastIdx="1" clrIdx="1"/>
  <p:cmAuthor id="3" name="Lyubo Penev" initials="LP" lastIdx="3" clrIdx="2">
    <p:extLst/>
  </p:cmAuthor>
  <p:cmAuthor id="4" name="Iliyana" initials="I" lastIdx="3" clrIdx="3">
    <p:extLst/>
  </p:cmAuthor>
  <p:cmAuthor id="5" name="Екатерина Рябова" initials="Екатерина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6F9"/>
    <a:srgbClr val="50E6D4"/>
    <a:srgbClr val="383457"/>
    <a:srgbClr val="F86E8F"/>
    <a:srgbClr val="1F3260"/>
    <a:srgbClr val="181830"/>
    <a:srgbClr val="58CFCD"/>
    <a:srgbClr val="E8FB4F"/>
    <a:srgbClr val="9933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84895" autoAdjust="0"/>
  </p:normalViewPr>
  <p:slideViewPr>
    <p:cSldViewPr snapToGrid="0">
      <p:cViewPr>
        <p:scale>
          <a:sx n="100" d="100"/>
          <a:sy n="100" d="100"/>
        </p:scale>
        <p:origin x="730" y="259"/>
      </p:cViewPr>
      <p:guideLst>
        <p:guide orient="horz" pos="1620"/>
        <p:guide pos="3264"/>
      </p:guideLst>
    </p:cSldViewPr>
  </p:slideViewPr>
  <p:outlineViewPr>
    <p:cViewPr>
      <p:scale>
        <a:sx n="33" d="100"/>
        <a:sy n="33" d="100"/>
      </p:scale>
      <p:origin x="0" y="-149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710" y="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68700787401597E-2"/>
          <c:y val="0.13167198526927801"/>
          <c:w val="0.93923129921259796"/>
          <c:h val="0.700577636395283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ZooKeys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9722222222222E-2"/>
                  <c:y val="-2.5251810635242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FE-44A0-BF32-032E51AD83BB}"/>
                </c:ext>
              </c:extLst>
            </c:dLbl>
            <c:dLbl>
              <c:idx val="1"/>
              <c:layout>
                <c:manualLayout>
                  <c:x val="-2.5194444444444401E-2"/>
                  <c:y val="2.03567330300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FE-44A0-BF32-032E51AD83BB}"/>
                </c:ext>
              </c:extLst>
            </c:dLbl>
            <c:dLbl>
              <c:idx val="2"/>
              <c:layout>
                <c:manualLayout>
                  <c:x val="-3.075E-2"/>
                  <c:y val="-2.22112410575532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FE-44A0-BF32-032E51AD83BB}"/>
                </c:ext>
              </c:extLst>
            </c:dLbl>
            <c:dLbl>
              <c:idx val="3"/>
              <c:layout>
                <c:manualLayout>
                  <c:x val="-3.07500000000001E-2"/>
                  <c:y val="2.0356733030090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FE-44A0-BF32-032E51AD83BB}"/>
                </c:ext>
              </c:extLst>
            </c:dLbl>
            <c:dLbl>
              <c:idx val="4"/>
              <c:layout>
                <c:manualLayout>
                  <c:x val="-1.1305555555555499E-2"/>
                  <c:y val="-3.96782359142023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FE-44A0-BF32-032E51AD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0.86399999999999999</c:v>
                </c:pt>
                <c:pt idx="1">
                  <c:v>0.91700000000000004</c:v>
                </c:pt>
                <c:pt idx="2">
                  <c:v>0.93300000000000005</c:v>
                </c:pt>
                <c:pt idx="3">
                  <c:v>0.93799999999999994</c:v>
                </c:pt>
                <c:pt idx="4">
                  <c:v>1.0309999999999999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CAFE-44A0-BF32-032E51AD83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PhytoKeys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6017388451443602E-2"/>
                  <c:y val="-3.7414088945997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FE-44A0-BF32-032E51AD83BB}"/>
                </c:ext>
              </c:extLst>
            </c:dLbl>
            <c:dLbl>
              <c:idx val="2"/>
              <c:layout>
                <c:manualLayout>
                  <c:x val="-2.7927165354330701E-2"/>
                  <c:y val="2.64378721854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FE-44A0-BF32-032E51AD83BB}"/>
                </c:ext>
              </c:extLst>
            </c:dLbl>
            <c:dLbl>
              <c:idx val="3"/>
              <c:layout>
                <c:manualLayout>
                  <c:x val="-2.6538276465441799E-2"/>
                  <c:y val="-2.22112410575532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FE-44A0-BF32-032E51AD83BB}"/>
                </c:ext>
              </c:extLst>
            </c:dLbl>
            <c:dLbl>
              <c:idx val="4"/>
              <c:layout>
                <c:manualLayout>
                  <c:x val="-2.5194444444444401E-2"/>
                  <c:y val="-2.5251810635242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FE-44A0-BF32-032E51AD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1">
                  <c:v>1</c:v>
                </c:pt>
                <c:pt idx="2">
                  <c:v>0.87</c:v>
                </c:pt>
                <c:pt idx="3">
                  <c:v>0.99</c:v>
                </c:pt>
                <c:pt idx="4">
                  <c:v>1.1160000000000001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CAFE-44A0-BF32-032E51AD83BB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AFE-44A0-BF32-032E51AD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CAFE-44A0-BF32-032E51AD83BB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Nature Conservation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6538276465441799E-2"/>
                  <c:y val="-3.13329497906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AFE-44A0-BF32-032E51AD83BB}"/>
                </c:ext>
              </c:extLst>
            </c:dLbl>
            <c:dLbl>
              <c:idx val="4"/>
              <c:layout>
                <c:manualLayout>
                  <c:x val="-3.0749999999999899E-2"/>
                  <c:y val="-2.8292380212930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AFE-44A0-BF32-032E51AD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3">
                  <c:v>1.1200000000000001</c:v>
                </c:pt>
                <c:pt idx="4">
                  <c:v>1.355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CAFE-44A0-BF32-032E51AD83BB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ZSE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2326443569553801E-2"/>
                  <c:y val="2.33973026077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AFE-44A0-BF32-032E51AD83BB}"/>
                </c:ext>
              </c:extLst>
            </c:dLbl>
            <c:dLbl>
              <c:idx val="4"/>
              <c:layout>
                <c:manualLayout>
                  <c:x val="-2.38055555555555E-2"/>
                  <c:y val="2.33973026077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AFE-44A0-BF32-032E51AD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3">
                  <c:v>0.8</c:v>
                </c:pt>
                <c:pt idx="4">
                  <c:v>0.93100000000000005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CAFE-44A0-BF32-032E51AD83BB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DEZ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075E-2"/>
                  <c:y val="-2.2211241057553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AFE-44A0-BF32-032E51AD83BB}"/>
                </c:ext>
              </c:extLst>
            </c:dLbl>
            <c:dLbl>
              <c:idx val="3"/>
              <c:layout>
                <c:manualLayout>
                  <c:x val="-3.07500000000001E-2"/>
                  <c:y val="-2.829238021293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AFE-44A0-BF32-032E51AD83BB}"/>
                </c:ext>
              </c:extLst>
            </c:dLbl>
            <c:dLbl>
              <c:idx val="4"/>
              <c:layout>
                <c:manualLayout>
                  <c:x val="-3.0749999999999899E-2"/>
                  <c:y val="3.5559580918534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AFE-44A0-BF32-032E51AD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2">
                  <c:v>0.49099999999999999</c:v>
                </c:pt>
                <c:pt idx="3">
                  <c:v>0.47899999999999998</c:v>
                </c:pt>
                <c:pt idx="4">
                  <c:v>0.69699999999999995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CAFE-44A0-BF32-032E51AD83B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403584"/>
        <c:axId val="178450432"/>
      </c:lineChart>
      <c:catAx>
        <c:axId val="17840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450432"/>
        <c:crosses val="autoZero"/>
        <c:auto val="1"/>
        <c:lblAlgn val="ctr"/>
        <c:lblOffset val="100"/>
        <c:noMultiLvlLbl val="0"/>
      </c:catAx>
      <c:valAx>
        <c:axId val="17845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40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1E3A056-172D-45B7-A183-7439C98C72ED}" type="datetimeFigureOut">
              <a:rPr lang="en-US" altLang="en-US"/>
              <a:pPr>
                <a:defRPr/>
              </a:pPr>
              <a:t>12/7/2017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B3C7F62-8A6F-41B5-88E4-0543234AB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946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19DD7E-5155-4ACE-A6E8-E99CC613ECF7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/>
              <a:t>ARPHA</a:t>
            </a:r>
            <a:r>
              <a:rPr lang="en-US" baseline="0" dirty="0"/>
              <a:t> </a:t>
            </a:r>
            <a:r>
              <a:rPr lang="ru-RU" baseline="0" dirty="0"/>
              <a:t>предлагает колоссальный по масштабу </a:t>
            </a:r>
            <a:r>
              <a:rPr lang="ru-RU" baseline="0" dirty="0" err="1"/>
              <a:t>спектор</a:t>
            </a:r>
            <a:r>
              <a:rPr lang="ru-RU" baseline="0" dirty="0"/>
              <a:t> услуг. Но самое важно, она </a:t>
            </a:r>
            <a:r>
              <a:rPr lang="en-US" dirty="0" err="1"/>
              <a:t>является</a:t>
            </a:r>
            <a:r>
              <a:rPr lang="en-US" dirty="0"/>
              <a:t> </a:t>
            </a:r>
            <a:r>
              <a:rPr lang="en-US" dirty="0" err="1"/>
              <a:t>модульной</a:t>
            </a:r>
            <a:r>
              <a:rPr lang="en-US" dirty="0"/>
              <a:t> </a:t>
            </a:r>
            <a:r>
              <a:rPr lang="en-US" dirty="0" err="1"/>
              <a:t>платформой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дает</a:t>
            </a:r>
            <a:r>
              <a:rPr lang="en-US" dirty="0"/>
              <a:t> </a:t>
            </a:r>
            <a:r>
              <a:rPr lang="en-US" dirty="0" err="1"/>
              <a:t>журналам</a:t>
            </a:r>
            <a:r>
              <a:rPr lang="en-US" dirty="0"/>
              <a:t> и </a:t>
            </a:r>
            <a:r>
              <a:rPr lang="en-US" dirty="0" err="1"/>
              <a:t>издателям</a:t>
            </a:r>
            <a:r>
              <a:rPr lang="en-US" dirty="0"/>
              <a:t> </a:t>
            </a:r>
            <a:r>
              <a:rPr lang="en-US" dirty="0" err="1"/>
              <a:t>необходимую</a:t>
            </a:r>
            <a:r>
              <a:rPr lang="en-US" dirty="0"/>
              <a:t> </a:t>
            </a:r>
            <a:r>
              <a:rPr lang="en-US" dirty="0" err="1"/>
              <a:t>гибкость</a:t>
            </a:r>
            <a:r>
              <a:rPr lang="en-US" dirty="0"/>
              <a:t> и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создавать</a:t>
            </a:r>
            <a:r>
              <a:rPr lang="en-US" dirty="0"/>
              <a:t> </a:t>
            </a:r>
            <a:r>
              <a:rPr lang="en-US" dirty="0" err="1"/>
              <a:t>различные</a:t>
            </a:r>
            <a:r>
              <a:rPr lang="en-US" dirty="0"/>
              <a:t> </a:t>
            </a:r>
            <a:r>
              <a:rPr lang="en-US" dirty="0" err="1"/>
              <a:t>операционные</a:t>
            </a:r>
            <a:r>
              <a:rPr lang="en-US" dirty="0"/>
              <a:t> </a:t>
            </a:r>
            <a:r>
              <a:rPr lang="en-US" dirty="0" err="1"/>
              <a:t>бизнес-модели</a:t>
            </a:r>
            <a:r>
              <a:rPr lang="en-US" dirty="0"/>
              <a:t>.</a:t>
            </a:r>
            <a:r>
              <a:rPr lang="ru-RU" dirty="0"/>
              <a:t> Так, у журнала</a:t>
            </a:r>
            <a:r>
              <a:rPr lang="ru-RU" baseline="0" dirty="0"/>
              <a:t> есть возможность выбирать те услуги, которые ему необходимо в </a:t>
            </a:r>
            <a:r>
              <a:rPr lang="ru-RU" baseline="0" dirty="0" err="1"/>
              <a:t>конкрентный</a:t>
            </a:r>
            <a:r>
              <a:rPr lang="ru-RU" baseline="0" dirty="0"/>
              <a:t> период времени, но п</a:t>
            </a:r>
            <a:r>
              <a:rPr lang="en-US" dirty="0" err="1"/>
              <a:t>латформа</a:t>
            </a:r>
            <a:r>
              <a:rPr lang="ru-RU" dirty="0"/>
              <a:t> будет</a:t>
            </a:r>
            <a:r>
              <a:rPr lang="en-US" dirty="0"/>
              <a:t> </a:t>
            </a:r>
            <a:r>
              <a:rPr lang="en-US" dirty="0" err="1"/>
              <a:t>готова</a:t>
            </a:r>
            <a:r>
              <a:rPr lang="en-US" dirty="0"/>
              <a:t> </a:t>
            </a:r>
            <a:r>
              <a:rPr lang="en-US" dirty="0" err="1"/>
              <a:t>расти</a:t>
            </a:r>
            <a:r>
              <a:rPr lang="en-US" dirty="0"/>
              <a:t>, </a:t>
            </a:r>
            <a:r>
              <a:rPr lang="en-US" dirty="0" err="1"/>
              <a:t>развиваться</a:t>
            </a:r>
            <a:r>
              <a:rPr lang="en-US" dirty="0"/>
              <a:t> и </a:t>
            </a:r>
            <a:r>
              <a:rPr lang="en-US" dirty="0" err="1"/>
              <a:t>усложняться</a:t>
            </a:r>
            <a:r>
              <a:rPr lang="en-US" dirty="0"/>
              <a:t> </a:t>
            </a:r>
            <a:r>
              <a:rPr lang="en-US" dirty="0" err="1"/>
              <a:t>вместе</a:t>
            </a:r>
            <a:r>
              <a:rPr lang="en-US" dirty="0"/>
              <a:t> с </a:t>
            </a:r>
            <a:r>
              <a:rPr lang="en-US" dirty="0" err="1"/>
              <a:t>журналом</a:t>
            </a:r>
            <a:r>
              <a:rPr lang="en-US" dirty="0"/>
              <a:t> и </a:t>
            </a:r>
            <a:r>
              <a:rPr lang="en-US" dirty="0" err="1"/>
              <a:t>поступательно</a:t>
            </a:r>
            <a:r>
              <a:rPr lang="en-US" dirty="0"/>
              <a:t> </a:t>
            </a:r>
            <a:r>
              <a:rPr lang="en-US" dirty="0" err="1"/>
              <a:t>стимулировать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развитие</a:t>
            </a:r>
            <a:r>
              <a:rPr lang="en-US" dirty="0"/>
              <a:t>. </a:t>
            </a:r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Highly automated through integrations; journals do not need to invest effort in that; ARPHA is doing this for you</a:t>
            </a:r>
            <a:endParaRPr dirty="0"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26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core functionality of ARPHA is machine readability which paves the way of the future of publishing, opening the published content for computers to </a:t>
            </a:r>
            <a:r>
              <a:rPr lang="en-US" dirty="0" err="1"/>
              <a:t>harves</a:t>
            </a:r>
            <a:r>
              <a:rPr lang="en-US" dirty="0"/>
              <a:t>, text mine and distribute, thus increasing the discoverability, visibility an citation probability of the journal 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28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Возвращаясь к особенностям арфы, стоит сказать о том, что на платформе можно создавать </a:t>
            </a: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white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label 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платформы (то есть использовать платформу под своим брендом или логотипом)</a:t>
            </a:r>
            <a:endParaRPr dirty="0"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Итак,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вместе с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ARPHA </a:t>
            </a:r>
            <a:r>
              <a:rPr lang="ru-RU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журнал или издатель фактически создает свою собственную публикационную модель.  Он может выбрать из вариантов </a:t>
            </a:r>
            <a:r>
              <a:rPr lang="ru-RU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брендирования</a:t>
            </a:r>
            <a:r>
              <a:rPr lang="ru-RU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веб-дизайна, способов подачи рукописей и их рецензирования, форматы публикации и моделей получения доходов.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Помимо периодических изданий, на платформе А</a:t>
            </a: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RPHA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также возможно издание в открытом доступе трудов и тезисов конференций в открытом доступе. 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Создание коллекций материалов конференций для подачи, просмотра и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публикация аннотаций, презентаций, плакатов или полнотекстовых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публикаций с конференций, симпозиумов или семинаров.</a:t>
            </a:r>
          </a:p>
          <a:p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һһ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Публикация аннотаций, связанных с конференцией до, во время или после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конференции.</a:t>
            </a:r>
          </a:p>
          <a:p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һһ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Оценка качества рукописи в существующую коллекцию тезисов на стадии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разработки (доступно только для системы ARPHAXML).</a:t>
            </a:r>
          </a:p>
          <a:p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һһ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Оценка качества рукописи в существующую коллекцию материалов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конференций на этапе подачи в журнал.</a:t>
            </a:r>
          </a:p>
          <a:p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һһ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Редактирование структуры коллекции тезисов (например, группировка аннотаций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по семинарам или симпозиумам в объеме тезисов или глав и статей в книге).</a:t>
            </a:r>
          </a:p>
          <a:p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һһ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Оценка и обработка отдельных рукописей разными редакторами (например,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организаторами симпозиумов или семинаров).</a:t>
            </a:r>
          </a:p>
          <a:p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Тезисы  также получают свой </a:t>
            </a: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DOI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могут семантически насыщаться и размечаться, архивируются и индексируются.</a:t>
            </a:r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ARPHA дает возможность публикации семантически насыщенных книг в открытом доступе. Книги также будут автоматизировано экспортироваться в ведущие отраслевые индексы, архивы и </a:t>
            </a:r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агрегаторы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будет вестись метрика количества загрузок и использования книги.</a:t>
            </a:r>
          </a:p>
          <a:p>
            <a:pPr>
              <a:buNone/>
            </a:pP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Также публикация книг в открытом доступе на платформе позволяет публикацию мультимедиа (видео, звук, 3D, изображения </a:t>
            </a:r>
            <a:r>
              <a:rPr lang="ru-RU" sz="1200" b="0" i="0" u="none" strike="noStrike" kern="1200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MicroCT</a:t>
            </a: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интерактивные клавиши) внутри содержания книги.</a:t>
            </a:r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6666"/>
              <a:buFontTx/>
              <a:buNone/>
              <a:tabLst/>
              <a:defRPr/>
            </a:pP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1100" b="0" i="1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уникальная зарубежная платформа журналов и других изданий открытого доступа, </a:t>
            </a:r>
            <a:r>
              <a:rPr lang="ru-RU" sz="1100" b="0" i="0" u="none" strike="noStrike" kern="1200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помощью которой российские журналы и издатели смогут перейти на новый качественный и современный технологический уровень, повысить статус и авторитет журналов на международной арене, сделать их видимыми и читаемыми зарубежной аудиторией. </a:t>
            </a:r>
            <a:endParaRPr lang="ru-RU" sz="1100"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основе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ARPHA-XML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лежит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инструмент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ARPHA Writing Tool (AWT),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формирующий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среду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совместной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онлайн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разработки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подготовки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научных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рукописей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рецензирования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-9220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21000"/>
              <a:buFont typeface="Calibri"/>
              <a:buNone/>
            </a:pPr>
            <a:endParaRPr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859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44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092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Conversion to open access, technological </a:t>
            </a:r>
            <a:r>
              <a:rPr lang="en-US" dirty="0" err="1"/>
              <a:t>modernisation</a:t>
            </a:r>
            <a:r>
              <a:rPr lang="en-US" dirty="0"/>
              <a:t> and financial sustainability are not easy tasks. Here we are to help journals in this process.</a:t>
            </a:r>
            <a:endParaRPr lang="bg-BG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Consultancy and training during the transition period. Customers support within same working day</a:t>
            </a:r>
            <a:endParaRPr lang="bg-BG" dirty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711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Concise and comprehensive stepwise manual by different actor’s roles in the journal;</a:t>
            </a:r>
            <a:endParaRPr lang="bg-BG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980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notification email contains a</a:t>
            </a:r>
            <a:r>
              <a:rPr lang="en-US" baseline="0" dirty="0"/>
              <a:t> brief instruction with all necessary links on next step to do by the email recipient.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94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766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submission steps can be adapted to the journals needs to reflect journal’s policies, operational and business model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911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Plagiarism checking is as easy as click of a button on the manuscript page.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35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071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Reviewers are selected via ticking a box; reviewers can be recommended by ARPHA, the authors or editors. An integration with </a:t>
            </a:r>
            <a:r>
              <a:rPr lang="en-US" dirty="0" err="1"/>
              <a:t>reviewers’s</a:t>
            </a:r>
            <a:r>
              <a:rPr lang="en-US" dirty="0"/>
              <a:t> database of Web of Science is on the plan.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6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Born by Bulgarian and Russian scientists; in the past published mostly English-language books of Russian and international authors; currently 25 employees</a:t>
            </a:r>
            <a:endParaRPr lang="bg-BG" dirty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87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personal messages on the top of the formal notification emails; customization of the email notifications per journals’ 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314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Keeps string control on status, deadlines, delays, reminders; 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516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Journal editors do not even to login on the website to keep track on the manuscript status; they are informed automatically by the system each week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678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725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474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474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7714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0803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933CBB54-1C5E-42FC-959C-70506AFC3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publish now more than 30 open access journals and their number </a:t>
            </a:r>
            <a:r>
              <a:rPr lang="en-US" dirty="0" err="1"/>
              <a:t>grwos</a:t>
            </a:r>
            <a:r>
              <a:rPr lang="en-US" dirty="0"/>
              <a:t> monthly. Our customers are academic institutions, societies and small publishers. The majority of our journals </a:t>
            </a:r>
            <a:r>
              <a:rPr lang="en-US" dirty="0" err="1"/>
              <a:t>ar</a:t>
            </a:r>
            <a:r>
              <a:rPr lang="en-US" dirty="0"/>
              <a:t> e indexed by Web of Science and Scopus.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287433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core set of marketing services which are included in all ARPHA plans, by default.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152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1909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1992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586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875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3419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8167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08C21D2B-52F2-4ECC-85C4-35C1581D7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red arrow shows the point (2015) when the recent version of ARPHA has been introduced. It led to significant increase of download.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982043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6083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407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Pensoft is a truly international company, member of several industry organization, interlinked and integrated with industry leading services; 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446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3033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3419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four pricing plans of ARPPA assume; (1) use of the whole software system (or some modules of it), + (2) Article processing charge per article which differs mostly by the production services provided; easy upgrade from one plan to another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5854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publishers with collections of up to 50-100 journals; this keeps the system flexible and easily personalized to the </a:t>
            </a:r>
            <a:r>
              <a:rPr lang="en-US" dirty="0" err="1"/>
              <a:t>jorunals’needs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892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7F62-8A6F-41B5-88E4-0543234AB9D4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54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dirty="0"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100" dirty="0"/>
              <a:t>Название платформы </a:t>
            </a:r>
            <a:r>
              <a:rPr lang="en-US" sz="1100" dirty="0"/>
              <a:t>ARPHA – </a:t>
            </a:r>
            <a:r>
              <a:rPr lang="en-US" sz="1100" dirty="0" err="1"/>
              <a:t>это</a:t>
            </a:r>
            <a:r>
              <a:rPr lang="en-US" sz="1100" dirty="0"/>
              <a:t> </a:t>
            </a:r>
            <a:r>
              <a:rPr lang="en-US" sz="1100" dirty="0" err="1"/>
              <a:t>акроним</a:t>
            </a:r>
            <a:r>
              <a:rPr lang="en-US" sz="1100" dirty="0"/>
              <a:t>, </a:t>
            </a:r>
            <a:r>
              <a:rPr lang="en-US" sz="1100" dirty="0" err="1"/>
              <a:t>который</a:t>
            </a:r>
            <a:r>
              <a:rPr lang="en-US" sz="1100" dirty="0"/>
              <a:t> </a:t>
            </a:r>
            <a:r>
              <a:rPr lang="en-US" sz="1100" dirty="0" err="1"/>
              <a:t>соединяет</a:t>
            </a:r>
            <a:r>
              <a:rPr lang="en-US" sz="1100" dirty="0"/>
              <a:t> </a:t>
            </a:r>
            <a:r>
              <a:rPr lang="en-US" sz="1100" dirty="0" err="1"/>
              <a:t>различные</a:t>
            </a:r>
            <a:r>
              <a:rPr lang="en-US" sz="1100" dirty="0"/>
              <a:t> </a:t>
            </a:r>
            <a:r>
              <a:rPr lang="en-US" sz="1100" dirty="0" err="1"/>
              <a:t>этапы</a:t>
            </a:r>
            <a:r>
              <a:rPr lang="en-US" sz="1100" dirty="0"/>
              <a:t> </a:t>
            </a:r>
            <a:r>
              <a:rPr lang="en-US" sz="1100" dirty="0" err="1"/>
              <a:t>публикационного</a:t>
            </a:r>
            <a:r>
              <a:rPr lang="en-US" sz="1100" dirty="0"/>
              <a:t> </a:t>
            </a:r>
            <a:r>
              <a:rPr lang="en-US" sz="1100" dirty="0" err="1"/>
              <a:t>процесса</a:t>
            </a:r>
            <a:r>
              <a:rPr lang="en-US" sz="1100" dirty="0"/>
              <a:t>: Authoring (</a:t>
            </a:r>
            <a:r>
              <a:rPr lang="en-US" sz="1100" dirty="0" err="1"/>
              <a:t>процесс</a:t>
            </a:r>
            <a:r>
              <a:rPr lang="en-US" sz="1100" dirty="0"/>
              <a:t> </a:t>
            </a:r>
            <a:r>
              <a:rPr lang="en-US" sz="1100" dirty="0" err="1"/>
              <a:t>разработки</a:t>
            </a:r>
            <a:r>
              <a:rPr lang="en-US" sz="1100" dirty="0"/>
              <a:t> </a:t>
            </a:r>
            <a:r>
              <a:rPr lang="en-US" sz="1100" dirty="0" err="1"/>
              <a:t>статьи</a:t>
            </a:r>
            <a:r>
              <a:rPr lang="en-US" sz="1100" dirty="0"/>
              <a:t> с </a:t>
            </a:r>
            <a:r>
              <a:rPr lang="en-US" sz="1100" dirty="0" err="1"/>
              <a:t>помощью</a:t>
            </a:r>
            <a:r>
              <a:rPr lang="en-US" sz="1100" dirty="0"/>
              <a:t> </a:t>
            </a:r>
            <a:r>
              <a:rPr lang="en-US" sz="1100" dirty="0" err="1"/>
              <a:t>текстового</a:t>
            </a:r>
            <a:r>
              <a:rPr lang="en-US" sz="1100" dirty="0"/>
              <a:t> </a:t>
            </a:r>
            <a:r>
              <a:rPr lang="en-US" sz="1100" dirty="0" err="1"/>
              <a:t>процессора</a:t>
            </a:r>
            <a:r>
              <a:rPr lang="en-US" sz="1100" dirty="0"/>
              <a:t>), Reviewing (</a:t>
            </a:r>
            <a:r>
              <a:rPr lang="en-US" sz="1100" dirty="0" err="1"/>
              <a:t>рецензирование</a:t>
            </a:r>
            <a:r>
              <a:rPr lang="en-US" sz="1100" dirty="0"/>
              <a:t> </a:t>
            </a:r>
            <a:r>
              <a:rPr lang="en-US" sz="1100" dirty="0" err="1"/>
              <a:t>рукописей</a:t>
            </a:r>
            <a:r>
              <a:rPr lang="en-US" sz="1100" dirty="0"/>
              <a:t>), Publishing (</a:t>
            </a:r>
            <a:r>
              <a:rPr lang="en-US" sz="1100" dirty="0" err="1"/>
              <a:t>издание</a:t>
            </a:r>
            <a:r>
              <a:rPr lang="en-US" sz="1100" dirty="0"/>
              <a:t> </a:t>
            </a:r>
            <a:r>
              <a:rPr lang="en-US" sz="1100" dirty="0" err="1"/>
              <a:t>рукописей</a:t>
            </a:r>
            <a:r>
              <a:rPr lang="en-US" sz="1100" dirty="0"/>
              <a:t>), Hosting (</a:t>
            </a:r>
            <a:r>
              <a:rPr lang="en-US" sz="1100" dirty="0" err="1"/>
              <a:t>хостинг</a:t>
            </a:r>
            <a:r>
              <a:rPr lang="en-US" sz="1100" dirty="0"/>
              <a:t>) и Archiving (</a:t>
            </a:r>
            <a:r>
              <a:rPr lang="en-US" sz="1100" dirty="0" err="1"/>
              <a:t>архивирование</a:t>
            </a:r>
            <a:r>
              <a:rPr lang="en-US" sz="1100" dirty="0"/>
              <a:t>). 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Итак зачем же объединять все этапы публикационного процесса в рамках одной платформы?</a:t>
            </a:r>
            <a:endParaRPr lang="en-US"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ARPHA-XML –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высокоавтоматизированная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основанная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XML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облачных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технологиях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система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совместной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разработки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подготовки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научных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рукописей,рецензирования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публикационного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процесса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Здесь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процесса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верстки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в InDesign stage,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правок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в PDF Proof, все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редактирование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корректура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происходят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общем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онлайн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диалоговом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окне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ARPHA-DOC –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стандартный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процесс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подачи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рецензирования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публикации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рукописи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который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протекает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формате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документа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например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MS Word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или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PDF),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который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потом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может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быть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экспортирован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для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нанесения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разметки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XML и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насыщения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HTML. А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рамках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платформы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предусмотрена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возможность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быстрого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перехода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одной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модели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к </a:t>
            </a:r>
            <a:r>
              <a:rPr lang="en-US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другой</a:t>
            </a:r>
            <a:r>
              <a:rPr lang="en-US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-92202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210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E4E7-647F-4FCD-932A-8203E493B8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85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2AB1-D3D3-4F45-A1EE-6812C77DFAFA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54073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3BF20-FAC1-4E8F-8AC7-09682103742F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23032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6B38F-D383-4AB6-B7B0-EE1C226F334B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84126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1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38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4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2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3B2A4-D9DE-4389-B85C-62D5D269E01C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23095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D009-D31C-4479-BC2E-85FD117B1251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10254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8" indent="0">
              <a:buNone/>
              <a:defRPr sz="1500" b="1"/>
            </a:lvl2pPr>
            <a:lvl3pPr marL="685755" indent="0">
              <a:buNone/>
              <a:defRPr sz="1350" b="1"/>
            </a:lvl3pPr>
            <a:lvl4pPr marL="1028633" indent="0">
              <a:buNone/>
              <a:defRPr sz="1200" b="1"/>
            </a:lvl4pPr>
            <a:lvl5pPr marL="1371511" indent="0">
              <a:buNone/>
              <a:defRPr sz="1200" b="1"/>
            </a:lvl5pPr>
            <a:lvl6pPr marL="1714388" indent="0">
              <a:buNone/>
              <a:defRPr sz="1200" b="1"/>
            </a:lvl6pPr>
            <a:lvl7pPr marL="2057266" indent="0">
              <a:buNone/>
              <a:defRPr sz="1200" b="1"/>
            </a:lvl7pPr>
            <a:lvl8pPr marL="2400144" indent="0">
              <a:buNone/>
              <a:defRPr sz="1200" b="1"/>
            </a:lvl8pPr>
            <a:lvl9pPr marL="274302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8" indent="0">
              <a:buNone/>
              <a:defRPr sz="1500" b="1"/>
            </a:lvl2pPr>
            <a:lvl3pPr marL="685755" indent="0">
              <a:buNone/>
              <a:defRPr sz="1350" b="1"/>
            </a:lvl3pPr>
            <a:lvl4pPr marL="1028633" indent="0">
              <a:buNone/>
              <a:defRPr sz="1200" b="1"/>
            </a:lvl4pPr>
            <a:lvl5pPr marL="1371511" indent="0">
              <a:buNone/>
              <a:defRPr sz="1200" b="1"/>
            </a:lvl5pPr>
            <a:lvl6pPr marL="1714388" indent="0">
              <a:buNone/>
              <a:defRPr sz="1200" b="1"/>
            </a:lvl6pPr>
            <a:lvl7pPr marL="2057266" indent="0">
              <a:buNone/>
              <a:defRPr sz="1200" b="1"/>
            </a:lvl7pPr>
            <a:lvl8pPr marL="2400144" indent="0">
              <a:buNone/>
              <a:defRPr sz="1200" b="1"/>
            </a:lvl8pPr>
            <a:lvl9pPr marL="274302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4F6F5-708E-49DC-843A-E894284A7F12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42307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C04B-9379-4E26-8269-00ED86DC8C90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10112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1C457-AA2F-4B9C-8A65-2C81995DE65C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69797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78" indent="0">
              <a:buNone/>
              <a:defRPr sz="900"/>
            </a:lvl2pPr>
            <a:lvl3pPr marL="685755" indent="0">
              <a:buNone/>
              <a:defRPr sz="750"/>
            </a:lvl3pPr>
            <a:lvl4pPr marL="1028633" indent="0">
              <a:buNone/>
              <a:defRPr sz="675"/>
            </a:lvl4pPr>
            <a:lvl5pPr marL="1371511" indent="0">
              <a:buNone/>
              <a:defRPr sz="675"/>
            </a:lvl5pPr>
            <a:lvl6pPr marL="1714388" indent="0">
              <a:buNone/>
              <a:defRPr sz="675"/>
            </a:lvl6pPr>
            <a:lvl7pPr marL="2057266" indent="0">
              <a:buNone/>
              <a:defRPr sz="675"/>
            </a:lvl7pPr>
            <a:lvl8pPr marL="2400144" indent="0">
              <a:buNone/>
              <a:defRPr sz="675"/>
            </a:lvl8pPr>
            <a:lvl9pPr marL="274302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84C70-0848-4D17-A227-9749A3962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61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8" indent="0">
              <a:buNone/>
              <a:defRPr sz="2100"/>
            </a:lvl2pPr>
            <a:lvl3pPr marL="685755" indent="0">
              <a:buNone/>
              <a:defRPr sz="1800"/>
            </a:lvl3pPr>
            <a:lvl4pPr marL="1028633" indent="0">
              <a:buNone/>
              <a:defRPr sz="1500"/>
            </a:lvl4pPr>
            <a:lvl5pPr marL="1371511" indent="0">
              <a:buNone/>
              <a:defRPr sz="1500"/>
            </a:lvl5pPr>
            <a:lvl6pPr marL="1714388" indent="0">
              <a:buNone/>
              <a:defRPr sz="1500"/>
            </a:lvl6pPr>
            <a:lvl7pPr marL="2057266" indent="0">
              <a:buNone/>
              <a:defRPr sz="1500"/>
            </a:lvl7pPr>
            <a:lvl8pPr marL="2400144" indent="0">
              <a:buNone/>
              <a:defRPr sz="1500"/>
            </a:lvl8pPr>
            <a:lvl9pPr marL="2743022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78" indent="0">
              <a:buNone/>
              <a:defRPr sz="900"/>
            </a:lvl2pPr>
            <a:lvl3pPr marL="685755" indent="0">
              <a:buNone/>
              <a:defRPr sz="750"/>
            </a:lvl3pPr>
            <a:lvl4pPr marL="1028633" indent="0">
              <a:buNone/>
              <a:defRPr sz="675"/>
            </a:lvl4pPr>
            <a:lvl5pPr marL="1371511" indent="0">
              <a:buNone/>
              <a:defRPr sz="675"/>
            </a:lvl5pPr>
            <a:lvl6pPr marL="1714388" indent="0">
              <a:buNone/>
              <a:defRPr sz="675"/>
            </a:lvl6pPr>
            <a:lvl7pPr marL="2057266" indent="0">
              <a:buNone/>
              <a:defRPr sz="675"/>
            </a:lvl7pPr>
            <a:lvl8pPr marL="2400144" indent="0">
              <a:buNone/>
              <a:defRPr sz="675"/>
            </a:lvl8pPr>
            <a:lvl9pPr marL="274302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D338-B1E2-447F-A4A8-13D0EEA9B0C3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75325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2B9D827-3DDE-42D1-9588-392682DBFA97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6" r:id="rId8"/>
    <p:sldLayoutId id="2147484082" r:id="rId9"/>
    <p:sldLayoutId id="2147484083" r:id="rId10"/>
    <p:sldLayoutId id="2147484084" r:id="rId11"/>
  </p:sldLayoutIdLst>
  <p:txStyles>
    <p:titleStyle>
      <a:lvl1pPr algn="ctr" defTabSz="34287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87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87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87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87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878" algn="ctr" defTabSz="34287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55" algn="ctr" defTabSz="34287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633" algn="ctr" defTabSz="34287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511" algn="ctr" defTabSz="34287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58" indent="-257158" algn="l" defTabSz="3428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177" indent="-214299" algn="l" defTabSz="3428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194" indent="-171438" algn="l" defTabSz="3428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072" indent="-171438" algn="l" defTabSz="3428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2950" indent="-171438" algn="l" defTabSz="3428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828" indent="-171438" algn="l" defTabSz="34287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05" indent="-171438" algn="l" defTabSz="34287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3" indent="-171438" algn="l" defTabSz="34287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61" indent="-171438" algn="l" defTabSz="34287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5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3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1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8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66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44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2" algn="l" defTabSz="3428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8.png"/><Relationship Id="rId3" Type="http://schemas.openxmlformats.org/officeDocument/2006/relationships/image" Target="../media/image55.png"/><Relationship Id="rId21" Type="http://schemas.openxmlformats.org/officeDocument/2006/relationships/image" Target="../media/image73.jpg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5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76.jpeg"/><Relationship Id="rId32" Type="http://schemas.openxmlformats.org/officeDocument/2006/relationships/image" Target="../media/image84.png"/><Relationship Id="rId5" Type="http://schemas.openxmlformats.org/officeDocument/2006/relationships/image" Target="../media/image57.jpg"/><Relationship Id="rId15" Type="http://schemas.openxmlformats.org/officeDocument/2006/relationships/image" Target="../media/image67.png"/><Relationship Id="rId23" Type="http://schemas.openxmlformats.org/officeDocument/2006/relationships/image" Target="../media/image75.jpe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png"/><Relationship Id="rId27" Type="http://schemas.openxmlformats.org/officeDocument/2006/relationships/image" Target="../media/image79.jpg"/><Relationship Id="rId30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file:///C:\zookeys\SEMANTIC%20WEB\Nixonia%20XML%20sample\112-2702-1-PB_nlmTaxPub.x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emf"/><Relationship Id="rId11" Type="http://schemas.openxmlformats.org/officeDocument/2006/relationships/image" Target="../media/image103.jpeg"/><Relationship Id="rId5" Type="http://schemas.openxmlformats.org/officeDocument/2006/relationships/image" Target="../media/image97.emf"/><Relationship Id="rId10" Type="http://schemas.openxmlformats.org/officeDocument/2006/relationships/image" Target="../media/image102.jpeg"/><Relationship Id="rId4" Type="http://schemas.openxmlformats.org/officeDocument/2006/relationships/image" Target="../media/image96.emf"/><Relationship Id="rId9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tm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zookeys.pensoft.net/articles" TargetMode="External"/><Relationship Id="rId3" Type="http://schemas.openxmlformats.org/officeDocument/2006/relationships/image" Target="../media/image95.png"/><Relationship Id="rId7" Type="http://schemas.openxmlformats.org/officeDocument/2006/relationships/hyperlink" Target="https://zookeys.pensoft.net/article/2984/list/11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dj.pensoft.net/article/1013/element/2/413776/" TargetMode="External"/><Relationship Id="rId5" Type="http://schemas.openxmlformats.org/officeDocument/2006/relationships/hyperlink" Target="https://bdj.pensoft.net/article/1013/element/7/scolopendromorpha/" TargetMode="External"/><Relationship Id="rId4" Type="http://schemas.openxmlformats.org/officeDocument/2006/relationships/hyperlink" Target="https://zookeys.pensoft.net/article/13936/list/7/" TargetMode="External"/><Relationship Id="rId9" Type="http://schemas.openxmlformats.org/officeDocument/2006/relationships/hyperlink" Target="https://zookeys.pensoft.net/article/2984/list/18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eg"/><Relationship Id="rId20" Type="http://schemas.openxmlformats.org/officeDocument/2006/relationships/image" Target="../media/image24.emf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10" Type="http://schemas.openxmlformats.org/officeDocument/2006/relationships/image" Target="../media/image14.jpeg"/><Relationship Id="rId19" Type="http://schemas.openxmlformats.org/officeDocument/2006/relationships/image" Target="../media/image23.emf"/><Relationship Id="rId4" Type="http://schemas.openxmlformats.org/officeDocument/2006/relationships/image" Target="../media/image8.jpeg"/><Relationship Id="rId9" Type="http://schemas.openxmlformats.org/officeDocument/2006/relationships/image" Target="../media/image13.jp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jpeg"/><Relationship Id="rId9" Type="http://schemas.openxmlformats.org/officeDocument/2006/relationships/image" Target="../media/image41.gif"/><Relationship Id="rId14" Type="http://schemas.openxmlformats.org/officeDocument/2006/relationships/image" Target="../media/image4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zTRc-zvfA8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9" t="-16560" r="6040" b="19733"/>
          <a:stretch/>
        </p:blipFill>
        <p:spPr>
          <a:xfrm rot="10800000">
            <a:off x="-2716" y="705"/>
            <a:ext cx="9146712" cy="62685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716" y="3360602"/>
            <a:ext cx="9146713" cy="997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324695" y="1271917"/>
            <a:ext cx="6491890" cy="85725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/>
            </a:r>
            <a:br>
              <a:rPr lang="en-US" sz="2800" dirty="0">
                <a:solidFill>
                  <a:schemeClr val="bg1"/>
                </a:solidFill>
                <a:ea typeface="Helvetica Neue" charset="0"/>
                <a:cs typeface="Helvetica Neue" charset="0"/>
              </a:rPr>
            </a:br>
            <a:r>
              <a:rPr lang="en-US" sz="2800" dirty="0">
                <a:solidFill>
                  <a:srgbClr val="FFC000"/>
                </a:solidFill>
                <a:ea typeface="Helvetica Neue" charset="0"/>
                <a:cs typeface="Helvetica Neue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/>
            </a:r>
            <a:br>
              <a:rPr lang="en-US" sz="2800" dirty="0">
                <a:solidFill>
                  <a:schemeClr val="bg1"/>
                </a:solidFill>
                <a:ea typeface="Helvetica Neue" charset="0"/>
                <a:cs typeface="Helvetica Neue" charset="0"/>
              </a:rPr>
            </a:br>
            <a:r>
              <a:rPr lang="ru-RU" sz="28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«НОВЫЕ ВОЗМОЖНОСТИ ИЗДАНИЯ, РАЗМЕЩЕНИЯ И ПРОДВИЖЕНИЯ РОССИЙСКИХ НАУЧНЫХ ЖУРНАЛОВ НА ЗАРУБЕЖНОЙ ИНТЕГРИРОВАННОЙ ПЛАТФОРМЕ АRPHA»</a:t>
            </a:r>
            <a:endParaRPr lang="en-US" sz="2800" b="1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862698" y="3449902"/>
            <a:ext cx="5415884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100" b="1" dirty="0">
                <a:latin typeface="Helvetica Neue" charset="0"/>
                <a:ea typeface="Helvetica Neue" charset="0"/>
                <a:cs typeface="Helvetica Neue" charset="0"/>
              </a:rPr>
              <a:t>Павел </a:t>
            </a:r>
            <a:r>
              <a:rPr lang="ru-RU" sz="2100" b="1" dirty="0" err="1">
                <a:latin typeface="Helvetica Neue" charset="0"/>
                <a:ea typeface="Helvetica Neue" charset="0"/>
                <a:cs typeface="Helvetica Neue" charset="0"/>
              </a:rPr>
              <a:t>Стоев</a:t>
            </a:r>
            <a:endParaRPr lang="en-US" sz="21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Helvetica Neue" charset="0"/>
                <a:ea typeface="Helvetica Neue" charset="0"/>
                <a:cs typeface="Helvetica Neue" charset="0"/>
              </a:rPr>
              <a:t>Директор по издательскому процессу </a:t>
            </a: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ARPHA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2047191" y="4830736"/>
            <a:ext cx="37750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en-US" sz="1050" dirty="0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1626" y="4448743"/>
            <a:ext cx="2186817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arphahub.com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2464" y="4452886"/>
            <a:ext cx="237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ARPHAplatform</a:t>
            </a:r>
            <a:endParaRPr lang="bg-BG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32164" r="23792" b="28815"/>
          <a:stretch/>
        </p:blipFill>
        <p:spPr>
          <a:xfrm>
            <a:off x="5169433" y="4509565"/>
            <a:ext cx="567338" cy="40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5622">
            <a:off x="909785" y="4577999"/>
            <a:ext cx="290400" cy="236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35" y="-173045"/>
            <a:ext cx="3579862" cy="13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0327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6823023" y="571164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10</a:t>
            </a:fld>
            <a:endParaRPr lang="en-US" sz="9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0" y="3858"/>
            <a:ext cx="9158990" cy="776612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116244" y="-97986"/>
            <a:ext cx="8926502" cy="76756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982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6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ПРОГРАММНАЯ ПЛАТФОРМА &amp; ПОЛНЫЙ СПЕКТОР </a:t>
            </a:r>
            <a:r>
              <a:rPr lang="en-US" sz="26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УСЛУГ</a:t>
            </a:r>
          </a:p>
        </p:txBody>
      </p:sp>
      <p:sp>
        <p:nvSpPr>
          <p:cNvPr id="188" name="Shape 188"/>
          <p:cNvSpPr/>
          <p:nvPr/>
        </p:nvSpPr>
        <p:spPr>
          <a:xfrm>
            <a:off x="217499" y="196157"/>
            <a:ext cx="131126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3600" dirty="0">
              <a:solidFill>
                <a:srgbClr val="E8FB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9453714" y="5099393"/>
            <a:ext cx="428322" cy="32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</a:t>
            </a:fld>
            <a:endParaRPr lang="en-US"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0" y="-37372"/>
            <a:ext cx="1311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0E6D4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</a:p>
        </p:txBody>
      </p:sp>
      <p:cxnSp>
        <p:nvCxnSpPr>
          <p:cNvPr id="11" name="Shape 179"/>
          <p:cNvCxnSpPr/>
          <p:nvPr/>
        </p:nvCxnSpPr>
        <p:spPr>
          <a:xfrm>
            <a:off x="440416" y="3858"/>
            <a:ext cx="0" cy="49467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2"/>
          <a:stretch/>
        </p:blipFill>
        <p:spPr>
          <a:xfrm>
            <a:off x="0" y="780470"/>
            <a:ext cx="9144000" cy="43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8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-1"/>
            <a:ext cx="9158990" cy="934721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pic>
        <p:nvPicPr>
          <p:cNvPr id="88" name="Shape 88" descr="Crossref_Logo_Stacked_RGB_SMA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06" y="1240353"/>
            <a:ext cx="786768" cy="43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 descr="crossref_funder_registr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466" y="1269921"/>
            <a:ext cx="807312" cy="45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crossmark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1900" y="1279840"/>
            <a:ext cx="895327" cy="39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DOAJ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8275" y="2267466"/>
            <a:ext cx="663863" cy="57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OpenAir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8126" y="3303899"/>
            <a:ext cx="850734" cy="59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 descr="Dryad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0831" y="1203514"/>
            <a:ext cx="937680" cy="55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 descr="CLOCKSSLogo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2597" y="2222354"/>
            <a:ext cx="624384" cy="62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 descr="PubMed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02584" y="1320302"/>
            <a:ext cx="806008" cy="31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PubMedCentral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36303" y="3437801"/>
            <a:ext cx="772289" cy="32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 descr="Peerage of science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72131" y="4492561"/>
            <a:ext cx="912051" cy="2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 descr="DATAOne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84808" y="2361297"/>
            <a:ext cx="991195" cy="34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 descr="LTER.jp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79491" y="4337007"/>
            <a:ext cx="576017" cy="55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 descr="GBIF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70167" y="1217193"/>
            <a:ext cx="1102397" cy="5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descr="iDigBio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3200" y="2390791"/>
            <a:ext cx="841631" cy="2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BOLD.JP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638268" y="2422404"/>
            <a:ext cx="991196" cy="21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 descr="EOL.jp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54882" y="1217218"/>
            <a:ext cx="850669" cy="5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 descr="Plazi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84936" y="2431411"/>
            <a:ext cx="926984" cy="24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publons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233621" y="1217193"/>
            <a:ext cx="615739" cy="53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ZooBank.JPG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083400" y="3473686"/>
            <a:ext cx="917299" cy="23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 descr="IPNI.png"/>
          <p:cNvPicPr preferRelativeResize="0"/>
          <p:nvPr/>
        </p:nvPicPr>
        <p:blipFill rotWithShape="1">
          <a:blip r:embed="rId22">
            <a:alphaModFix/>
          </a:blip>
          <a:srcRect r="61754" b="-20430"/>
          <a:stretch/>
        </p:blipFill>
        <p:spPr>
          <a:xfrm>
            <a:off x="7058566" y="3232053"/>
            <a:ext cx="645533" cy="46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20" y="2354308"/>
            <a:ext cx="946898" cy="371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22" y="3212767"/>
            <a:ext cx="769050" cy="673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17801"/>
          <a:stretch/>
        </p:blipFill>
        <p:spPr>
          <a:xfrm>
            <a:off x="4553797" y="4422058"/>
            <a:ext cx="1169336" cy="38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28990"/>
          <a:stretch/>
        </p:blipFill>
        <p:spPr>
          <a:xfrm>
            <a:off x="1320205" y="3378970"/>
            <a:ext cx="805054" cy="499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3" y="3368809"/>
            <a:ext cx="895675" cy="46655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144193"/>
            <a:ext cx="1311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0E6D4"/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9390" y="220021"/>
            <a:ext cx="0" cy="49467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51" y="3319173"/>
            <a:ext cx="1009546" cy="516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0" y="4472144"/>
            <a:ext cx="927908" cy="296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96" y="2387813"/>
            <a:ext cx="949075" cy="327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41" y="4472144"/>
            <a:ext cx="813219" cy="236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70" y="4492561"/>
            <a:ext cx="943563" cy="20015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663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206844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344798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470306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600386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742810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879567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010971" y="982795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4663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06844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344798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70306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600386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2810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879567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010971" y="2039469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4663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206844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344798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470306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600386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742810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6879567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8010971" y="3073410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4663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206844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344798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470306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600386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5742810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6879567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010971" y="4109488"/>
            <a:ext cx="1056351" cy="9730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Shape 109" descr="IPNI.png"/>
          <p:cNvPicPr preferRelativeResize="0"/>
          <p:nvPr/>
        </p:nvPicPr>
        <p:blipFill rotWithShape="1">
          <a:blip r:embed="rId22">
            <a:alphaModFix/>
          </a:blip>
          <a:srcRect l="38097" t="-3162" b="-1"/>
          <a:stretch/>
        </p:blipFill>
        <p:spPr>
          <a:xfrm>
            <a:off x="6961150" y="3612577"/>
            <a:ext cx="903213" cy="34265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228"/>
          <p:cNvSpPr txBox="1"/>
          <p:nvPr/>
        </p:nvSpPr>
        <p:spPr>
          <a:xfrm>
            <a:off x="204006" y="61553"/>
            <a:ext cx="9034458" cy="812444"/>
          </a:xfrm>
          <a:prstGeom prst="rect">
            <a:avLst/>
          </a:prstGeom>
          <a:noFill/>
          <a:ln>
            <a:noFill/>
          </a:ln>
        </p:spPr>
        <p:txBody>
          <a:bodyPr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9318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ИНТЕГРИРОВАННАЯ : </a:t>
            </a:r>
            <a:r>
              <a:rPr lang="en-US" sz="28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ВЕБ-УСЛУГИ </a:t>
            </a:r>
            <a:r>
              <a:rPr lang="en-US" sz="28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&amp; </a:t>
            </a:r>
            <a:r>
              <a:rPr lang="en-US" sz="28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ОБМЕН ДАННЫМИ</a:t>
            </a:r>
          </a:p>
        </p:txBody>
      </p:sp>
    </p:spTree>
    <p:extLst>
      <p:ext uri="{BB962C8B-B14F-4D97-AF65-F5344CB8AC3E}">
        <p14:creationId xmlns:p14="http://schemas.microsoft.com/office/powerpoint/2010/main" val="384366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6623"/>
            <a:ext cx="9158990" cy="961343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9" name="Rectangle 8"/>
          <p:cNvSpPr/>
          <p:nvPr/>
        </p:nvSpPr>
        <p:spPr>
          <a:xfrm>
            <a:off x="92517" y="123909"/>
            <a:ext cx="1311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0E6D4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0019" y="206710"/>
            <a:ext cx="0" cy="49467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4480" y="5577700"/>
            <a:ext cx="1676400" cy="273844"/>
          </a:xfrm>
        </p:spPr>
        <p:txBody>
          <a:bodyPr/>
          <a:lstStyle/>
          <a:p>
            <a:fld id="{6FF143CE-B2F2-4E10-8847-F2E300A111D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EF0CCB4-306D-40C7-8A92-F37349B6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201" y="1184989"/>
            <a:ext cx="7673948" cy="230538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3BEA3083-FDAD-4E73-A740-9C982E30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12" y="3648416"/>
            <a:ext cx="8232366" cy="1154162"/>
          </a:xfrm>
          <a:prstGeom prst="rect">
            <a:avLst/>
          </a:prstGeom>
          <a:solidFill>
            <a:schemeClr val="accent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750" dirty="0">
                <a:latin typeface="Verdana" panose="020B0604030504040204" pitchFamily="34" charset="0"/>
              </a:rPr>
              <a:t>&lt;taxon-name-part taxon-name-part-type="</a:t>
            </a:r>
            <a:r>
              <a:rPr lang="en-GB" altLang="en-US" sz="750" b="1" dirty="0">
                <a:latin typeface="Verdana" panose="020B0604030504040204" pitchFamily="34" charset="0"/>
              </a:rPr>
              <a:t>genus</a:t>
            </a:r>
            <a:r>
              <a:rPr lang="en-GB" altLang="en-US" sz="750" dirty="0">
                <a:latin typeface="Verdana" panose="020B0604030504040204" pitchFamily="34" charset="0"/>
              </a:rPr>
              <a:t>"&gt;</a:t>
            </a:r>
            <a:r>
              <a:rPr lang="en-GB" altLang="en-US" sz="750" b="1" dirty="0" err="1">
                <a:latin typeface="Verdana" panose="020B0604030504040204" pitchFamily="34" charset="0"/>
              </a:rPr>
              <a:t>Nixonia</a:t>
            </a:r>
            <a:r>
              <a:rPr lang="en-GB" altLang="en-US" sz="750" dirty="0">
                <a:latin typeface="Verdana" panose="020B0604030504040204" pitchFamily="34" charset="0"/>
              </a:rPr>
              <a:t>&lt;/taxon-name-part&gt; 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buFontTx/>
              <a:buNone/>
            </a:pPr>
            <a:r>
              <a:rPr lang="en-GB" altLang="en-US" sz="750" dirty="0">
                <a:latin typeface="Arial" panose="020B0604020202020204" pitchFamily="34" charset="0"/>
              </a:rPr>
              <a:t> </a:t>
            </a:r>
            <a:r>
              <a:rPr lang="en-GB" altLang="en-US" sz="750" dirty="0">
                <a:latin typeface="Verdana" panose="020B0604030504040204" pitchFamily="34" charset="0"/>
              </a:rPr>
              <a:t> &lt;taxon-name-part taxon-name-part-type="</a:t>
            </a:r>
            <a:r>
              <a:rPr lang="en-GB" altLang="en-US" sz="750" b="1" dirty="0">
                <a:latin typeface="Verdana" panose="020B0604030504040204" pitchFamily="34" charset="0"/>
              </a:rPr>
              <a:t>species</a:t>
            </a:r>
            <a:r>
              <a:rPr lang="en-GB" altLang="en-US" sz="750" dirty="0">
                <a:latin typeface="Verdana" panose="020B0604030504040204" pitchFamily="34" charset="0"/>
              </a:rPr>
              <a:t>"&gt;</a:t>
            </a:r>
            <a:r>
              <a:rPr lang="en-GB" altLang="en-US" sz="750" b="1" dirty="0" err="1">
                <a:latin typeface="Verdana" panose="020B0604030504040204" pitchFamily="34" charset="0"/>
              </a:rPr>
              <a:t>masneri</a:t>
            </a:r>
            <a:r>
              <a:rPr lang="en-GB" altLang="en-US" sz="750" dirty="0">
                <a:latin typeface="Verdana" panose="020B0604030504040204" pitchFamily="34" charset="0"/>
              </a:rPr>
              <a:t>&lt;/taxon-name-part&gt; 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buFontTx/>
              <a:buNone/>
            </a:pPr>
            <a:r>
              <a:rPr lang="en-GB" altLang="en-US" sz="750" dirty="0">
                <a:latin typeface="Arial" panose="020B0604020202020204" pitchFamily="34" charset="0"/>
              </a:rPr>
              <a:t> </a:t>
            </a:r>
            <a:r>
              <a:rPr lang="en-GB" altLang="en-US" sz="750" dirty="0">
                <a:latin typeface="Verdana" panose="020B0604030504040204" pitchFamily="34" charset="0"/>
              </a:rPr>
              <a:t> &lt;/taxon-name&gt;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r>
              <a:rPr lang="en-GB" altLang="en-US" sz="750" b="1" dirty="0">
                <a:latin typeface="Times New Roman" panose="02020603050405020304" pitchFamily="18" charset="0"/>
                <a:cs typeface="Courier New" panose="02070309020205020404" pitchFamily="49" charset="0"/>
                <a:hlinkClick r:id="rId4"/>
              </a:rPr>
              <a:t>-</a:t>
            </a:r>
            <a:r>
              <a:rPr lang="en-GB" altLang="en-US" sz="750" dirty="0">
                <a:latin typeface="Verdana" panose="020B0604030504040204" pitchFamily="34" charset="0"/>
              </a:rPr>
              <a:t> &lt;taxon-author&gt;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buFontTx/>
              <a:buNone/>
            </a:pPr>
            <a:r>
              <a:rPr lang="en-GB" altLang="en-US" sz="750" dirty="0">
                <a:latin typeface="Arial" panose="020B0604020202020204" pitchFamily="34" charset="0"/>
              </a:rPr>
              <a:t> </a:t>
            </a:r>
            <a:r>
              <a:rPr lang="en-GB" altLang="en-US" sz="750" dirty="0">
                <a:latin typeface="Verdana" panose="020B0604030504040204" pitchFamily="34" charset="0"/>
              </a:rPr>
              <a:t> &lt;string-name&gt;</a:t>
            </a:r>
            <a:r>
              <a:rPr lang="en-GB" altLang="en-US" sz="750" b="1" dirty="0">
                <a:latin typeface="Verdana" panose="020B0604030504040204" pitchFamily="34" charset="0"/>
              </a:rPr>
              <a:t>van </a:t>
            </a:r>
            <a:r>
              <a:rPr lang="en-GB" altLang="en-US" sz="750" b="1" dirty="0" err="1">
                <a:latin typeface="Verdana" panose="020B0604030504040204" pitchFamily="34" charset="0"/>
              </a:rPr>
              <a:t>Noort</a:t>
            </a:r>
            <a:r>
              <a:rPr lang="en-GB" altLang="en-US" sz="750" b="1" dirty="0">
                <a:latin typeface="Verdana" panose="020B0604030504040204" pitchFamily="34" charset="0"/>
              </a:rPr>
              <a:t> &amp; Johnson</a:t>
            </a:r>
            <a:r>
              <a:rPr lang="en-GB" altLang="en-US" sz="750" dirty="0">
                <a:latin typeface="Verdana" panose="020B0604030504040204" pitchFamily="34" charset="0"/>
              </a:rPr>
              <a:t>&lt;/string-name&gt; 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buFontTx/>
              <a:buNone/>
            </a:pPr>
            <a:r>
              <a:rPr lang="en-GB" altLang="en-US" sz="750" dirty="0">
                <a:latin typeface="Arial" panose="020B0604020202020204" pitchFamily="34" charset="0"/>
              </a:rPr>
              <a:t> </a:t>
            </a:r>
            <a:r>
              <a:rPr lang="en-GB" altLang="en-US" sz="750" dirty="0">
                <a:latin typeface="Verdana" panose="020B0604030504040204" pitchFamily="34" charset="0"/>
              </a:rPr>
              <a:t> &lt;/taxon-author&gt;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buFontTx/>
              <a:buNone/>
            </a:pPr>
            <a:r>
              <a:rPr lang="en-GB" altLang="en-US" sz="750" dirty="0">
                <a:latin typeface="Arial" panose="020B0604020202020204" pitchFamily="34" charset="0"/>
              </a:rPr>
              <a:t> </a:t>
            </a:r>
            <a:r>
              <a:rPr lang="en-GB" altLang="en-US" sz="750" dirty="0">
                <a:latin typeface="Verdana" panose="020B0604030504040204" pitchFamily="34" charset="0"/>
              </a:rPr>
              <a:t> &lt;taxon-status&gt;</a:t>
            </a:r>
            <a:r>
              <a:rPr lang="en-GB" altLang="en-US" sz="750" b="1" dirty="0">
                <a:latin typeface="Verdana" panose="020B0604030504040204" pitchFamily="34" charset="0"/>
              </a:rPr>
              <a:t>sp. n.</a:t>
            </a:r>
            <a:r>
              <a:rPr lang="en-GB" altLang="en-US" sz="750" dirty="0">
                <a:latin typeface="Verdana" panose="020B0604030504040204" pitchFamily="34" charset="0"/>
              </a:rPr>
              <a:t>&lt;/taxon-status&gt; </a:t>
            </a:r>
            <a:endParaRPr lang="bg-BG" altLang="en-US" sz="600" dirty="0">
              <a:latin typeface="Verdana" panose="020B0604030504040204" pitchFamily="34" charset="0"/>
            </a:endParaRPr>
          </a:p>
          <a:p>
            <a:pPr lvl="1">
              <a:buFontTx/>
              <a:buNone/>
            </a:pPr>
            <a:r>
              <a:rPr lang="en-GB" altLang="en-US" sz="750" dirty="0">
                <a:latin typeface="Arial" panose="020B0604020202020204" pitchFamily="34" charset="0"/>
              </a:rPr>
              <a:t> </a:t>
            </a:r>
            <a:r>
              <a:rPr lang="en-GB" altLang="en-US" sz="750" dirty="0">
                <a:latin typeface="Verdana" panose="020B0604030504040204" pitchFamily="34" charset="0"/>
              </a:rPr>
              <a:t> &lt;</a:t>
            </a:r>
            <a:r>
              <a:rPr lang="en-GB" altLang="en-US" sz="750" dirty="0" err="1">
                <a:latin typeface="Verdana" panose="020B0604030504040204" pitchFamily="34" charset="0"/>
              </a:rPr>
              <a:t>xref</a:t>
            </a:r>
            <a:r>
              <a:rPr lang="en-GB" altLang="en-US" sz="750" dirty="0">
                <a:latin typeface="Verdana" panose="020B0604030504040204" pitchFamily="34" charset="0"/>
              </a:rPr>
              <a:t>&gt;</a:t>
            </a:r>
            <a:r>
              <a:rPr lang="en-GB" altLang="en-US" sz="750" b="1" dirty="0">
                <a:latin typeface="Verdana" panose="020B0604030504040204" pitchFamily="34" charset="0"/>
              </a:rPr>
              <a:t>Figures 1A-F</a:t>
            </a:r>
            <a:r>
              <a:rPr lang="en-GB" altLang="en-US" sz="750" dirty="0">
                <a:latin typeface="Verdana" panose="020B0604030504040204" pitchFamily="34" charset="0"/>
              </a:rPr>
              <a:t>&lt;/</a:t>
            </a:r>
            <a:r>
              <a:rPr lang="en-GB" altLang="en-US" sz="750" dirty="0" err="1">
                <a:latin typeface="Verdana" panose="020B0604030504040204" pitchFamily="34" charset="0"/>
              </a:rPr>
              <a:t>xref</a:t>
            </a:r>
            <a:r>
              <a:rPr lang="en-GB" altLang="en-US" sz="750" dirty="0">
                <a:latin typeface="Verdana" panose="020B0604030504040204" pitchFamily="34" charset="0"/>
              </a:rPr>
              <a:t>&gt; </a:t>
            </a:r>
            <a:endParaRPr lang="en-GB" altLang="en-US" sz="1125" dirty="0">
              <a:latin typeface="Verdana" panose="020B0604030504040204" pitchFamily="34" charset="0"/>
            </a:endParaRPr>
          </a:p>
        </p:txBody>
      </p:sp>
      <p:sp>
        <p:nvSpPr>
          <p:cNvPr id="14" name="Shape 238"/>
          <p:cNvSpPr txBox="1"/>
          <p:nvPr/>
        </p:nvSpPr>
        <p:spPr>
          <a:xfrm>
            <a:off x="707684" y="123909"/>
            <a:ext cx="8688852" cy="664234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913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ФОКУСИРУЕТСЯ НА </a:t>
            </a:r>
            <a:r>
              <a:rPr lang="en-US" sz="3200" dirty="0">
                <a:solidFill>
                  <a:srgbClr val="E8FB4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МАШИННОМ СЧИТЫВАНИИ </a:t>
            </a:r>
            <a:r>
              <a:rPr lang="ru-RU" sz="3200" dirty="0">
                <a:solidFill>
                  <a:srgbClr val="E8FB4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И УЛУЧШЕНИИ ЧЕЛОВЕЧЕСКОГО ВОСПРИЯТИЯ</a:t>
            </a:r>
            <a:endParaRPr lang="en-US" sz="3200" dirty="0">
              <a:solidFill>
                <a:srgbClr val="E8FB4F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7836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0" y="3857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17499" y="196157"/>
            <a:ext cx="131126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rgbClr val="E8FB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</a:p>
        </p:txBody>
      </p:sp>
      <p:cxnSp>
        <p:nvCxnSpPr>
          <p:cNvPr id="270" name="Shape 270"/>
          <p:cNvCxnSpPr/>
          <p:nvPr/>
        </p:nvCxnSpPr>
        <p:spPr>
          <a:xfrm>
            <a:off x="707684" y="290891"/>
            <a:ext cx="0" cy="49467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6871694" y="632624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 lang="en-US" sz="9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68559" y="156160"/>
            <a:ext cx="8475441" cy="614596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18269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6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«WHITE-LABEL» </a:t>
            </a: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ПЛАТФОРМЫ ДЛЯ ОТДЕЛЬНЫХ ЖУРНАЛОВ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l="22340" r="21590" b="3596"/>
          <a:stretch/>
        </p:blipFill>
        <p:spPr>
          <a:xfrm>
            <a:off x="-8128" y="926275"/>
            <a:ext cx="4587623" cy="420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85" r="2962" b="5241"/>
          <a:stretch/>
        </p:blipFill>
        <p:spPr>
          <a:xfrm>
            <a:off x="4655320" y="1026128"/>
            <a:ext cx="4503670" cy="410634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82517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 b="35827"/>
          <a:stretch/>
        </p:blipFill>
        <p:spPr>
          <a:xfrm>
            <a:off x="0" y="1067748"/>
            <a:ext cx="9064904" cy="405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4">
            <a:alphaModFix/>
          </a:blip>
          <a:srcRect l="7261" t="1495" r="8940" b="5055"/>
          <a:stretch/>
        </p:blipFill>
        <p:spPr>
          <a:xfrm>
            <a:off x="0" y="567700"/>
            <a:ext cx="9144002" cy="47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-14990" y="18847"/>
            <a:ext cx="9158990" cy="968727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323528" y="101913"/>
            <a:ext cx="9393898" cy="708813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… И</a:t>
            </a:r>
            <a:r>
              <a:rPr lang="en-US" sz="32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ПЛАТФОРМЫ</a:t>
            </a:r>
            <a:r>
              <a:rPr lang="en-US" sz="32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ДЛЯ НЕСКОЛЬКИХ ЖУРНАЛОВ</a:t>
            </a:r>
          </a:p>
        </p:txBody>
      </p:sp>
    </p:spTree>
    <p:extLst>
      <p:ext uri="{BB962C8B-B14F-4D97-AF65-F5344CB8AC3E}">
        <p14:creationId xmlns:p14="http://schemas.microsoft.com/office/powerpoint/2010/main" val="87867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15</a:t>
            </a:fld>
            <a:endParaRPr lang="en-US" sz="9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0" y="0"/>
            <a:ext cx="9158990" cy="718163"/>
          </a:xfrm>
          <a:prstGeom prst="rect">
            <a:avLst/>
          </a:prstGeom>
          <a:solidFill>
            <a:srgbClr val="0D0F1A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228849" y="71963"/>
            <a:ext cx="131130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rgbClr val="E8FB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</p:txBody>
      </p:sp>
      <p:cxnSp>
        <p:nvCxnSpPr>
          <p:cNvPr id="290" name="Shape 290"/>
          <p:cNvCxnSpPr/>
          <p:nvPr/>
        </p:nvCxnSpPr>
        <p:spPr>
          <a:xfrm>
            <a:off x="673817" y="147750"/>
            <a:ext cx="0" cy="494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1" name="Shape 291"/>
          <p:cNvSpPr txBox="1"/>
          <p:nvPr/>
        </p:nvSpPr>
        <p:spPr>
          <a:xfrm>
            <a:off x="673817" y="102392"/>
            <a:ext cx="8543715" cy="6147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6093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МОДУЛЬНАЯ,  АДАПТИВНАЯ И ИНКЛЮЗИВНАЯ</a:t>
            </a:r>
          </a:p>
        </p:txBody>
      </p:sp>
      <p:sp>
        <p:nvSpPr>
          <p:cNvPr id="292" name="Shape 292"/>
          <p:cNvSpPr/>
          <p:nvPr/>
        </p:nvSpPr>
        <p:spPr>
          <a:xfrm>
            <a:off x="0" y="718163"/>
            <a:ext cx="4254532" cy="4421512"/>
          </a:xfrm>
          <a:prstGeom prst="rect">
            <a:avLst/>
          </a:prstGeom>
          <a:solidFill>
            <a:srgbClr val="58CFC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-261150" y="2157206"/>
            <a:ext cx="4684800" cy="14787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6093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Выберите</a:t>
            </a:r>
            <a:r>
              <a:rPr lang="en-US" sz="3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свою</a:t>
            </a:r>
            <a:r>
              <a:rPr lang="en-US" sz="3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публикационную</a:t>
            </a:r>
            <a:r>
              <a:rPr lang="en-US" sz="3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модель</a:t>
            </a:r>
            <a:endParaRPr lang="en-US" sz="32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1" b="8245"/>
          <a:stretch/>
        </p:blipFill>
        <p:spPr>
          <a:xfrm>
            <a:off x="4423650" y="782821"/>
            <a:ext cx="4675711" cy="43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8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0" y="3857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217499" y="196157"/>
            <a:ext cx="131126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rgbClr val="E8FB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</a:p>
        </p:txBody>
      </p:sp>
      <p:cxnSp>
        <p:nvCxnSpPr>
          <p:cNvPr id="301" name="Shape 301"/>
          <p:cNvCxnSpPr/>
          <p:nvPr/>
        </p:nvCxnSpPr>
        <p:spPr>
          <a:xfrm>
            <a:off x="611560" y="267494"/>
            <a:ext cx="0" cy="49467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2" name="Shape 302"/>
          <p:cNvSpPr txBox="1"/>
          <p:nvPr/>
        </p:nvSpPr>
        <p:spPr>
          <a:xfrm>
            <a:off x="638572" y="115421"/>
            <a:ext cx="8100545" cy="73742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МОДУЛЬ ТРУДОВ КОНФЕРЕНЦИЙ</a:t>
            </a: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l="487"/>
          <a:stretch/>
        </p:blipFill>
        <p:spPr>
          <a:xfrm>
            <a:off x="0" y="964405"/>
            <a:ext cx="9068923" cy="4193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21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3235"/>
            <a:ext cx="9079765" cy="42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/>
          <p:nvPr/>
        </p:nvSpPr>
        <p:spPr>
          <a:xfrm>
            <a:off x="0" y="-14990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217499" y="196157"/>
            <a:ext cx="131126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rgbClr val="E8FB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</a:p>
        </p:txBody>
      </p:sp>
      <p:cxnSp>
        <p:nvCxnSpPr>
          <p:cNvPr id="311" name="Shape 311"/>
          <p:cNvCxnSpPr/>
          <p:nvPr/>
        </p:nvCxnSpPr>
        <p:spPr>
          <a:xfrm>
            <a:off x="611560" y="267494"/>
            <a:ext cx="0" cy="49467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12" name="Shape 312"/>
          <p:cNvSpPr txBox="1"/>
          <p:nvPr/>
        </p:nvSpPr>
        <p:spPr>
          <a:xfrm>
            <a:off x="611560" y="133322"/>
            <a:ext cx="8288623" cy="73742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КНИГИ В ОТКРЫТОМ ДОСТУПЕ </a:t>
            </a:r>
          </a:p>
        </p:txBody>
      </p:sp>
      <p:sp>
        <p:nvSpPr>
          <p:cNvPr id="313" name="Shape 313"/>
          <p:cNvSpPr/>
          <p:nvPr/>
        </p:nvSpPr>
        <p:spPr>
          <a:xfrm>
            <a:off x="541662" y="5940068"/>
            <a:ext cx="1539204" cy="430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1000 book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titles since 1994</a:t>
            </a:r>
          </a:p>
        </p:txBody>
      </p:sp>
      <p:sp>
        <p:nvSpPr>
          <p:cNvPr id="314" name="Shape 314"/>
          <p:cNvSpPr/>
          <p:nvPr/>
        </p:nvSpPr>
        <p:spPr>
          <a:xfrm>
            <a:off x="0" y="5735085"/>
            <a:ext cx="2198038" cy="2539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050">
                <a:solidFill>
                  <a:srgbClr val="006366"/>
                </a:solidFill>
                <a:latin typeface="Verdana"/>
                <a:ea typeface="Verdana"/>
                <a:cs typeface="Verdana"/>
                <a:sym typeface="Verdana"/>
              </a:rPr>
              <a:t>Advanced Open Access Books</a:t>
            </a:r>
          </a:p>
        </p:txBody>
      </p:sp>
    </p:spTree>
    <p:extLst>
      <p:ext uri="{BB962C8B-B14F-4D97-AF65-F5344CB8AC3E}">
        <p14:creationId xmlns:p14="http://schemas.microsoft.com/office/powerpoint/2010/main" val="3509924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043608" y="2053419"/>
            <a:ext cx="7056784" cy="9467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 </a:t>
            </a:r>
            <a:br>
              <a:rPr lang="en-US" sz="4400" b="0" i="0" u="none" strike="noStrike" cap="none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en-US" sz="4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РАЗРАБОТАНА </a:t>
            </a:r>
            <a:r>
              <a:rPr lang="en-US" sz="4400" b="0" i="0" u="none" strike="noStrike" cap="none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ДЛЯ НЕЗАВИСИМЫХ ЖУРНАЛОВ 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400" b="0" i="0" u="none" strike="noStrike" cap="none" dirty="0">
                <a:solidFill>
                  <a:srgbClr val="50E6D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НЕБОЛЬШИХ ИЗДАТЕЛЕЙ</a:t>
            </a:r>
          </a:p>
        </p:txBody>
      </p:sp>
    </p:spTree>
    <p:extLst>
      <p:ext uri="{BB962C8B-B14F-4D97-AF65-F5344CB8AC3E}">
        <p14:creationId xmlns:p14="http://schemas.microsoft.com/office/powerpoint/2010/main" val="44675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l="163" t="-18302" r="-163" b="7478"/>
          <a:stretch/>
        </p:blipFill>
        <p:spPr>
          <a:xfrm rot="10800000">
            <a:off x="-14989" y="48662"/>
            <a:ext cx="9158989" cy="623014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1572275" y="4508275"/>
            <a:ext cx="6071100" cy="737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dirty="0">
                <a:solidFill>
                  <a:srgbClr val="6ADBC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ВСЕ В РАМКАХ ЕДИНОЙ </a:t>
            </a:r>
            <a:r>
              <a:rPr lang="ru-RU" sz="2800" dirty="0">
                <a:solidFill>
                  <a:srgbClr val="6ADBC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СИСТЕМЫ</a:t>
            </a:r>
            <a:r>
              <a:rPr lang="en-US" sz="2800" dirty="0">
                <a:solidFill>
                  <a:srgbClr val="6ADBC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!</a:t>
            </a:r>
          </a:p>
        </p:txBody>
      </p:sp>
      <p:sp>
        <p:nvSpPr>
          <p:cNvPr id="330" name="Shape 330"/>
          <p:cNvSpPr/>
          <p:nvPr/>
        </p:nvSpPr>
        <p:spPr>
          <a:xfrm>
            <a:off x="0" y="7023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497117" y="105646"/>
            <a:ext cx="8288623" cy="73742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ГЛАВНАЯ ИННОВАЦИЯ: СИСТЕМА </a:t>
            </a:r>
            <a:r>
              <a:rPr lang="en-US" sz="32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ARPHA-XML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138857" y="843067"/>
            <a:ext cx="5403814" cy="37325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Написание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рецензирование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и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редактура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в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одном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месте</a:t>
            </a:r>
            <a:endParaRPr lang="en-US" sz="2000" dirty="0">
              <a:solidFill>
                <a:schemeClr val="lt1"/>
              </a:solidFill>
              <a:latin typeface="Calibri Light" panose="020F0302020204030204" pitchFamily="34" charset="0"/>
              <a:ea typeface="Helvetica Neue"/>
              <a:cs typeface="Helvetica Neue"/>
              <a:sym typeface="Helvetica Neue"/>
            </a:endParaRP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Импортирование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/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загрузка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данных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в/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из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текста</a:t>
            </a:r>
            <a:endParaRPr lang="en-US" sz="2000" dirty="0">
              <a:solidFill>
                <a:schemeClr val="lt1"/>
              </a:solidFill>
              <a:latin typeface="Calibri Light" panose="020F0302020204030204" pitchFamily="34" charset="0"/>
              <a:ea typeface="Helvetica Neue"/>
              <a:cs typeface="Helvetica Neue"/>
              <a:sym typeface="Helvetica Neue"/>
            </a:endParaRP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Поиск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&amp;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импорт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ссылок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через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веб-сервисы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Удобные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шаблоны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для статей</a:t>
            </a:r>
            <a:endParaRPr lang="en-US" sz="2000" dirty="0">
              <a:solidFill>
                <a:schemeClr val="lt1"/>
              </a:solidFill>
              <a:latin typeface="Calibri Light" panose="020F0302020204030204" pitchFamily="34" charset="0"/>
              <a:ea typeface="Helvetica Neue"/>
              <a:cs typeface="Helvetica Neue"/>
              <a:sym typeface="Helvetica Neue"/>
            </a:endParaRP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Автоматическая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техническая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проверка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статьи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на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соответствие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требованиям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системы</a:t>
            </a:r>
            <a:endParaRPr lang="en-US" sz="2000" dirty="0">
              <a:solidFill>
                <a:schemeClr val="lt1"/>
              </a:solidFill>
              <a:latin typeface="Calibri Light" panose="020F0302020204030204" pitchFamily="34" charset="0"/>
              <a:ea typeface="Helvetica Neue"/>
              <a:cs typeface="Helvetica Neue"/>
              <a:sym typeface="Helvetica Neue"/>
            </a:endParaRP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Возможность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допубликационной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проверки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(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во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время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процесса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создания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рукописи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Разные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модели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рецензирования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рукописей</a:t>
            </a:r>
            <a:endParaRPr lang="en-US" sz="2000" dirty="0">
              <a:solidFill>
                <a:schemeClr val="lt1"/>
              </a:solidFill>
              <a:latin typeface="Calibri Light" panose="020F0302020204030204" pitchFamily="34" charset="0"/>
              <a:ea typeface="Helvetica Neue"/>
              <a:cs typeface="Helvetica Neue"/>
              <a:sym typeface="Helvetica Neue"/>
            </a:endParaRPr>
          </a:p>
          <a:p>
            <a:pPr marL="342878" lvl="0" indent="-319002" rtl="0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Публикация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обновлений</a:t>
            </a:r>
            <a:r>
              <a:rPr lang="en-US" sz="2000" dirty="0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 Light" panose="020F0302020204030204" pitchFamily="34" charset="0"/>
                <a:ea typeface="Helvetica Neue"/>
                <a:cs typeface="Helvetica Neue"/>
                <a:sym typeface="Helvetica Neue"/>
              </a:rPr>
              <a:t>статей</a:t>
            </a:r>
            <a:endParaRPr lang="en-US" sz="2000" dirty="0">
              <a:solidFill>
                <a:schemeClr val="lt1"/>
              </a:solidFill>
              <a:latin typeface="Calibri Light" panose="020F0302020204030204" pitchFamily="34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AD38AD-F6C1-4493-A4F2-B05135B53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528" y="1055678"/>
            <a:ext cx="3092359" cy="29465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2445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9143999" cy="5381469"/>
          </a:xfrm>
          <a:prstGeom prst="rect">
            <a:avLst/>
          </a:prstGeom>
          <a:solidFill>
            <a:srgbClr val="1818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10244" name="Subtitle 2"/>
          <p:cNvSpPr>
            <a:spLocks noGrp="1"/>
          </p:cNvSpPr>
          <p:nvPr>
            <p:ph type="subTitle" idx="1"/>
          </p:nvPr>
        </p:nvSpPr>
        <p:spPr>
          <a:xfrm>
            <a:off x="412814" y="1310283"/>
            <a:ext cx="7026315" cy="2521745"/>
          </a:xfrm>
        </p:spPr>
        <p:txBody>
          <a:bodyPr/>
          <a:lstStyle/>
          <a:p>
            <a:pPr marL="114322" indent="-457200" algn="l" eaLnBrk="1" hangingPunct="1">
              <a:spcBef>
                <a:spcPts val="1200"/>
              </a:spcBef>
              <a:spcAft>
                <a:spcPts val="600"/>
              </a:spcAft>
              <a:buSzPct val="101000"/>
              <a:buBlip>
                <a:blip r:embed="rId3"/>
              </a:buBlip>
            </a:pPr>
            <a: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Что такое ARPHA?</a:t>
            </a:r>
          </a:p>
          <a:p>
            <a:pPr marL="114322" indent="-457200" algn="l" eaLnBrk="1" hangingPunct="1">
              <a:spcBef>
                <a:spcPts val="1200"/>
              </a:spcBef>
              <a:spcAft>
                <a:spcPts val="600"/>
              </a:spcAft>
              <a:buSzPct val="101000"/>
              <a:buBlip>
                <a:blip r:embed="rId3"/>
              </a:buBlip>
            </a:pPr>
            <a: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Зачем ARPHA нужна?</a:t>
            </a:r>
          </a:p>
          <a:p>
            <a:pPr marL="114322" indent="-457200" algn="l" eaLnBrk="1" hangingPunct="1">
              <a:spcBef>
                <a:spcPts val="1200"/>
              </a:spcBef>
              <a:spcAft>
                <a:spcPts val="600"/>
              </a:spcAft>
              <a:buSzPct val="101000"/>
              <a:buBlip>
                <a:blip r:embed="rId3"/>
              </a:buBlip>
            </a:pPr>
            <a: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Что отличает ARPHA от других платформ?</a:t>
            </a:r>
          </a:p>
          <a:p>
            <a:pPr marL="114322" indent="-457200" algn="l" eaLnBrk="1" hangingPunct="1">
              <a:spcBef>
                <a:spcPts val="1200"/>
              </a:spcBef>
              <a:spcAft>
                <a:spcPts val="600"/>
              </a:spcAft>
              <a:buSzPct val="101000"/>
              <a:buBlip>
                <a:blip r:embed="rId3"/>
              </a:buBlip>
            </a:pPr>
            <a: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Для кого создана ARPHA?</a:t>
            </a:r>
          </a:p>
          <a:p>
            <a:pPr marL="114322" indent="-457200" algn="l" eaLnBrk="1" hangingPunct="1">
              <a:spcBef>
                <a:spcPts val="1200"/>
              </a:spcBef>
              <a:spcAft>
                <a:spcPts val="600"/>
              </a:spcAft>
              <a:buSzPct val="101000"/>
              <a:buBlip>
                <a:blip r:embed="rId3"/>
              </a:buBlip>
            </a:pPr>
            <a: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ARPHA </a:t>
            </a:r>
            <a:r>
              <a:rPr lang="ru-RU" altLang="en-US" sz="32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демо</a:t>
            </a:r>
            <a: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-версия</a:t>
            </a:r>
            <a:br>
              <a:rPr lang="ru-RU" alt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endParaRPr lang="ru-RU" altLang="en-US" sz="3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72191" y="1206040"/>
            <a:ext cx="81171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hape 106"/>
          <p:cNvSpPr txBox="1">
            <a:spLocks/>
          </p:cNvSpPr>
          <p:nvPr/>
        </p:nvSpPr>
        <p:spPr bwMode="auto">
          <a:xfrm>
            <a:off x="1143000" y="351822"/>
            <a:ext cx="6844306" cy="75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defTabSz="342878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342878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342878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342878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342878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342878" algn="ctr" defTabSz="342878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755" algn="ctr" defTabSz="342878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633" algn="ctr" defTabSz="342878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511" algn="ctr" defTabSz="342878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СТРУКТУРА ПРЕЗЕНТАЦИИ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0550"/>
            <a:ext cx="9144000" cy="860963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2752" y="0"/>
            <a:ext cx="901731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bg-BG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ДЕМОНСТРАЦИЯ ПЛАТФОРМЫ 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ARPHA 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003" y="2250808"/>
            <a:ext cx="20446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Поддержка клиента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рекомендации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обучение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7992" y="4237288"/>
            <a:ext cx="1953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Различные операционные и бизнес модели</a:t>
            </a: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878" indent="-342878" algn="ctr" eaLnBrk="1" hangingPunct="1">
              <a:spcBef>
                <a:spcPts val="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95077" y="2250808"/>
            <a:ext cx="179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Система подачи рукописей</a:t>
            </a: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4683" y="2250808"/>
            <a:ext cx="2153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Платформа для редактирования и редакции</a:t>
            </a: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81353" y="2250808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Макетирование и верстка </a:t>
            </a: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6969" y="2250808"/>
            <a:ext cx="215392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«Акт» издания и 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платформа хостинга</a:t>
            </a: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1530" y="4237288"/>
            <a:ext cx="2068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Распространение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индексирование и архивирование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/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6191" y="4237288"/>
            <a:ext cx="143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Маркетинг и </a:t>
            </a:r>
            <a:r>
              <a:rPr lang="en-US" altLang="en-US" sz="1400" dirty="0">
                <a:latin typeface="Helvetica Neue" charset="0"/>
                <a:ea typeface="Helvetica Neue" charset="0"/>
                <a:cs typeface="Helvetica Neue" charset="0"/>
              </a:rPr>
              <a:t>PR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5209" y="4237288"/>
            <a:ext cx="213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1400" dirty="0">
                <a:latin typeface="Helvetica Neue" charset="0"/>
                <a:ea typeface="Helvetica Neue" charset="0"/>
                <a:cs typeface="Helvetica Neue" charset="0"/>
              </a:rPr>
              <a:t>Ведение статистических показателей журнала</a:t>
            </a:r>
            <a:endParaRPr lang="en-US" alt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566" y="988976"/>
            <a:ext cx="944524" cy="116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434" y="988976"/>
            <a:ext cx="968329" cy="1191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634" y="988976"/>
            <a:ext cx="960822" cy="11917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327" y="988976"/>
            <a:ext cx="934130" cy="115868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456918" y="1563610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64090" y="1563610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72773" y="1584870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66466" y="1584870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640962" y="1584870"/>
            <a:ext cx="495543" cy="0"/>
          </a:xfrm>
          <a:prstGeom prst="line">
            <a:avLst/>
          </a:prstGeom>
          <a:ln>
            <a:solidFill>
              <a:srgbClr val="00206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7495" y="3578823"/>
            <a:ext cx="529150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456918" y="3578823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271585" y="3578823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434" y="2978650"/>
            <a:ext cx="963952" cy="1191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166" y="2978649"/>
            <a:ext cx="969914" cy="119160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425" y="2964619"/>
            <a:ext cx="969914" cy="12053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91" y="973769"/>
            <a:ext cx="959484" cy="120405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1663" y="2975667"/>
            <a:ext cx="969793" cy="1194282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5075891" y="3578823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78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Поддержка клиента, рекомендации, обучение</a:t>
            </a:r>
            <a:endParaRPr lang="bg-BG" sz="4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54" y="2699670"/>
            <a:ext cx="1711502" cy="14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53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44476"/>
            <a:ext cx="9144000" cy="982627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9" name="Rectangle 8"/>
          <p:cNvSpPr/>
          <p:nvPr/>
        </p:nvSpPr>
        <p:spPr>
          <a:xfrm>
            <a:off x="79335" y="935147"/>
            <a:ext cx="914400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Переход на модель открытого доступа</a:t>
            </a:r>
            <a:endParaRPr lang="en-US" altLang="en-US" sz="255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Советы по внедрению операционных и бизнес моделей</a:t>
            </a:r>
            <a:endParaRPr lang="en-US" altLang="en-US" sz="255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Устойчивое, планомерное развитие журнала</a:t>
            </a: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 Обучение и поддержка клиентов </a:t>
            </a:r>
            <a:endParaRPr lang="en-US" altLang="en-US" sz="255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 Четкое и краткое руководство по использованию платформы 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 Инструкции</a:t>
            </a: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,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предупреждения и всплывающие письма на сайте</a:t>
            </a: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и по электронной почте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Консультации по маркетинговой стратегии и </a:t>
            </a: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PR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Консультации по подачи заявок в</a:t>
            </a: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 Scopus </a:t>
            </a:r>
            <a:r>
              <a:rPr lang="ru-RU" altLang="en-US" sz="2550" dirty="0">
                <a:latin typeface="+mj-lt"/>
                <a:ea typeface="Helvetica Neue" charset="0"/>
                <a:cs typeface="Helvetica Neue" charset="0"/>
              </a:rPr>
              <a:t>и </a:t>
            </a:r>
            <a:r>
              <a:rPr lang="en-US" altLang="en-US" sz="2550" dirty="0">
                <a:latin typeface="+mj-lt"/>
                <a:ea typeface="Helvetica Neue" charset="0"/>
                <a:cs typeface="Helvetica Neue" charset="0"/>
              </a:rPr>
              <a:t>Web of Science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753" y="-44476"/>
            <a:ext cx="8945885" cy="94672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Helvetica Neue" charset="0"/>
                <a:cs typeface="Helvetica Neue" charset="0"/>
              </a:rPr>
              <a:t>ПОДДЕРЖКА КЛИЕНТА, РЕКОМЕНДАЦИИ, ОБУЧЕНИЕ</a:t>
            </a:r>
            <a:endParaRPr lang="bg-BG" sz="3600" dirty="0">
              <a:solidFill>
                <a:schemeClr val="bg1"/>
              </a:solidFill>
              <a:latin typeface="Calibri" panose="020F0502020204030204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5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EBF3D9D6-EA4C-4AC4-94A9-44A21A8B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-832" r="2242" b="1028"/>
          <a:stretch/>
        </p:blipFill>
        <p:spPr>
          <a:xfrm>
            <a:off x="1" y="335280"/>
            <a:ext cx="9143999" cy="49318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37040" y="5006578"/>
            <a:ext cx="2133600" cy="273844"/>
          </a:xfrm>
        </p:spPr>
        <p:txBody>
          <a:bodyPr/>
          <a:lstStyle/>
          <a:p>
            <a:fld id="{6FF143CE-B2F2-4E10-8847-F2E300A111D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753" y="143639"/>
            <a:ext cx="8920065" cy="68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Руководство по использованию </a:t>
            </a:r>
            <a:r>
              <a:rPr lang="en-US" sz="3600" dirty="0">
                <a:solidFill>
                  <a:srgbClr val="50E6D4"/>
                </a:solidFill>
                <a:latin typeface="Helvetica Neue" charset="0"/>
                <a:ea typeface="Helvetica Neue" charset="0"/>
                <a:cs typeface="Helvetica Neue" charset="0"/>
              </a:rPr>
              <a:t>ARPHA</a:t>
            </a:r>
            <a:endParaRPr lang="bg-BG" sz="36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52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29358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43CE-B2F2-4E10-8847-F2E300A111D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4151" y="174294"/>
            <a:ext cx="8839200" cy="68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350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УКАЗАНИЕ К ДЕЙСТВИЮ В КАЖДОМ ПИСЬМЕ</a:t>
            </a:r>
            <a:endParaRPr lang="bg-BG" sz="36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2"/>
          <a:stretch/>
        </p:blipFill>
        <p:spPr>
          <a:xfrm>
            <a:off x="-1" y="1029358"/>
            <a:ext cx="9144000" cy="410375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43A33C8-05FC-48ED-86D1-94D8290D3A58}"/>
              </a:ext>
            </a:extLst>
          </p:cNvPr>
          <p:cNvSpPr/>
          <p:nvPr/>
        </p:nvSpPr>
        <p:spPr>
          <a:xfrm>
            <a:off x="141079" y="3004734"/>
            <a:ext cx="4248041" cy="271708"/>
          </a:xfrm>
          <a:prstGeom prst="rect">
            <a:avLst/>
          </a:prstGeom>
          <a:gradFill>
            <a:gsLst>
              <a:gs pos="100000">
                <a:schemeClr val="accent3">
                  <a:lumMod val="40000"/>
                  <a:lumOff val="6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BCBB28-C849-4A79-9FDD-9D6EEB7EBD43}"/>
              </a:ext>
            </a:extLst>
          </p:cNvPr>
          <p:cNvSpPr/>
          <p:nvPr/>
        </p:nvSpPr>
        <p:spPr>
          <a:xfrm>
            <a:off x="161979" y="3313018"/>
            <a:ext cx="8611036" cy="344859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4281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999386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СИСТЕМА ПОДАЧИ И РЕЦЕНЗИРОВАНИЯ</a:t>
            </a:r>
            <a:endParaRPr lang="bg-BG" sz="4500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9445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43CE-B2F2-4E10-8847-F2E300A111D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7173" y="104876"/>
            <a:ext cx="8664945" cy="7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АДАПТИВНАЯ 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СИСТЕМА ПОДАЧИ РУКОПИСИ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EB3EB60A-7711-47F1-AC31-77D1A9F9D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960"/>
            <a:ext cx="9144000" cy="43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43CE-B2F2-4E10-8847-F2E300A111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68464" y="116490"/>
            <a:ext cx="8690657" cy="7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АНТИПЛАГИАТ СИСТЕМЫ </a:t>
            </a:r>
            <a:r>
              <a:rPr lang="en-US" sz="3600" dirty="0" err="1">
                <a:solidFill>
                  <a:srgbClr val="50E6D4"/>
                </a:solidFill>
                <a:ea typeface="Helvetica Neue" charset="0"/>
                <a:cs typeface="Helvetica Neue" charset="0"/>
              </a:rPr>
              <a:t>iThenticate</a:t>
            </a:r>
            <a:endParaRPr lang="bg-BG" sz="360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xmlns="" id="{00A7F9A2-215F-4839-9330-3FF0E21EA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682"/>
            <a:ext cx="9144000" cy="450991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9D90D76-7F23-473A-AF20-69F0EC34A9EB}"/>
              </a:ext>
            </a:extLst>
          </p:cNvPr>
          <p:cNvCxnSpPr/>
          <p:nvPr/>
        </p:nvCxnSpPr>
        <p:spPr>
          <a:xfrm flipH="1">
            <a:off x="6644853" y="3672768"/>
            <a:ext cx="252335" cy="338347"/>
          </a:xfrm>
          <a:prstGeom prst="straightConnector1">
            <a:avLst/>
          </a:prstGeom>
          <a:ln w="63500" cap="rnd">
            <a:solidFill>
              <a:srgbClr val="F86E8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557041" y="2082650"/>
            <a:ext cx="1526000" cy="833969"/>
          </a:xfrm>
          <a:prstGeom prst="rect">
            <a:avLst/>
          </a:prstGeom>
          <a:solidFill>
            <a:srgbClr val="58CF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 </a:t>
            </a:r>
            <a:r>
              <a:rPr lang="en-US" dirty="0"/>
              <a:t>100 </a:t>
            </a:r>
            <a:r>
              <a:rPr lang="ru-RU" dirty="0"/>
              <a:t>журнальных статей</a:t>
            </a:r>
            <a:endParaRPr lang="bg-BG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9D90D76-7F23-473A-AF20-69F0EC34A9EB}"/>
              </a:ext>
            </a:extLst>
          </p:cNvPr>
          <p:cNvCxnSpPr/>
          <p:nvPr/>
        </p:nvCxnSpPr>
        <p:spPr>
          <a:xfrm flipH="1">
            <a:off x="7278579" y="3672768"/>
            <a:ext cx="252335" cy="338347"/>
          </a:xfrm>
          <a:prstGeom prst="straightConnector1">
            <a:avLst/>
          </a:prstGeom>
          <a:ln w="63500" cap="rnd">
            <a:solidFill>
              <a:srgbClr val="F86E8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25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РЕЦЕНЗИРОВАНИЕ И </a:t>
            </a:r>
            <a:r>
              <a:rPr lang="bg-BG" sz="45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УПРАВЛЕНИЕ ПРОЦЕССА </a:t>
            </a:r>
            <a:r>
              <a:rPr lang="ru-RU" sz="45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РЕДАКЦИИ</a:t>
            </a:r>
            <a:endParaRPr lang="bg-BG" sz="4500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6695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70" y="47848"/>
            <a:ext cx="8924730" cy="667753"/>
          </a:xfrm>
        </p:spPr>
        <p:txBody>
          <a:bodyPr/>
          <a:lstStyle/>
          <a:p>
            <a:pPr algn="l"/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ВЫБЕРИТЕ РЕЦЕНЗЕНТОВ</a:t>
            </a:r>
            <a:endParaRPr lang="bg-BG" sz="3600" b="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6F8B9FE0-357D-4905-BE38-CAC1D0FA1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409"/>
            <a:ext cx="9144000" cy="47413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B1D140F-8C04-4B1F-94E3-A59E93C6DC70}"/>
              </a:ext>
            </a:extLst>
          </p:cNvPr>
          <p:cNvCxnSpPr/>
          <p:nvPr/>
        </p:nvCxnSpPr>
        <p:spPr>
          <a:xfrm flipH="1">
            <a:off x="8207171" y="3139803"/>
            <a:ext cx="252335" cy="338347"/>
          </a:xfrm>
          <a:prstGeom prst="straightConnector1">
            <a:avLst/>
          </a:prstGeom>
          <a:ln w="63500" cap="rnd">
            <a:solidFill>
              <a:srgbClr val="9933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AB64045-09DE-4A7A-8F62-B4735366003A}"/>
              </a:ext>
            </a:extLst>
          </p:cNvPr>
          <p:cNvCxnSpPr/>
          <p:nvPr/>
        </p:nvCxnSpPr>
        <p:spPr>
          <a:xfrm flipH="1">
            <a:off x="8207171" y="4352756"/>
            <a:ext cx="252335" cy="338347"/>
          </a:xfrm>
          <a:prstGeom prst="straightConnector1">
            <a:avLst/>
          </a:prstGeom>
          <a:ln w="63500" cap="rnd">
            <a:solidFill>
              <a:srgbClr val="9933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4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IMG_1744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7057"/>
          <a:stretch/>
        </p:blipFill>
        <p:spPr bwMode="auto">
          <a:xfrm>
            <a:off x="0" y="0"/>
            <a:ext cx="9158990" cy="528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"/>
            <a:ext cx="9158990" cy="905207"/>
          </a:xfrm>
          <a:prstGeom prst="rect">
            <a:avLst/>
          </a:prstGeom>
          <a:solidFill>
            <a:srgbClr val="01012D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73749" y="71723"/>
            <a:ext cx="8811491" cy="761762"/>
          </a:xfrm>
        </p:spPr>
        <p:txBody>
          <a:bodyPr/>
          <a:lstStyle/>
          <a:p>
            <a:pPr algn="l" eaLnBrk="1" hangingPunct="1">
              <a:lnSpc>
                <a:spcPts val="335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en-US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НАУЧНОЕ ИЗДАТЕЛЬСТВО </a:t>
            </a:r>
            <a:r>
              <a:rPr lang="en-US" altLang="en-US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&amp; </a:t>
            </a:r>
            <a:r>
              <a:rPr lang="ru-RU" altLang="en-US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ПОСТАВЩИК ВЫСОКОТЕХНОЛОГИЧНЫХ РЕШЕНИЙ</a:t>
            </a:r>
            <a:endParaRPr lang="en-GB" altLang="en-US" sz="3200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7" y="403722"/>
            <a:ext cx="9026526" cy="474295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/>
          <p:nvPr/>
        </p:nvSpPr>
        <p:spPr>
          <a:xfrm>
            <a:off x="0" y="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246626" y="103640"/>
            <a:ext cx="6705600" cy="6001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ПРИГЛАСИТЕ</a:t>
            </a:r>
            <a:r>
              <a:rPr lang="en-US" sz="33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СОАВТОРОВ</a:t>
            </a:r>
          </a:p>
        </p:txBody>
      </p:sp>
      <p:cxnSp>
        <p:nvCxnSpPr>
          <p:cNvPr id="371" name="Shape 371"/>
          <p:cNvCxnSpPr/>
          <p:nvPr/>
        </p:nvCxnSpPr>
        <p:spPr>
          <a:xfrm flipH="1">
            <a:off x="4146610" y="1588957"/>
            <a:ext cx="215527" cy="148599"/>
          </a:xfrm>
          <a:prstGeom prst="straightConnector1">
            <a:avLst/>
          </a:prstGeom>
          <a:noFill/>
          <a:ln w="63500" cap="rnd" cmpd="sng">
            <a:solidFill>
              <a:srgbClr val="F86E8F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68103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021278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70" y="78664"/>
            <a:ext cx="8924730" cy="745745"/>
          </a:xfrm>
        </p:spPr>
        <p:txBody>
          <a:bodyPr/>
          <a:lstStyle/>
          <a:p>
            <a:pPr algn="l"/>
            <a:r>
              <a:rPr lang="ru-RU" sz="36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АДАПТИРОВАННЫЕ УВЕДОМЛЕНИЯ ПО ЭЛЕКТРОННОЙ ПОЧТЕ</a:t>
            </a:r>
            <a:endParaRPr lang="bg-BG" sz="3600" b="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0"/>
          <a:stretch/>
        </p:blipFill>
        <p:spPr>
          <a:xfrm>
            <a:off x="0" y="1021278"/>
            <a:ext cx="9144000" cy="4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5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8746" cy="973777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5" y="80456"/>
            <a:ext cx="9088016" cy="743953"/>
          </a:xfrm>
          <a:noFill/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КОНТРОЛЬ ГОТОВНОСТИ РУКОПИСИ</a:t>
            </a:r>
            <a:r>
              <a:rPr lang="bg-BG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: </a:t>
            </a:r>
            <a:r>
              <a:rPr lang="ru-RU" sz="36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СО СТОРОНЫ РЕДАКТОРА</a:t>
            </a:r>
            <a:endParaRPr lang="bg-BG" sz="3600" b="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1FDC64DB-32D3-4E58-8E6E-9A1E89D9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6662" r="-111" b="3643"/>
          <a:stretch/>
        </p:blipFill>
        <p:spPr>
          <a:xfrm>
            <a:off x="0" y="1128156"/>
            <a:ext cx="9158746" cy="41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74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3896"/>
            <a:ext cx="9144000" cy="887336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20" y="-33896"/>
            <a:ext cx="8985380" cy="972735"/>
          </a:xfrm>
          <a:noFill/>
        </p:spPr>
        <p:txBody>
          <a:bodyPr/>
          <a:lstStyle/>
          <a:p>
            <a:pPr algn="l">
              <a:lnSpc>
                <a:spcPts val="3350"/>
              </a:lnSpc>
            </a:pP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ЕЖЕНЕДЕЛЬНЫЕ ОТЧЕТЫ О СТАТУСЕ ГОТОВНОСТИ РУКОПИСИ ПО ПОЧТЕ</a:t>
            </a:r>
            <a:endParaRPr lang="bg-BG" sz="3600" b="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0125474A-94EF-4279-88C0-E7EC8D772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60" y="1367685"/>
            <a:ext cx="102879" cy="2408129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xmlns="" id="{B58284EB-EB4F-4805-8554-427A6EAFE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0"/>
            <a:ext cx="9144000" cy="41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8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ПРОИЗВОДСТВО</a:t>
            </a:r>
            <a:endParaRPr lang="bg-BG" sz="4500" dirty="0">
              <a:solidFill>
                <a:schemeClr val="bg1"/>
              </a:solidFill>
              <a:latin typeface="+mn-lt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95165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89901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62559" y="142240"/>
            <a:ext cx="9018827" cy="7291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700"/>
              </a:lnSpc>
              <a:spcAft>
                <a:spcPts val="0"/>
              </a:spcAft>
              <a:defRPr/>
            </a:pPr>
            <a:r>
              <a:rPr lang="ru-RU" sz="2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ПРОЦЕСС ПРОИЗВОДСТВА МОЖЕТ БЫТЬ РАЗДЕЛЕН МЕЖДУ</a:t>
            </a:r>
            <a:r>
              <a:rPr lang="en-US" sz="2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en-US" sz="2600" dirty="0">
                <a:solidFill>
                  <a:srgbClr val="58CFCD"/>
                </a:solidFill>
                <a:ea typeface="Helvetica Neue" charset="0"/>
                <a:cs typeface="Helvetica Neue" charset="0"/>
              </a:rPr>
              <a:t>ARPHA</a:t>
            </a:r>
            <a:r>
              <a:rPr lang="en-US" sz="2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2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И</a:t>
            </a:r>
            <a:r>
              <a:rPr lang="en-US" sz="2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2600" dirty="0">
                <a:solidFill>
                  <a:srgbClr val="58CFCD"/>
                </a:solidFill>
                <a:ea typeface="Helvetica Neue" charset="0"/>
                <a:cs typeface="Helvetica Neue" charset="0"/>
              </a:rPr>
              <a:t>ЖУРНАЛОМ</a:t>
            </a:r>
            <a:endParaRPr lang="bg-BG" sz="2600" dirty="0">
              <a:solidFill>
                <a:srgbClr val="58CFCD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559" y="1402461"/>
            <a:ext cx="841042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400" dirty="0">
                <a:latin typeface="+mj-lt"/>
              </a:rPr>
              <a:t>Техническое редактирование</a:t>
            </a:r>
            <a:endParaRPr lang="en-US" altLang="en-US" sz="2400" dirty="0">
              <a:latin typeface="+mj-lt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PDF </a:t>
            </a:r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верстка</a:t>
            </a:r>
            <a:endParaRPr lang="en-US" altLang="en-US" sz="24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Корректура</a:t>
            </a: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9485" y="1637876"/>
            <a:ext cx="333248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ЖУРНАЛ </a:t>
            </a:r>
            <a:r>
              <a:rPr lang="ru-RU" altLang="en-US" sz="2400" dirty="0">
                <a:solidFill>
                  <a:srgbClr val="F86E8F"/>
                </a:solidFill>
                <a:latin typeface="+mj-lt"/>
                <a:ea typeface="Helvetica Neue" charset="0"/>
                <a:cs typeface="Helvetica Neue" charset="0"/>
              </a:rPr>
              <a:t>ИЛИ</a:t>
            </a:r>
            <a:r>
              <a:rPr lang="en-US" altLang="en-US" sz="2400" dirty="0">
                <a:solidFill>
                  <a:srgbClr val="F86E8F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ARPHA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2559" y="3062494"/>
            <a:ext cx="84104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Семантическое насыщение</a:t>
            </a:r>
          </a:p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HTML/XML 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Производство </a:t>
            </a: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HTML and XML 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Разметка метаданных и финальная </a:t>
            </a:r>
            <a:endParaRPr lang="en-US" altLang="en-US" sz="2400" dirty="0">
              <a:latin typeface="+mj-lt"/>
              <a:ea typeface="Helvetica Neue" charset="0"/>
              <a:cs typeface="Helvetica Neue" charset="0"/>
            </a:endParaRPr>
          </a:p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2400" dirty="0">
                <a:latin typeface="+mj-lt"/>
                <a:ea typeface="Helvetica Neue" charset="0"/>
                <a:cs typeface="Helvetica Neue" charset="0"/>
              </a:rPr>
              <a:t>техническая проверка</a:t>
            </a:r>
            <a:endParaRPr lang="en-US" altLang="en-US" sz="2400" dirty="0">
              <a:latin typeface="+mj-lt"/>
              <a:ea typeface="Helvetica Neue" charset="0"/>
              <a:cs typeface="Helvetica Neu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3226" y="3801162"/>
            <a:ext cx="148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en-US" altLang="en-US" sz="2400" dirty="0">
                <a:latin typeface="+mj-lt"/>
                <a:ea typeface="Helvetica Neue" charset="0"/>
                <a:cs typeface="Helvetica Neue" charset="0"/>
              </a:rPr>
              <a:t>ARPHA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1258777"/>
            <a:ext cx="5021825" cy="1564640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17020" y="3062494"/>
            <a:ext cx="6353299" cy="1996394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69485" y="1614446"/>
            <a:ext cx="3332480" cy="739359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5021825" y="2027758"/>
            <a:ext cx="642705" cy="13339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70320" y="4036023"/>
            <a:ext cx="855344" cy="0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20506" y="3666343"/>
            <a:ext cx="1352481" cy="739359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40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87376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489107"/>
            <a:ext cx="2133600" cy="273844"/>
          </a:xfrm>
        </p:spPr>
        <p:txBody>
          <a:bodyPr/>
          <a:lstStyle/>
          <a:p>
            <a:fld id="{6FF143CE-B2F2-4E10-8847-F2E300A111D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8911" y="1045797"/>
            <a:ext cx="8335478" cy="405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Разметка XML </a:t>
            </a: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Связывание ссылок в тексте со списком литературы</a:t>
            </a: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Общая &amp; узкоспециальная  разметка</a:t>
            </a: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Использование терминов &amp; онтологий</a:t>
            </a: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Связывание с внешними ресурсами</a:t>
            </a:r>
          </a:p>
        </p:txBody>
      </p:sp>
      <p:sp>
        <p:nvSpPr>
          <p:cNvPr id="6" name="Shape 580"/>
          <p:cNvSpPr txBox="1"/>
          <p:nvPr/>
        </p:nvSpPr>
        <p:spPr>
          <a:xfrm>
            <a:off x="386407" y="86426"/>
            <a:ext cx="8385228" cy="664234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318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СЕМАНТИЧЕСКОЕ НАСЫЩЕНИЕ И РАЗМЕТК</a:t>
            </a:r>
            <a:r>
              <a:rPr lang="ru-RU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А</a:t>
            </a:r>
            <a:endParaRPr lang="en-US" sz="3200" dirty="0">
              <a:solidFill>
                <a:srgbClr val="FFFFFF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611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Издание</a:t>
            </a:r>
            <a:endParaRPr lang="bg-BG" sz="4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10447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89901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62559" y="172720"/>
            <a:ext cx="9039147" cy="7291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700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 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ИЗДАТЕЛЬСКИЙ ПРОЦЕСС ВКЛЮЧАЕТ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: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482" y="1010170"/>
            <a:ext cx="8410428" cy="480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Техническую проверку</a:t>
            </a: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Проверку метаданных</a:t>
            </a: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Назначение 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DOI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и подачу в </a:t>
            </a:r>
            <a:r>
              <a:rPr lang="en-US" altLang="en-US" sz="2800" dirty="0" err="1">
                <a:latin typeface="+mj-lt"/>
                <a:ea typeface="Helvetica Neue" charset="0"/>
                <a:cs typeface="Helvetica Neue" charset="0"/>
              </a:rPr>
              <a:t>CrossRef</a:t>
            </a: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Обработку и издание 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PDF/HTML/XML</a:t>
            </a: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Распространение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,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индексирование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,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архивирование</a:t>
            </a: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  <a:p>
            <a:pPr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82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185934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Демонстрация</a:t>
            </a:r>
            <a:endParaRPr lang="bg-BG" sz="4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366786" y="428279"/>
            <a:ext cx="841042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en-US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4"/>
              </a:rPr>
              <a:t>C</a:t>
            </a:r>
            <a:r>
              <a:rPr lang="ru-RU" altLang="en-US" sz="2800" dirty="0" err="1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4"/>
              </a:rPr>
              <a:t>емантическое</a:t>
            </a: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4"/>
              </a:rPr>
              <a:t> насыщение и </a:t>
            </a:r>
            <a:r>
              <a:rPr lang="ru-RU" altLang="en-US" sz="2800" dirty="0" err="1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4"/>
              </a:rPr>
              <a:t>геолокация</a:t>
            </a:r>
            <a:endParaRPr lang="ru-RU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800" dirty="0" err="1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5"/>
              </a:rPr>
              <a:t>Обогощение</a:t>
            </a: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5"/>
              </a:rPr>
              <a:t> текста исторической литературой</a:t>
            </a:r>
            <a:endParaRPr lang="ru-RU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6"/>
              </a:rPr>
              <a:t>Видео и 3D, фигуры, рисунки, таблицы, комментарии и дополнительные данные, ссылки</a:t>
            </a:r>
            <a:endParaRPr lang="en-US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7"/>
              </a:rPr>
              <a:t>ALM </a:t>
            </a: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7"/>
              </a:rPr>
              <a:t>и связанные статьи</a:t>
            </a:r>
            <a:endParaRPr lang="ru-RU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8"/>
              </a:rPr>
              <a:t>Тематические классификации</a:t>
            </a:r>
            <a:endParaRPr lang="ru-RU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800" dirty="0">
                <a:solidFill>
                  <a:srgbClr val="EDF6F9"/>
                </a:solidFill>
                <a:latin typeface="+mj-lt"/>
                <a:ea typeface="Helvetica Neue" charset="0"/>
                <a:cs typeface="Helvetica Neue" charset="0"/>
                <a:hlinkClick r:id="rId9"/>
              </a:rPr>
              <a:t>Цитирование</a:t>
            </a:r>
            <a:endParaRPr lang="ru-RU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endParaRPr lang="ru-RU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endParaRPr lang="en-US" altLang="en-US" sz="2800" dirty="0">
              <a:solidFill>
                <a:srgbClr val="EDF6F9"/>
              </a:solidFill>
              <a:latin typeface="+mj-lt"/>
              <a:ea typeface="Helvetica Neue" charset="0"/>
              <a:cs typeface="Helvetica Neue" charset="0"/>
            </a:endParaRPr>
          </a:p>
          <a:p>
            <a:pPr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4249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841" y="1427621"/>
            <a:ext cx="971577" cy="1398389"/>
          </a:xfrm>
          <a:prstGeom prst="rect">
            <a:avLst/>
          </a:prstGeom>
          <a:effectLst>
            <a:outerShdw blurRad="3683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282" y="1774078"/>
            <a:ext cx="986712" cy="1458575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236" y="2174554"/>
            <a:ext cx="1006806" cy="1395434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669" y="925334"/>
            <a:ext cx="1004358" cy="1482194"/>
          </a:xfrm>
          <a:prstGeom prst="rect">
            <a:avLst/>
          </a:prstGeom>
          <a:effectLst>
            <a:outerShdw blurRad="304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175" y="2562200"/>
            <a:ext cx="970976" cy="1429358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900" y="2972842"/>
            <a:ext cx="967588" cy="1429358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92" y="3505110"/>
            <a:ext cx="921610" cy="204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76" y="3333256"/>
            <a:ext cx="987893" cy="1454986"/>
          </a:xfrm>
          <a:prstGeom prst="rect">
            <a:avLst/>
          </a:prstGeom>
          <a:effectLst>
            <a:outerShdw blurRad="381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63" y="993379"/>
            <a:ext cx="910433" cy="1248711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593" y="1294364"/>
            <a:ext cx="946914" cy="1385804"/>
          </a:xfrm>
          <a:prstGeom prst="rect">
            <a:avLst/>
          </a:prstGeom>
          <a:effectLst>
            <a:outerShdw blurRad="317500" dist="76200" dir="3540000" sx="94000" sy="94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32" name="Shape 132" descr="K:\PENSOFT-JOURNALS-MANAGEMENT\Journal Covers\logo_whole-01.jp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219" y="4325976"/>
            <a:ext cx="1395134" cy="28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265" y="3922678"/>
            <a:ext cx="1406339" cy="40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292" y="1651267"/>
            <a:ext cx="987422" cy="1454293"/>
          </a:xfrm>
          <a:prstGeom prst="rect">
            <a:avLst/>
          </a:prstGeom>
          <a:effectLst>
            <a:outerShdw blurRad="2921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413" y="2006997"/>
            <a:ext cx="991791" cy="1457325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072" y="2388454"/>
            <a:ext cx="986712" cy="1454699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75" y="2746183"/>
            <a:ext cx="975886" cy="1443060"/>
          </a:xfrm>
          <a:prstGeom prst="rect">
            <a:avLst/>
          </a:prstGeom>
          <a:effectLst>
            <a:outerShdw blurRad="406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233" y="3052728"/>
            <a:ext cx="1392567" cy="4353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32" y="985216"/>
            <a:ext cx="1737092" cy="3607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7" y="3105393"/>
            <a:ext cx="974792" cy="1429940"/>
          </a:xfrm>
          <a:prstGeom prst="rect">
            <a:avLst/>
          </a:prstGeom>
          <a:effectLst>
            <a:outerShdw blurRad="431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7" y="976804"/>
            <a:ext cx="936960" cy="1266758"/>
          </a:xfrm>
          <a:prstGeom prst="rect">
            <a:avLst/>
          </a:prstGeom>
          <a:effectLst>
            <a:outerShdw blurRad="3302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Straight Connector 51"/>
          <p:cNvCxnSpPr/>
          <p:nvPr/>
        </p:nvCxnSpPr>
        <p:spPr>
          <a:xfrm>
            <a:off x="7361679" y="258962"/>
            <a:ext cx="639321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712" y="3700506"/>
            <a:ext cx="971534" cy="1432322"/>
          </a:xfrm>
          <a:prstGeom prst="rect">
            <a:avLst/>
          </a:prstGeom>
          <a:effectLst>
            <a:outerShdw blurRad="4191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BB8D77A-15F9-4ADB-8DDF-7C32A1F9E234}"/>
              </a:ext>
            </a:extLst>
          </p:cNvPr>
          <p:cNvSpPr/>
          <p:nvPr/>
        </p:nvSpPr>
        <p:spPr>
          <a:xfrm>
            <a:off x="0" y="-14226"/>
            <a:ext cx="9144000" cy="93956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44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30F7BFCB-76AA-44AD-BD6B-90ED0E39556F}"/>
              </a:ext>
            </a:extLst>
          </p:cNvPr>
          <p:cNvSpPr txBox="1">
            <a:spLocks/>
          </p:cNvSpPr>
          <p:nvPr/>
        </p:nvSpPr>
        <p:spPr bwMode="auto">
          <a:xfrm>
            <a:off x="111967" y="185028"/>
            <a:ext cx="9032033" cy="60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lnSpc>
                <a:spcPts val="3350"/>
              </a:lnSpc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ЖУРНАЛЫ ОТКРЫТОГО ДОСТУПА НА ПЛАТФОРМЕ </a:t>
            </a:r>
            <a:r>
              <a:rPr lang="en-US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ARPHA</a:t>
            </a:r>
            <a:endParaRPr lang="bg-BG" sz="32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0" y="931964"/>
            <a:ext cx="2467777" cy="361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88" y="4712283"/>
            <a:ext cx="1668101" cy="43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8" y="3532662"/>
            <a:ext cx="1339715" cy="373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1" y="4680119"/>
            <a:ext cx="1784600" cy="463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63" y="4253723"/>
            <a:ext cx="1440733" cy="425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47" y="4710372"/>
            <a:ext cx="1363957" cy="422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47" y="3728310"/>
            <a:ext cx="1301289" cy="42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39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РАСПРОСТРАНЕНИЕ, ИНДЕКСИРОВАНИЕ, АРХИВИРОВАНИЕ</a:t>
            </a:r>
            <a:endParaRPr lang="bg-BG" sz="4500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29608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322" y="617769"/>
            <a:ext cx="8755356" cy="537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Индексирование в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DOAJ, Google Scholar, Mendeley, Web of Science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и 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Scopus (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если журнал туда принят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), EBSCO, CNKI,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и многих других</a:t>
            </a: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  <a:p>
            <a:pPr marL="536575" indent="-536575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Архивирование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в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en-US" altLang="en-US" sz="2800" dirty="0" err="1">
                <a:latin typeface="+mj-lt"/>
                <a:ea typeface="Helvetica Neue" charset="0"/>
                <a:cs typeface="Helvetica Neue" charset="0"/>
              </a:rPr>
              <a:t>Zenodo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, CLOCKSS, Library of Congress, Portico and </a:t>
            </a:r>
            <a:r>
              <a:rPr lang="en-US" altLang="en-US" sz="2800" dirty="0" err="1">
                <a:latin typeface="+mj-lt"/>
                <a:ea typeface="Helvetica Neue" charset="0"/>
                <a:cs typeface="Helvetica Neue" charset="0"/>
              </a:rPr>
              <a:t>PubMedCentral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(</a:t>
            </a: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если журнал туда принят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)</a:t>
            </a:r>
          </a:p>
          <a:p>
            <a:pPr marL="536575" indent="-536575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800" dirty="0">
                <a:latin typeface="+mj-lt"/>
                <a:ea typeface="Helvetica Neue" charset="0"/>
                <a:cs typeface="Helvetica Neue" charset="0"/>
              </a:rPr>
              <a:t>Регистрация рецензий в</a:t>
            </a:r>
            <a:r>
              <a:rPr lang="en-US" altLang="en-US" sz="28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en-US" altLang="en-US" sz="2800" dirty="0" err="1">
                <a:latin typeface="+mj-lt"/>
                <a:ea typeface="Helvetica Neue" charset="0"/>
                <a:cs typeface="Helvetica Neue" charset="0"/>
              </a:rPr>
              <a:t>Publons</a:t>
            </a: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800" dirty="0">
              <a:latin typeface="+mj-lt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3980"/>
            <a:ext cx="9144000" cy="848073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4372" y="125280"/>
            <a:ext cx="9144000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 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ПОСЛЕ ПУБЛИКАЦИИ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: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64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820"/>
            <a:ext cx="9144000" cy="1345732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5004" y="191548"/>
            <a:ext cx="9061336" cy="47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600"/>
              </a:lnSpc>
              <a:spcAft>
                <a:spcPts val="0"/>
              </a:spcAft>
              <a:defRPr/>
            </a:pPr>
            <a:endParaRPr lang="en-US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  <a:p>
            <a:pPr algn="l" eaLnBrk="1" fontAlgn="auto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ru-RU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Автоматическое архивирование статей</a:t>
            </a:r>
            <a:r>
              <a:rPr lang="en-US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, </a:t>
            </a:r>
            <a:r>
              <a:rPr lang="ru-RU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графического материала</a:t>
            </a:r>
            <a:r>
              <a:rPr lang="en-US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и</a:t>
            </a:r>
            <a:r>
              <a:rPr lang="en-US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32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дополнительных данных в день публикации</a:t>
            </a:r>
            <a:endParaRPr lang="bg-BG" sz="32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1297"/>
          <a:stretch/>
        </p:blipFill>
        <p:spPr>
          <a:xfrm>
            <a:off x="-1" y="1341912"/>
            <a:ext cx="9156340" cy="421560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224457" y="1985554"/>
            <a:ext cx="212663" cy="338347"/>
          </a:xfrm>
          <a:prstGeom prst="straightConnector1">
            <a:avLst/>
          </a:prstGeom>
          <a:ln w="63500" cap="rnd">
            <a:solidFill>
              <a:srgbClr val="F86E8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574628" y="4232366"/>
            <a:ext cx="219543" cy="320768"/>
          </a:xfrm>
          <a:prstGeom prst="straightConnector1">
            <a:avLst/>
          </a:prstGeom>
          <a:ln w="63500" cap="rnd">
            <a:solidFill>
              <a:srgbClr val="F86E8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1382457" y="1844475"/>
            <a:ext cx="226887" cy="297460"/>
          </a:xfrm>
          <a:prstGeom prst="straightConnector1">
            <a:avLst/>
          </a:prstGeom>
          <a:ln w="63500" cap="rnd">
            <a:solidFill>
              <a:srgbClr val="F86E8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9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МАРКЕТИНГ И ПРОДВИЖЕНИЕ</a:t>
            </a:r>
            <a:endParaRPr lang="bg-BG" sz="4500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69703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5464" y="0"/>
            <a:ext cx="9159464" cy="760021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1508" y="152923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375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C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ТАНДАРТНЫЙ МАРКЕТИНГОВЫЙ ПЛАН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508" y="801306"/>
            <a:ext cx="4298572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000" dirty="0">
                <a:latin typeface="+mn-lt"/>
              </a:rPr>
              <a:t>Функция «поделиться» статьей</a:t>
            </a:r>
            <a:endParaRPr lang="en-US" altLang="en-US" sz="2000" dirty="0">
              <a:latin typeface="+mn-lt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000" dirty="0">
                <a:latin typeface="+mn-lt"/>
                <a:ea typeface="Helvetica Neue" charset="0"/>
                <a:cs typeface="Helvetica Neue" charset="0"/>
              </a:rPr>
              <a:t>Оповещение о публикации статьи</a:t>
            </a:r>
            <a:endParaRPr lang="en-US" altLang="en-US" sz="2000" dirty="0">
              <a:latin typeface="+mn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000" dirty="0">
                <a:latin typeface="+mn-lt"/>
                <a:ea typeface="Helvetica Neue" charset="0"/>
                <a:cs typeface="Helvetica Neue" charset="0"/>
              </a:rPr>
              <a:t>Благодарственные письма авторам, рецензентам и редакторам</a:t>
            </a:r>
            <a:endParaRPr lang="en-US" altLang="en-US" sz="2000" dirty="0">
              <a:latin typeface="+mn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000" dirty="0">
                <a:latin typeface="+mn-lt"/>
                <a:ea typeface="Helvetica Neue" charset="0"/>
                <a:cs typeface="Helvetica Neue" charset="0"/>
              </a:rPr>
              <a:t>Создание профилей в социальных сетях</a:t>
            </a:r>
            <a:endParaRPr lang="en-US" altLang="en-US" sz="2000" dirty="0">
              <a:latin typeface="+mn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000" dirty="0">
                <a:latin typeface="+mn-lt"/>
                <a:ea typeface="Helvetica Neue" charset="0"/>
                <a:cs typeface="Helvetica Neue" charset="0"/>
              </a:rPr>
              <a:t>Автоматизированные оповещения о публикации в социальных сетях</a:t>
            </a:r>
            <a:r>
              <a:rPr lang="en-US" altLang="en-US" sz="2000" dirty="0">
                <a:latin typeface="+mn-lt"/>
                <a:ea typeface="Helvetica Neue" charset="0"/>
                <a:cs typeface="Helvetica Neue" charset="0"/>
              </a:rPr>
              <a:t> </a:t>
            </a:r>
            <a:endParaRPr lang="ru-RU" altLang="en-US" sz="2000" dirty="0">
              <a:latin typeface="+mn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000" dirty="0">
                <a:latin typeface="+mn-lt"/>
                <a:ea typeface="Helvetica Neue" charset="0"/>
                <a:cs typeface="Helvetica Neue" charset="0"/>
              </a:rPr>
              <a:t>Издание брошюр, проведение пиар кампаний (2) и участие в актуальной конференции</a:t>
            </a:r>
            <a:endParaRPr lang="en-US" altLang="en-US" sz="2000" dirty="0">
              <a:latin typeface="+mn-lt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5652" y="1051374"/>
            <a:ext cx="4379852" cy="34778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en-US" altLang="en-US" sz="2100" u="sng" dirty="0">
                <a:latin typeface="+mj-lt"/>
              </a:rPr>
              <a:t>PR</a:t>
            </a:r>
            <a:r>
              <a:rPr lang="ru-RU" altLang="en-US" sz="2100" u="sng" dirty="0">
                <a:latin typeface="+mj-lt"/>
              </a:rPr>
              <a:t> кампания</a:t>
            </a:r>
            <a:endParaRPr lang="en-US" altLang="en-US" sz="2100" dirty="0">
              <a:latin typeface="+mj-lt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100" dirty="0">
                <a:latin typeface="+mj-lt"/>
              </a:rPr>
              <a:t>Консультация и редактирование пресс-релиза</a:t>
            </a:r>
            <a:endParaRPr lang="en-US" altLang="en-US" sz="2100" dirty="0">
              <a:latin typeface="+mj-lt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100" dirty="0">
                <a:latin typeface="+mj-lt"/>
              </a:rPr>
              <a:t>Рассылка пресс-релиза через ведущего распространителя научной информации </a:t>
            </a:r>
            <a:r>
              <a:rPr lang="en-US" altLang="en-US" sz="2100" dirty="0" err="1">
                <a:latin typeface="+mj-lt"/>
              </a:rPr>
              <a:t>EurekAlert</a:t>
            </a:r>
            <a:r>
              <a:rPr lang="en-US" altLang="en-US" sz="2100" dirty="0">
                <a:latin typeface="+mj-lt"/>
              </a:rPr>
              <a:t>!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100" dirty="0">
                <a:latin typeface="+mj-lt"/>
              </a:rPr>
              <a:t>Распространение пресс-релиза среди главных научных медиа</a:t>
            </a:r>
            <a:r>
              <a:rPr lang="en-US" altLang="en-US" sz="2100" dirty="0">
                <a:latin typeface="+mj-lt"/>
              </a:rPr>
              <a:t>/ </a:t>
            </a:r>
            <a:r>
              <a:rPr lang="ru-RU" altLang="en-US" sz="2100" dirty="0">
                <a:latin typeface="+mj-lt"/>
              </a:rPr>
              <a:t>журналистов 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2100" dirty="0">
                <a:latin typeface="+mj-lt"/>
              </a:rPr>
              <a:t>Кампании в социальных сетях</a:t>
            </a:r>
            <a:endParaRPr lang="en-US" altLang="en-US" sz="21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228" y="801308"/>
            <a:ext cx="4379852" cy="416267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15652" y="801307"/>
            <a:ext cx="4379852" cy="386879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31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286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0002" y="121936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МАРКЕТИНГ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&amp; PR: 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ПРИМЕРЫ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5341" r="4073" b="10582"/>
          <a:stretch/>
        </p:blipFill>
        <p:spPr>
          <a:xfrm>
            <a:off x="0" y="812799"/>
            <a:ext cx="9144000" cy="43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5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2446"/>
            <a:ext cx="9144000" cy="5145786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39842" y="198327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МЕЖДУНАРОДНОЕ ПРИЗНАНИЕ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" y="1014492"/>
            <a:ext cx="3117348" cy="3177712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/>
          <a:stretch/>
        </p:blipFill>
        <p:spPr>
          <a:xfrm>
            <a:off x="3047752" y="1003812"/>
            <a:ext cx="3072955" cy="3233164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8" b="13524"/>
          <a:stretch/>
        </p:blipFill>
        <p:spPr>
          <a:xfrm>
            <a:off x="30203" y="2743058"/>
            <a:ext cx="3118999" cy="2364362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86"/>
          <a:stretch/>
        </p:blipFill>
        <p:spPr>
          <a:xfrm>
            <a:off x="3046162" y="2691377"/>
            <a:ext cx="3074605" cy="2416044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1334" r="1"/>
          <a:stretch/>
        </p:blipFill>
        <p:spPr>
          <a:xfrm>
            <a:off x="6059470" y="1020584"/>
            <a:ext cx="3084530" cy="2656660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5"/>
          <a:stretch/>
        </p:blipFill>
        <p:spPr>
          <a:xfrm>
            <a:off x="6021980" y="2694625"/>
            <a:ext cx="3123333" cy="2438715"/>
          </a:xfrm>
          <a:prstGeom prst="rect">
            <a:avLst/>
          </a:prstGeom>
          <a:ln w="28575">
            <a:solidFill>
              <a:srgbClr val="181830"/>
            </a:solidFill>
          </a:ln>
        </p:spPr>
      </p:pic>
    </p:spTree>
    <p:extLst>
      <p:ext uri="{BB962C8B-B14F-4D97-AF65-F5344CB8AC3E}">
        <p14:creationId xmlns:p14="http://schemas.microsoft.com/office/powerpoint/2010/main" val="419934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286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0002" y="121936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ВЕДУЩИЕ МИРОВЫЕ СРЕДСТВА МАССОВОЙ ИНФОРМАЦИИ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14" y="929103"/>
            <a:ext cx="3401772" cy="3160297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"/>
          <a:stretch/>
        </p:blipFill>
        <p:spPr>
          <a:xfrm>
            <a:off x="98246" y="1975443"/>
            <a:ext cx="3401772" cy="3079630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"/>
          <a:stretch/>
        </p:blipFill>
        <p:spPr>
          <a:xfrm>
            <a:off x="5643982" y="1979363"/>
            <a:ext cx="3401772" cy="3075710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006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УПРАВЛЕНИЕ ЖУРНАЛОМ</a:t>
            </a:r>
            <a:endParaRPr lang="bg-BG" sz="4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38879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82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51322" y="101600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УПРАВЛЕНИЕ ЖУРНАЛОМ</a:t>
            </a:r>
            <a:endParaRPr lang="bg-BG" sz="36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22" y="1225558"/>
            <a:ext cx="8792678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3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3200" dirty="0">
                <a:latin typeface="+mj-lt"/>
                <a:ea typeface="Helvetica Neue" charset="0"/>
                <a:cs typeface="Helvetica Neue" charset="0"/>
              </a:rPr>
              <a:t>Кастомизированный дизайн</a:t>
            </a:r>
            <a:r>
              <a:rPr lang="en-US" altLang="en-US" sz="3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3200" dirty="0">
                <a:latin typeface="+mj-lt"/>
                <a:ea typeface="Helvetica Neue" charset="0"/>
                <a:cs typeface="Helvetica Neue" charset="0"/>
              </a:rPr>
              <a:t>главных страниц</a:t>
            </a: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ru-RU" altLang="en-US" sz="3200" dirty="0">
                <a:latin typeface="+mj-lt"/>
                <a:ea typeface="Helvetica Neue" charset="0"/>
                <a:cs typeface="Helvetica Neue" charset="0"/>
              </a:rPr>
              <a:t> Ведение статистических показателей журнала</a:t>
            </a:r>
            <a:endParaRPr lang="en-US" altLang="en-US" sz="32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3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3200" dirty="0">
                <a:latin typeface="+mj-lt"/>
                <a:ea typeface="Helvetica Neue" charset="0"/>
                <a:cs typeface="Helvetica Neue" charset="0"/>
              </a:rPr>
              <a:t>Метрика использования статей</a:t>
            </a:r>
            <a:endParaRPr lang="en-US" altLang="en-US" sz="3200" dirty="0">
              <a:latin typeface="+mj-lt"/>
              <a:ea typeface="Helvetica Neue" charset="0"/>
              <a:cs typeface="Helvetica Neue" charset="0"/>
            </a:endParaRPr>
          </a:p>
          <a:p>
            <a:pPr marL="342878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3"/>
              </a:buBlip>
              <a:defRPr/>
            </a:pPr>
            <a:r>
              <a:rPr lang="en-US" altLang="en-US" sz="3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3200" dirty="0">
                <a:latin typeface="+mj-lt"/>
                <a:ea typeface="Helvetica Neue" charset="0"/>
                <a:cs typeface="Helvetica Neue" charset="0"/>
              </a:rPr>
              <a:t>Легкое управление процессами </a:t>
            </a:r>
            <a:r>
              <a:rPr lang="en-US" altLang="en-US" sz="3200" dirty="0">
                <a:latin typeface="+mj-lt"/>
                <a:ea typeface="Helvetica Neue" charset="0"/>
                <a:cs typeface="Helvetica Neue" charset="0"/>
              </a:rPr>
              <a:t>&amp; </a:t>
            </a:r>
            <a:r>
              <a:rPr lang="ru-RU" altLang="en-US" sz="3200" dirty="0">
                <a:latin typeface="+mj-lt"/>
                <a:ea typeface="Helvetica Neue" charset="0"/>
                <a:cs typeface="Helvetica Neue" charset="0"/>
              </a:rPr>
              <a:t>профилями</a:t>
            </a:r>
            <a:endParaRPr lang="en-US" altLang="en-US" sz="3200" dirty="0">
              <a:latin typeface="+mj-lt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5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783" y="1056963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38206" y="1056963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133491" y="1056963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617376" y="1056963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9652" y="1056963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5783" y="2427986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38206" y="2427986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133491" y="2427986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617376" y="2427986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109652" y="2427986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5783" y="3816651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638206" y="3816651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133491" y="3816651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17376" y="3816651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09652" y="3816651"/>
            <a:ext cx="2853325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574600" y="1056963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574600" y="2423651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256840" y="3834508"/>
            <a:ext cx="1388377" cy="12788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56807" y="-5489"/>
            <a:ext cx="6858000" cy="924163"/>
          </a:xfrm>
        </p:spPr>
        <p:txBody>
          <a:bodyPr/>
          <a:lstStyle/>
          <a:p>
            <a:pPr eaLnBrk="1" hangingPunct="1">
              <a:lnSpc>
                <a:spcPts val="285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225" b="1" dirty="0">
                <a:solidFill>
                  <a:schemeClr val="bg1"/>
                </a:solidFill>
              </a:rPr>
              <a:t>Pensoft</a:t>
            </a:r>
            <a:r>
              <a:rPr lang="en-US" altLang="en-US" sz="3225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3225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40052" y="2026220"/>
            <a:ext cx="374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3002"/>
            <a:ext cx="9158990" cy="999605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564B385-AE3D-49CA-8524-ACB4F020FC37}"/>
              </a:ext>
            </a:extLst>
          </p:cNvPr>
          <p:cNvSpPr txBox="1">
            <a:spLocks/>
          </p:cNvSpPr>
          <p:nvPr/>
        </p:nvSpPr>
        <p:spPr bwMode="auto">
          <a:xfrm>
            <a:off x="145783" y="97261"/>
            <a:ext cx="8874177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40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ПАРТНЕРЫ</a:t>
            </a: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 </a:t>
            </a:r>
            <a:endParaRPr lang="bg-BG" sz="36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b="13443"/>
          <a:stretch/>
        </p:blipFill>
        <p:spPr>
          <a:xfrm>
            <a:off x="1682396" y="2737063"/>
            <a:ext cx="1323724" cy="722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48" y="1171739"/>
            <a:ext cx="1292182" cy="1010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60" y="3965299"/>
            <a:ext cx="619533" cy="397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3936" y="4408887"/>
            <a:ext cx="11874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Swiss  Entomological Society</a:t>
            </a:r>
            <a:endParaRPr lang="bg-BG" sz="10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t="12839" r="22721" b="11178"/>
          <a:stretch/>
        </p:blipFill>
        <p:spPr>
          <a:xfrm>
            <a:off x="3285702" y="2686784"/>
            <a:ext cx="1100583" cy="813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5853" b="7327"/>
          <a:stretch/>
        </p:blipFill>
        <p:spPr>
          <a:xfrm>
            <a:off x="4673599" y="2707584"/>
            <a:ext cx="1278591" cy="696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2736" b="15155"/>
          <a:stretch/>
        </p:blipFill>
        <p:spPr>
          <a:xfrm>
            <a:off x="2071962" y="1327822"/>
            <a:ext cx="561499" cy="5909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b="11369"/>
          <a:stretch/>
        </p:blipFill>
        <p:spPr>
          <a:xfrm>
            <a:off x="6537570" y="4351172"/>
            <a:ext cx="1935386" cy="310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90" y="3957557"/>
            <a:ext cx="1034322" cy="943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9" y="3957557"/>
            <a:ext cx="702191" cy="620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223" y="4621434"/>
            <a:ext cx="139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The </a:t>
            </a:r>
            <a:r>
              <a:rPr lang="en-US" sz="900" b="1" dirty="0" err="1"/>
              <a:t>Orthopterists</a:t>
            </a:r>
            <a:r>
              <a:rPr lang="en-US" sz="900" b="1" dirty="0"/>
              <a:t>’ </a:t>
            </a:r>
            <a:br>
              <a:rPr lang="en-US" sz="900" b="1" dirty="0"/>
            </a:br>
            <a:r>
              <a:rPr lang="en-US" sz="900" b="1" dirty="0"/>
              <a:t>Society</a:t>
            </a:r>
            <a:endParaRPr lang="bg-BG" sz="9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9"/>
          <a:stretch/>
        </p:blipFill>
        <p:spPr>
          <a:xfrm>
            <a:off x="6312862" y="2627468"/>
            <a:ext cx="880418" cy="880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38" y="3998914"/>
            <a:ext cx="887506" cy="8729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77" y="1379574"/>
            <a:ext cx="1356337" cy="655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2" y="1361988"/>
            <a:ext cx="1312406" cy="7066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4" b="26222"/>
          <a:stretch/>
        </p:blipFill>
        <p:spPr>
          <a:xfrm>
            <a:off x="7670759" y="2742585"/>
            <a:ext cx="1198921" cy="6438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3" y="2777247"/>
            <a:ext cx="1313705" cy="6090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75684" y="1394780"/>
            <a:ext cx="1444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HWTArtz"/>
              </a:rPr>
              <a:t>Northern</a:t>
            </a:r>
            <a:r>
              <a:rPr lang="fr-FR" sz="1200" dirty="0">
                <a:latin typeface="HWTArtz"/>
              </a:rPr>
              <a:t> (</a:t>
            </a:r>
            <a:r>
              <a:rPr lang="fr-FR" sz="1200" dirty="0" err="1">
                <a:latin typeface="HWTArtz"/>
              </a:rPr>
              <a:t>Arctic</a:t>
            </a:r>
            <a:r>
              <a:rPr lang="fr-FR" sz="1200" dirty="0">
                <a:latin typeface="HWTArtz"/>
              </a:rPr>
              <a:t>) </a:t>
            </a:r>
            <a:r>
              <a:rPr lang="bg-BG" sz="1200" dirty="0">
                <a:latin typeface="HWTArtz"/>
              </a:rPr>
              <a:t/>
            </a:r>
            <a:br>
              <a:rPr lang="bg-BG" sz="1200" dirty="0">
                <a:latin typeface="HWTArtz"/>
              </a:rPr>
            </a:br>
            <a:r>
              <a:rPr lang="fr-FR" sz="1200" dirty="0" err="1">
                <a:latin typeface="HWTArtz"/>
              </a:rPr>
              <a:t>Federal</a:t>
            </a:r>
            <a:r>
              <a:rPr lang="fr-FR" sz="1200" dirty="0">
                <a:latin typeface="HWTArtz"/>
              </a:rPr>
              <a:t> </a:t>
            </a:r>
            <a:r>
              <a:rPr lang="fr-FR" sz="1200" dirty="0" err="1">
                <a:latin typeface="HWTArtz"/>
              </a:rPr>
              <a:t>University</a:t>
            </a:r>
            <a:r>
              <a:rPr lang="bg-BG" sz="1200" dirty="0">
                <a:latin typeface="HWTArtz"/>
              </a:rPr>
              <a:t>, </a:t>
            </a:r>
          </a:p>
          <a:p>
            <a:pPr algn="ctr"/>
            <a:r>
              <a:rPr lang="fr-FR" sz="1200" dirty="0"/>
              <a:t>Arkhangelsk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10" y="1342787"/>
            <a:ext cx="828508" cy="6628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r="-1826" b="15155"/>
          <a:stretch/>
        </p:blipFill>
        <p:spPr>
          <a:xfrm>
            <a:off x="1642441" y="1644400"/>
            <a:ext cx="1359583" cy="5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59880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5240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24" y="83738"/>
            <a:ext cx="8892498" cy="678941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СТАТИСТИЧЕСКИЕ ПОКАЗАТЕЛИ ЖУРНАЛА</a:t>
            </a:r>
            <a:endParaRPr lang="bg-BG" sz="30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6F21CA2D-E59F-460B-8A40-133AD221E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849"/>
            <a:ext cx="9144000" cy="44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1245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5240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24" y="83738"/>
            <a:ext cx="8999376" cy="678941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СТАТИСТИКА ЖУРНАЛА</a:t>
            </a:r>
            <a:r>
              <a:rPr lang="en-US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: </a:t>
            </a: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ГРАДАЦИЯ АВТОРОВ ПО СТРАНАМ</a:t>
            </a:r>
            <a:endParaRPr lang="bg-BG" sz="3000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xmlns="" id="{CCB9707E-ADB0-4339-B0D0-6F7452F9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t="5479" r="2772" b="-658"/>
          <a:stretch/>
        </p:blipFill>
        <p:spPr>
          <a:xfrm>
            <a:off x="1" y="762000"/>
            <a:ext cx="9144000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09806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ИНДИКАТОРЫ РОСТА ЖУРНАЛОВ ПЛАТФОРМЫ </a:t>
            </a:r>
            <a:r>
              <a:rPr lang="en-US" sz="45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ARPHA</a:t>
            </a:r>
            <a:endParaRPr lang="bg-BG" sz="450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6452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56807" y="21944"/>
            <a:ext cx="6858000" cy="924163"/>
          </a:xfrm>
        </p:spPr>
        <p:txBody>
          <a:bodyPr/>
          <a:lstStyle/>
          <a:p>
            <a:pPr>
              <a:lnSpc>
                <a:spcPts val="285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</a:rPr>
              <a:t>Pensoft</a:t>
            </a:r>
            <a:r>
              <a:rPr lang="en-US" altLang="en-US" sz="3200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40053" y="2053653"/>
            <a:ext cx="37475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6143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2D25D1-C491-425C-A69D-67F6C63B0154}"/>
              </a:ext>
            </a:extLst>
          </p:cNvPr>
          <p:cNvSpPr/>
          <p:nvPr/>
        </p:nvSpPr>
        <p:spPr>
          <a:xfrm>
            <a:off x="230913" y="3991226"/>
            <a:ext cx="8819782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SzPct val="101000"/>
            </a:pPr>
            <a:r>
              <a:rPr lang="en-US" alt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Cytogenetics,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 фактор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Scopus </a:t>
            </a:r>
            <a:r>
              <a:rPr lang="en-US" altLang="en-US" sz="16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1.36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Зоологического Института РАН, Санкт-Петербург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Перешел на платформу в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состоянию на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endParaRPr lang="en-US" alt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4B0BD6-683F-4F87-89E2-378511F0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82" y="1129149"/>
            <a:ext cx="6999513" cy="2611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941633-BD75-4E77-A7CF-651242F47E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54" y="1408475"/>
            <a:ext cx="1306367" cy="1923082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703"/>
          <p:cNvSpPr txBox="1"/>
          <p:nvPr/>
        </p:nvSpPr>
        <p:spPr>
          <a:xfrm>
            <a:off x="-177078" y="302477"/>
            <a:ext cx="9336069" cy="39706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ИНДИКАТОРЫ РОСТА ЖУРНАЛОВ ПЛАТФОРМЫ 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</a:t>
            </a:r>
          </a:p>
        </p:txBody>
      </p:sp>
    </p:spTree>
    <p:extLst>
      <p:ext uri="{BB962C8B-B14F-4D97-AF65-F5344CB8AC3E}">
        <p14:creationId xmlns:p14="http://schemas.microsoft.com/office/powerpoint/2010/main" val="2653372378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56807" y="21944"/>
            <a:ext cx="6858000" cy="924163"/>
          </a:xfrm>
        </p:spPr>
        <p:txBody>
          <a:bodyPr/>
          <a:lstStyle/>
          <a:p>
            <a:pPr>
              <a:lnSpc>
                <a:spcPts val="285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</a:rPr>
              <a:t>Pensoft</a:t>
            </a:r>
            <a:r>
              <a:rPr lang="en-US" altLang="en-US" sz="3200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40053" y="2053653"/>
            <a:ext cx="37475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6143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2D25D1-C491-425C-A69D-67F6C63B0154}"/>
              </a:ext>
            </a:extLst>
          </p:cNvPr>
          <p:cNvSpPr/>
          <p:nvPr/>
        </p:nvSpPr>
        <p:spPr>
          <a:xfrm>
            <a:off x="230913" y="3991226"/>
            <a:ext cx="8819782" cy="8077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SzPct val="101000"/>
            </a:pPr>
            <a:r>
              <a:rPr lang="en-US" altLang="en-US" sz="1600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ZooKeys</a:t>
            </a:r>
            <a:r>
              <a:rPr lang="en-US" alt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импакт-фактор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1.04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Scopus </a:t>
            </a:r>
            <a:r>
              <a:rPr lang="en-US" altLang="en-US" sz="16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1.03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издателя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Pensoft;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выпускает больше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статей в год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состоянию на ноябрь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endParaRPr lang="en-US" alt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E10E55-878C-4ED2-BA37-52575AAA8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16" y="1372702"/>
            <a:ext cx="1324956" cy="1953368"/>
          </a:xfrm>
          <a:prstGeom prst="rect">
            <a:avLst/>
          </a:prstGeom>
          <a:effectLst>
            <a:outerShdw blurRad="4191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84CA1-49E7-44D6-A2CC-4230C40CD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15" y="1162680"/>
            <a:ext cx="7115139" cy="251920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AF3E27B0-8D88-48B8-B18D-FCD1A162A488}"/>
              </a:ext>
            </a:extLst>
          </p:cNvPr>
          <p:cNvSpPr/>
          <p:nvPr/>
        </p:nvSpPr>
        <p:spPr>
          <a:xfrm rot="10800000">
            <a:off x="5723794" y="3550727"/>
            <a:ext cx="237392" cy="356088"/>
          </a:xfrm>
          <a:prstGeom prst="downArrow">
            <a:avLst/>
          </a:prstGeom>
          <a:gradFill>
            <a:gsLst>
              <a:gs pos="0">
                <a:srgbClr val="C00000"/>
              </a:gs>
              <a:gs pos="1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 sz="1800"/>
          </a:p>
        </p:txBody>
      </p:sp>
      <p:sp>
        <p:nvSpPr>
          <p:cNvPr id="14" name="Shape 703"/>
          <p:cNvSpPr txBox="1"/>
          <p:nvPr/>
        </p:nvSpPr>
        <p:spPr>
          <a:xfrm>
            <a:off x="-362471" y="331937"/>
            <a:ext cx="9413166" cy="39706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ИНДИКАТОРЫ РОСТА ЖУРНАЛОВ ПЛАТФОРМЫ 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</a:t>
            </a:r>
          </a:p>
        </p:txBody>
      </p:sp>
    </p:spTree>
    <p:extLst>
      <p:ext uri="{BB962C8B-B14F-4D97-AF65-F5344CB8AC3E}">
        <p14:creationId xmlns:p14="http://schemas.microsoft.com/office/powerpoint/2010/main" val="3899201851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56807" y="21944"/>
            <a:ext cx="6858000" cy="924163"/>
          </a:xfrm>
        </p:spPr>
        <p:txBody>
          <a:bodyPr/>
          <a:lstStyle/>
          <a:p>
            <a:pPr>
              <a:lnSpc>
                <a:spcPts val="285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</a:rPr>
              <a:t>Pensoft</a:t>
            </a:r>
            <a:r>
              <a:rPr lang="en-US" altLang="en-US" sz="3200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40053" y="2053653"/>
            <a:ext cx="37475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6143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2D25D1-C491-425C-A69D-67F6C63B0154}"/>
              </a:ext>
            </a:extLst>
          </p:cNvPr>
          <p:cNvSpPr/>
          <p:nvPr/>
        </p:nvSpPr>
        <p:spPr>
          <a:xfrm>
            <a:off x="230913" y="3991226"/>
            <a:ext cx="8819782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SzPct val="101000"/>
            </a:pPr>
            <a:r>
              <a:rPr lang="en-US" altLang="en-US" sz="1600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PhytoKeys</a:t>
            </a:r>
            <a:r>
              <a:rPr lang="en-US" alt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импакт-фактор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1.11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Scopus </a:t>
            </a:r>
            <a:r>
              <a:rPr lang="en-US" altLang="en-US" sz="16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1.08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издателя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Pensoft;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выпускает более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статей в год 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состоянию на ноябрь 2017 года</a:t>
            </a:r>
            <a:endParaRPr lang="en-US" alt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E553A-C1D0-41CA-849A-F19127084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9" y="1345082"/>
            <a:ext cx="1407352" cy="2078994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5A9C19-DDAD-4917-9BC3-DF6A31F02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8" y="1167785"/>
            <a:ext cx="7394331" cy="259060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CD770A07-1120-4404-AE3B-56AC76ABD778}"/>
              </a:ext>
            </a:extLst>
          </p:cNvPr>
          <p:cNvSpPr/>
          <p:nvPr/>
        </p:nvSpPr>
        <p:spPr>
          <a:xfrm rot="10800000">
            <a:off x="5732586" y="3587262"/>
            <a:ext cx="237392" cy="356088"/>
          </a:xfrm>
          <a:prstGeom prst="downArrow">
            <a:avLst/>
          </a:prstGeom>
          <a:gradFill>
            <a:gsLst>
              <a:gs pos="0">
                <a:srgbClr val="C00000"/>
              </a:gs>
              <a:gs pos="1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 sz="1800"/>
          </a:p>
        </p:txBody>
      </p:sp>
      <p:sp>
        <p:nvSpPr>
          <p:cNvPr id="11" name="Shape 703"/>
          <p:cNvSpPr txBox="1"/>
          <p:nvPr/>
        </p:nvSpPr>
        <p:spPr>
          <a:xfrm>
            <a:off x="-362471" y="331937"/>
            <a:ext cx="9304590" cy="39706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ИНДИКАТОРЫ РОСТА ЖУРНАЛОВ ПЛАТФОРМЫ 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</a:t>
            </a:r>
          </a:p>
        </p:txBody>
      </p:sp>
    </p:spTree>
    <p:extLst>
      <p:ext uri="{BB962C8B-B14F-4D97-AF65-F5344CB8AC3E}">
        <p14:creationId xmlns:p14="http://schemas.microsoft.com/office/powerpoint/2010/main" val="2322409285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56807" y="21944"/>
            <a:ext cx="6858000" cy="924163"/>
          </a:xfrm>
        </p:spPr>
        <p:txBody>
          <a:bodyPr/>
          <a:lstStyle/>
          <a:p>
            <a:pPr>
              <a:lnSpc>
                <a:spcPts val="285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</a:rPr>
              <a:t>Pensoft</a:t>
            </a:r>
            <a:r>
              <a:rPr lang="en-US" altLang="en-US" sz="3200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40053" y="2053653"/>
            <a:ext cx="37475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6143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699BEE-C204-407E-935D-28399BCEE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40" y="1135573"/>
            <a:ext cx="7628281" cy="27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A76E1B-9650-4BBA-8C15-904E16130F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2" y="1371149"/>
            <a:ext cx="1326310" cy="1777488"/>
          </a:xfrm>
          <a:prstGeom prst="rect">
            <a:avLst/>
          </a:prstGeom>
          <a:effectLst>
            <a:outerShdw blurRad="330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2D25D1-C491-425C-A69D-67F6C63B0154}"/>
              </a:ext>
            </a:extLst>
          </p:cNvPr>
          <p:cNvSpPr/>
          <p:nvPr/>
        </p:nvSpPr>
        <p:spPr>
          <a:xfrm>
            <a:off x="230913" y="3991226"/>
            <a:ext cx="8819782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SzPct val="101000"/>
            </a:pPr>
            <a:r>
              <a:rPr lang="en-US" altLang="en-US" sz="1600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Zoosystematics</a:t>
            </a:r>
            <a:r>
              <a:rPr lang="en-US" alt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Evolution,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 – фактор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0.93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Scopus </a:t>
            </a:r>
            <a:r>
              <a:rPr lang="en-US" altLang="en-US" sz="16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0.96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музея естественной истории </a:t>
            </a:r>
            <a:r>
              <a:rPr lang="ru-RU" altLang="en-US" sz="16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Гумбольдтского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университета Берлина </a:t>
            </a:r>
            <a:endParaRPr lang="en-US" alt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Перешел на платформу в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Wiley;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состоянию на ноябрь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endParaRPr lang="en-US" alt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03"/>
          <p:cNvSpPr txBox="1"/>
          <p:nvPr/>
        </p:nvSpPr>
        <p:spPr>
          <a:xfrm>
            <a:off x="-177078" y="302477"/>
            <a:ext cx="9321078" cy="39706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ИНДИКАТОРЫ РОСТА ЖУРНАЛОВ ПЛАТФОРМЫ 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</a:t>
            </a:r>
          </a:p>
        </p:txBody>
      </p:sp>
    </p:spTree>
    <p:extLst>
      <p:ext uri="{BB962C8B-B14F-4D97-AF65-F5344CB8AC3E}">
        <p14:creationId xmlns:p14="http://schemas.microsoft.com/office/powerpoint/2010/main" val="1233122590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56807" y="21943"/>
            <a:ext cx="6858000" cy="924163"/>
          </a:xfrm>
        </p:spPr>
        <p:txBody>
          <a:bodyPr/>
          <a:lstStyle/>
          <a:p>
            <a:pPr eaLnBrk="1" hangingPunct="1">
              <a:lnSpc>
                <a:spcPts val="285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225" b="1" dirty="0">
                <a:solidFill>
                  <a:schemeClr val="bg1"/>
                </a:solidFill>
              </a:rPr>
              <a:t>Pensoft</a:t>
            </a:r>
            <a:r>
              <a:rPr lang="en-US" altLang="en-US" sz="3225" dirty="0">
                <a:solidFill>
                  <a:schemeClr val="bg1"/>
                </a:solidFill>
              </a:rPr>
              <a:t>: a Science Publisher &amp; Technology Provider</a:t>
            </a:r>
            <a:endParaRPr lang="en-GB" altLang="en-US" sz="3225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40052" y="2053652"/>
            <a:ext cx="374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21330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564B385-AE3D-49CA-8524-ACB4F020FC37}"/>
              </a:ext>
            </a:extLst>
          </p:cNvPr>
          <p:cNvSpPr txBox="1">
            <a:spLocks/>
          </p:cNvSpPr>
          <p:nvPr/>
        </p:nvSpPr>
        <p:spPr bwMode="auto">
          <a:xfrm>
            <a:off x="129508" y="88728"/>
            <a:ext cx="8874177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defTabSz="914400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МЕТРИКА ПОДАННЫХ И ОПУБЛИКОВАННЫХ СТАТЕЙ </a:t>
            </a:r>
            <a:r>
              <a:rPr lang="en-US" sz="3200" dirty="0" err="1">
                <a:solidFill>
                  <a:schemeClr val="bg1"/>
                </a:solidFill>
                <a:ea typeface="Helvetica Neue" charset="0"/>
                <a:cs typeface="Helvetica Neue" charset="0"/>
              </a:rPr>
              <a:t>PhytoKeys</a:t>
            </a:r>
            <a:endParaRPr lang="bg-BG" sz="3200" dirty="0">
              <a:solidFill>
                <a:srgbClr val="C00000"/>
              </a:solidFill>
              <a:ea typeface="Helvetica Neue" charset="0"/>
              <a:cs typeface="Helvetica Neue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E553A-C1D0-41CA-849A-F19127084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95" y="1268375"/>
            <a:ext cx="1706354" cy="2520691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3"/>
          <a:stretch/>
        </p:blipFill>
        <p:spPr>
          <a:xfrm>
            <a:off x="2972842" y="1188554"/>
            <a:ext cx="5184758" cy="261022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CD770A07-1120-4404-AE3B-56AC76ABD778}"/>
              </a:ext>
            </a:extLst>
          </p:cNvPr>
          <p:cNvSpPr/>
          <p:nvPr/>
        </p:nvSpPr>
        <p:spPr>
          <a:xfrm rot="10800000">
            <a:off x="5591348" y="3668634"/>
            <a:ext cx="237392" cy="356088"/>
          </a:xfrm>
          <a:prstGeom prst="downArrow">
            <a:avLst/>
          </a:prstGeom>
          <a:gradFill>
            <a:gsLst>
              <a:gs pos="0">
                <a:srgbClr val="C00000"/>
              </a:gs>
              <a:gs pos="1000">
                <a:srgbClr val="C0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1A2D25D1-C491-425C-A69D-67F6C63B0154}"/>
              </a:ext>
            </a:extLst>
          </p:cNvPr>
          <p:cNvSpPr/>
          <p:nvPr/>
        </p:nvSpPr>
        <p:spPr>
          <a:xfrm>
            <a:off x="230913" y="3991226"/>
            <a:ext cx="8819782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SzPct val="101000"/>
            </a:pPr>
            <a:r>
              <a:rPr lang="en-US" altLang="en-US" sz="1600" b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PhytoKeys</a:t>
            </a:r>
            <a:r>
              <a:rPr lang="en-US" altLang="en-US" sz="1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импакт-фактор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1.11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Scopus </a:t>
            </a:r>
            <a:r>
              <a:rPr lang="en-US" altLang="en-US" sz="16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CiteScore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1.08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издателя 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Pensoft;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выпускает более</a:t>
            </a:r>
            <a:r>
              <a:rPr lang="en-US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статей в год </a:t>
            </a:r>
          </a:p>
          <a:p>
            <a:pPr eaLnBrk="1" hangingPunct="1">
              <a:buSzPct val="101000"/>
            </a:pPr>
            <a:r>
              <a:rPr lang="ru-RU" altLang="en-US" sz="1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по состоянию на ноябрь 2017 года</a:t>
            </a:r>
            <a:endParaRPr lang="en-US" altLang="en-US" sz="16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37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1329"/>
            <a:ext cx="9158990" cy="98798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564B385-AE3D-49CA-8524-ACB4F020FC37}"/>
              </a:ext>
            </a:extLst>
          </p:cNvPr>
          <p:cNvSpPr txBox="1">
            <a:spLocks/>
          </p:cNvSpPr>
          <p:nvPr/>
        </p:nvSpPr>
        <p:spPr bwMode="auto">
          <a:xfrm>
            <a:off x="142406" y="52076"/>
            <a:ext cx="8874177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 defTabSz="914400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ИМПАКТ-ФАКТОР ЖУРНАЛОВ  </a:t>
            </a:r>
            <a:r>
              <a:rPr lang="en-US" sz="32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ARPHA</a:t>
            </a:r>
            <a:endParaRPr lang="bg-BG" sz="3200" dirty="0">
              <a:solidFill>
                <a:srgbClr val="C00000"/>
              </a:solidFill>
              <a:ea typeface="Helvetica Neue" charset="0"/>
              <a:cs typeface="Helvetica Neue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65198315"/>
              </p:ext>
            </p:extLst>
          </p:nvPr>
        </p:nvGraphicFramePr>
        <p:xfrm>
          <a:off x="0" y="966650"/>
          <a:ext cx="9144000" cy="417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2784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4873"/>
            <a:ext cx="9144000" cy="1026877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10682" y="194798"/>
            <a:ext cx="8843996" cy="74315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350"/>
              </a:lnSpc>
              <a:spcAft>
                <a:spcPts val="0"/>
              </a:spcAft>
              <a:defRPr/>
            </a:pPr>
            <a:r>
              <a:rPr lang="ru-RU" sz="3000" dirty="0">
                <a:solidFill>
                  <a:srgbClr val="50E6D4"/>
                </a:solidFill>
                <a:latin typeface="Helvetica Neue" charset="0"/>
                <a:ea typeface="Helvetica Neue" charset="0"/>
                <a:cs typeface="Helvetica Neue" charset="0"/>
              </a:rPr>
              <a:t>КЛЮЧЕВЫЕ ПРЕИМУЩЕСТВА </a:t>
            </a:r>
            <a:r>
              <a:rPr lang="ru-RU" sz="3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перехода на платформу </a:t>
            </a:r>
            <a:r>
              <a:rPr lang="en-US" sz="3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ARPHA</a:t>
            </a:r>
            <a:endParaRPr lang="bg-BG" sz="30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3964" y="1021678"/>
            <a:ext cx="9283337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Современный дизайн </a:t>
            </a: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 Эффективные технологии управление журналом</a:t>
            </a: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Увеличение количества просмотров и скачивание на </a:t>
            </a: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40-60%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в год</a:t>
            </a: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Увеличение количества и интернационализация авторов и рецензентов</a:t>
            </a: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Поддержка в подаче заявлений на прием в </a:t>
            </a: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Web of Science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и </a:t>
            </a: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Scopus Advantage in a highly competitive market</a:t>
            </a: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Продвижение и маркетинг</a:t>
            </a: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200" dirty="0">
                <a:latin typeface="+mj-lt"/>
                <a:ea typeface="Helvetica Neue" charset="0"/>
                <a:cs typeface="Helvetica Neue" charset="0"/>
              </a:rPr>
              <a:t> </a:t>
            </a:r>
            <a:r>
              <a:rPr lang="ru-RU" altLang="en-US" sz="2200" dirty="0">
                <a:latin typeface="+mj-lt"/>
                <a:ea typeface="Helvetica Neue" charset="0"/>
                <a:cs typeface="Helvetica Neue" charset="0"/>
              </a:rPr>
              <a:t>Престиж журнала </a:t>
            </a: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2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4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700" dirty="0">
              <a:latin typeface="+mj-lt"/>
              <a:ea typeface="Helvetica Neue" charset="0"/>
              <a:cs typeface="Helvetica Neue" charset="0"/>
            </a:endParaRPr>
          </a:p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700" dirty="0">
              <a:latin typeface="+mj-lt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4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-36512" y="-92546"/>
            <a:ext cx="9217024" cy="5328592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331640" y="1923678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4800" dirty="0">
                <a:solidFill>
                  <a:schemeClr val="lt1"/>
                </a:solidFill>
                <a:sym typeface="Helvetica Neue"/>
              </a:rPr>
              <a:t>Что </a:t>
            </a:r>
            <a:r>
              <a:rPr lang="en-US" sz="4800" dirty="0" err="1">
                <a:solidFill>
                  <a:schemeClr val="lt1"/>
                </a:solidFill>
                <a:sym typeface="Helvetica Neue"/>
              </a:rPr>
              <a:t>такое</a:t>
            </a:r>
            <a:r>
              <a:rPr lang="en-US" sz="4800" dirty="0">
                <a:solidFill>
                  <a:schemeClr val="lt1"/>
                </a:solidFill>
                <a:sym typeface="Helvetica Neue"/>
              </a:rPr>
              <a:t> ARPHA?</a:t>
            </a:r>
          </a:p>
        </p:txBody>
      </p:sp>
    </p:spTree>
    <p:extLst>
      <p:ext uri="{BB962C8B-B14F-4D97-AF65-F5344CB8AC3E}">
        <p14:creationId xmlns:p14="http://schemas.microsoft.com/office/powerpoint/2010/main" val="3607762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БИЗНЕС МОДЕЛИ </a:t>
            </a:r>
            <a:r>
              <a:rPr lang="en-US" sz="45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ARPHA</a:t>
            </a:r>
            <a:endParaRPr lang="bg-BG" sz="450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65115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8757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0002" y="177090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r>
              <a:rPr lang="ru-RU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 БИЗНЕС МОДЕЛИ</a:t>
            </a:r>
            <a:endParaRPr lang="bg-BG" sz="36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002" y="1087579"/>
            <a:ext cx="2104319" cy="2783840"/>
          </a:xfrm>
          <a:prstGeom prst="rect">
            <a:avLst/>
          </a:prstGeom>
          <a:solidFill>
            <a:srgbClr val="3834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E6D4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8959" y="1087120"/>
            <a:ext cx="2104319" cy="2783840"/>
          </a:xfrm>
          <a:prstGeom prst="rect">
            <a:avLst/>
          </a:prstGeom>
          <a:solidFill>
            <a:srgbClr val="1F32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43120" y="1087120"/>
            <a:ext cx="2104319" cy="2783840"/>
          </a:xfrm>
          <a:prstGeom prst="rect">
            <a:avLst/>
          </a:prstGeom>
          <a:solidFill>
            <a:srgbClr val="58CF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89679" y="1087120"/>
            <a:ext cx="2104319" cy="2783840"/>
          </a:xfrm>
          <a:prstGeom prst="rect">
            <a:avLst/>
          </a:prstGeom>
          <a:solidFill>
            <a:srgbClr val="F8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240" y="4282440"/>
            <a:ext cx="2020641" cy="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BASIC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98959" y="4282440"/>
            <a:ext cx="2020641" cy="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BASIC+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26798" y="4282440"/>
            <a:ext cx="2020641" cy="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charset="0"/>
              </a:rPr>
              <a:t>BUSINESS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1517" y="4282440"/>
            <a:ext cx="2020641" cy="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PREMIUM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0002" y="1311502"/>
            <a:ext cx="2104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altLang="en-US" sz="22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Только 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PDF</a:t>
            </a:r>
            <a:endParaRPr lang="ru-RU" altLang="en-US" sz="22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0" lvl="1" algn="ctr"/>
            <a:endParaRPr lang="en-US" altLang="en-US" sz="22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0" lvl="1" algn="ctr"/>
            <a:r>
              <a:rPr lang="en-US" altLang="en-US" sz="22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PDF </a:t>
            </a:r>
            <a:r>
              <a:rPr lang="ru-RU" altLang="en-US" sz="22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верстается журналом самостоятельно</a:t>
            </a:r>
            <a:endParaRPr lang="en-US" altLang="en-US" sz="22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0119" y="1255616"/>
            <a:ext cx="17983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Только 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PDF</a:t>
            </a:r>
            <a:endParaRPr lang="ru-RU" altLang="en-US" sz="24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0" lvl="1" algn="ctr"/>
            <a:endParaRPr lang="en-US" altLang="en-US" sz="24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0" lvl="1" algn="ctr"/>
            <a:r>
              <a:rPr lang="en-US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PDF </a:t>
            </a:r>
            <a:r>
              <a:rPr lang="ru-RU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верстается</a:t>
            </a:r>
            <a:endParaRPr lang="en-US" altLang="en-US" sz="24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marL="0" lvl="1" algn="ctr"/>
            <a:r>
              <a:rPr lang="en-US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ARPHA</a:t>
            </a:r>
            <a:endParaRPr lang="en-US" altLang="en-US" sz="2700" dirty="0">
              <a:solidFill>
                <a:schemeClr val="bg1"/>
              </a:solidFill>
              <a:latin typeface="+mj-lt"/>
              <a:ea typeface="Helvetica Neue" charset="0"/>
              <a:cs typeface="Helvetica Neue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4596" y="1563095"/>
            <a:ext cx="2122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верстается журналом,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HTML/XML</a:t>
            </a:r>
            <a:r>
              <a:rPr lang="ru-RU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разметка наносится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 ARPHA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37958" y="1255615"/>
            <a:ext cx="17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4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PDF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42677" y="1255616"/>
            <a:ext cx="1798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PDF</a:t>
            </a:r>
          </a:p>
          <a:p>
            <a:pPr marL="0" lvl="1" algn="ctr"/>
            <a:r>
              <a:rPr lang="en-US" alt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HTML</a:t>
            </a:r>
          </a:p>
          <a:p>
            <a:pPr marL="0" lvl="1" algn="ctr"/>
            <a:r>
              <a:rPr lang="en-US" alt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XML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94835" y="2569164"/>
            <a:ext cx="2599163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ru-RU" alt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производит</a:t>
            </a:r>
            <a:endParaRPr lang="en-US" altLang="en-US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1" algn="ctr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en-US" alt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ARPHA</a:t>
            </a:r>
          </a:p>
        </p:txBody>
      </p:sp>
    </p:spTree>
    <p:extLst>
      <p:ext uri="{BB962C8B-B14F-4D97-AF65-F5344CB8AC3E}">
        <p14:creationId xmlns:p14="http://schemas.microsoft.com/office/powerpoint/2010/main" val="15844829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82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51322" y="121936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ВСЕ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4 МОДЕЛИ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 </a:t>
            </a:r>
            <a:r>
              <a:rPr lang="ru-RU" sz="36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ВКЛЮЧАЮТ</a:t>
            </a:r>
            <a:r>
              <a:rPr lang="en-US" sz="3600" dirty="0">
                <a:solidFill>
                  <a:srgbClr val="FFFFFF"/>
                </a:solidFill>
                <a:ea typeface="Helvetica Neue" charset="0"/>
                <a:cs typeface="Helvetica Neue" charset="0"/>
              </a:rPr>
              <a:t>:</a:t>
            </a:r>
            <a:endParaRPr lang="bg-BG" sz="3600" b="1" dirty="0">
              <a:solidFill>
                <a:srgbClr val="FFFFFF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7394" y="1029076"/>
            <a:ext cx="8995954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bg-BG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ПРОГРАММНОЕ ОБЕСПЕЧЕНИЕ ПОЛНОГО ЦИКЛА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: </a:t>
            </a:r>
          </a:p>
          <a:p>
            <a:pPr lvl="2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r>
              <a:rPr lang="en-US" altLang="en-US" sz="2000" b="1" dirty="0">
                <a:solidFill>
                  <a:srgbClr val="F86E8F"/>
                </a:solidFill>
                <a:latin typeface="Helvetica Neue" charset="0"/>
                <a:ea typeface="Helvetica Neue" charset="0"/>
                <a:cs typeface="Helvetica Neue" charset="0"/>
              </a:rPr>
              <a:t>1.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система подачи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,</a:t>
            </a:r>
            <a:r>
              <a:rPr lang="en-US" altLang="en-US" sz="2000" b="1" dirty="0">
                <a:solidFill>
                  <a:srgbClr val="F86E8F"/>
                </a:solidFill>
                <a:latin typeface="Helvetica Neue" charset="0"/>
                <a:ea typeface="Helvetica Neue" charset="0"/>
                <a:cs typeface="Helvetica Neue" charset="0"/>
              </a:rPr>
              <a:t> 2.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система редактирования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altLang="en-US" sz="2000" b="1" dirty="0">
                <a:solidFill>
                  <a:srgbClr val="F86E8F"/>
                </a:solidFill>
                <a:latin typeface="Helvetica Neue" charset="0"/>
                <a:ea typeface="Helvetica Neue" charset="0"/>
                <a:cs typeface="Helvetica Neue" charset="0"/>
              </a:rPr>
              <a:t>3.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система верстки и макетирования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2000" b="1" dirty="0">
                <a:solidFill>
                  <a:srgbClr val="F86E8F"/>
                </a:solidFill>
                <a:latin typeface="Helvetica Neue" charset="0"/>
                <a:ea typeface="Helvetica Neue" charset="0"/>
                <a:cs typeface="Helvetica Neue" charset="0"/>
              </a:rPr>
              <a:t>4.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издательская система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&amp;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 хостинг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2000" b="1" dirty="0">
                <a:solidFill>
                  <a:srgbClr val="F86E8F"/>
                </a:solidFill>
                <a:latin typeface="Helvetica Neue" charset="0"/>
                <a:ea typeface="Helvetica Neue" charset="0"/>
                <a:cs typeface="Helvetica Neue" charset="0"/>
              </a:rPr>
              <a:t>5.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платформы распространения информации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Техническая поддержка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Индивидуальный дизайн веб-сайта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Назначение 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DOI 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и онлайн публикация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Хостинг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&amp;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архивирование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Распространение</a:t>
            </a: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&amp;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индексирование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Метрика использования статей и отслеживание цитирования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Ведение статистических показателей журнала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r>
              <a:rPr lang="en-US" alt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altLang="en-US" sz="2000" dirty="0">
                <a:latin typeface="Helvetica Neue" charset="0"/>
                <a:ea typeface="Helvetica Neue" charset="0"/>
                <a:cs typeface="Helvetica Neue" charset="0"/>
              </a:rPr>
              <a:t>Стандартные маркетинговые услуги и продвижение</a:t>
            </a: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749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98389"/>
            <a:ext cx="6172200" cy="9467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500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ДОПОЛНИТЕЛЬНЫЕ УСЛУГИ</a:t>
            </a:r>
            <a:endParaRPr lang="bg-BG" sz="4500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92010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82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51322" y="121936"/>
            <a:ext cx="8843996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ДОПОЛНИТЕЛЬНЫЕ УСЛУГИ</a:t>
            </a:r>
            <a:endParaRPr lang="bg-BG" sz="3600" b="1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830749"/>
            <a:ext cx="8705766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Лингвистическое редактирование</a:t>
            </a: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Управление и помощь в процессе обработки статей</a:t>
            </a: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Тематическая разметка </a:t>
            </a: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Тематическая интеграция с релевантными базами данных</a:t>
            </a: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Разработка персональной маркетинговой стратегии</a:t>
            </a: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Бухгалтерская система и платежи</a:t>
            </a: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600"/>
              </a:spcBef>
              <a:spcAft>
                <a:spcPts val="600"/>
              </a:spcAft>
              <a:buSzPct val="99000"/>
              <a:buBlip>
                <a:blip r:embed="rId2"/>
              </a:buBlip>
              <a:defRPr/>
            </a:pPr>
            <a:r>
              <a:rPr lang="ru-RU" altLang="en-US" sz="2600" dirty="0">
                <a:latin typeface="+mj-lt"/>
                <a:ea typeface="Helvetica Neue" charset="0"/>
                <a:cs typeface="Helvetica Neue" charset="0"/>
              </a:rPr>
              <a:t>Печать и распространение печатных версий журнала</a:t>
            </a: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marL="800078" lvl="1" indent="-342878" eaLnBrk="1" hangingPunct="1">
              <a:spcBef>
                <a:spcPts val="300"/>
              </a:spcBef>
              <a:spcAft>
                <a:spcPts val="0"/>
              </a:spcAft>
              <a:buSzPct val="99000"/>
              <a:buBlip>
                <a:blip r:embed="rId2"/>
              </a:buBlip>
              <a:defRPr/>
            </a:pP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  <a:p>
            <a:pPr eaLnBrk="1" hangingPunct="1">
              <a:spcBef>
                <a:spcPts val="300"/>
              </a:spcBef>
              <a:spcAft>
                <a:spcPts val="0"/>
              </a:spcAft>
              <a:buSzPct val="99000"/>
              <a:defRPr/>
            </a:pPr>
            <a:endParaRPr lang="en-US" altLang="en-US" sz="2600" dirty="0">
              <a:latin typeface="+mj-lt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26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xmlns="" id="{23866621-E2EC-406B-A394-5A25AC7AC3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3708" y="0"/>
            <a:ext cx="7839252" cy="58794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824409"/>
          </a:xfrm>
          <a:prstGeom prst="rect">
            <a:avLst/>
          </a:prstGeom>
          <a:solidFill>
            <a:srgbClr val="0101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134783"/>
            <a:ext cx="9256278" cy="7088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  </a:t>
            </a:r>
            <a:r>
              <a:rPr lang="ru-RU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СПАСИБО ЗА ВНИМАНИЕ</a:t>
            </a:r>
            <a:r>
              <a:rPr lang="en-US" dirty="0">
                <a:solidFill>
                  <a:srgbClr val="50E6D4"/>
                </a:solidFill>
                <a:ea typeface="Helvetica Neue" charset="0"/>
                <a:cs typeface="Helvetica Neue" charset="0"/>
              </a:rPr>
              <a:t>!</a:t>
            </a:r>
            <a:endParaRPr lang="bg-BG" b="1" dirty="0">
              <a:solidFill>
                <a:srgbClr val="50E6D4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83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" t="-18302" r="-164" b="7479"/>
          <a:stretch/>
        </p:blipFill>
        <p:spPr>
          <a:xfrm rot="10800000">
            <a:off x="-14994" y="0"/>
            <a:ext cx="9144000" cy="62685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28569" y="3089895"/>
            <a:ext cx="8137911" cy="9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4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Лучший дом для Вашего </a:t>
            </a:r>
            <a:endParaRPr lang="en-US" sz="4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endParaRPr lang="en-US" sz="4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eaLnBrk="1" fontAlgn="auto" hangingPunct="1">
              <a:lnSpc>
                <a:spcPts val="3075"/>
              </a:lnSpc>
              <a:spcAft>
                <a:spcPts val="0"/>
              </a:spcAft>
              <a:defRPr/>
            </a:pPr>
            <a:r>
              <a:rPr lang="ru-RU" sz="4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журнала!</a:t>
            </a:r>
            <a:endParaRPr lang="bg-BG" sz="4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8615" y="4049606"/>
            <a:ext cx="6116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E8FB4F"/>
              </a:solidFill>
              <a:latin typeface="+mn-lt"/>
            </a:endParaRPr>
          </a:p>
          <a:p>
            <a:pPr algn="ctr"/>
            <a:endParaRPr lang="en-US" sz="2400" b="1" dirty="0">
              <a:solidFill>
                <a:srgbClr val="E8FB4F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7" y="14663"/>
            <a:ext cx="7896389" cy="2891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1626" y="4448743"/>
            <a:ext cx="2186817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arphahub.com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2464" y="4452886"/>
            <a:ext cx="237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ARPHAplatform</a:t>
            </a:r>
            <a:endParaRPr lang="bg-BG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32164" r="23792" b="28815"/>
          <a:stretch/>
        </p:blipFill>
        <p:spPr>
          <a:xfrm>
            <a:off x="5169433" y="4509565"/>
            <a:ext cx="567338" cy="400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5622">
            <a:off x="909785" y="4577999"/>
            <a:ext cx="290400" cy="2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3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73629"/>
            <a:ext cx="9144000" cy="400571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-36512" y="-29325"/>
            <a:ext cx="9180512" cy="1160915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971600" y="149154"/>
            <a:ext cx="7200800" cy="7179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416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0" i="0" u="none" strike="noStrike" cap="none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</a:t>
            </a:r>
            <a:r>
              <a:rPr lang="en-US" sz="3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– ИЗДАТЕЛЬСКАЯ ПЛАТФОРМА ПОЛНОГО ЦИКЛА </a:t>
            </a:r>
          </a:p>
        </p:txBody>
      </p:sp>
      <p:sp>
        <p:nvSpPr>
          <p:cNvPr id="132" name="Shape 132"/>
          <p:cNvSpPr/>
          <p:nvPr/>
        </p:nvSpPr>
        <p:spPr>
          <a:xfrm>
            <a:off x="-36512" y="4369871"/>
            <a:ext cx="9217024" cy="866175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6100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012D"/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971600" y="1951848"/>
            <a:ext cx="72008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Зачем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совмещать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все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этапы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публикационного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процесса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в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рамках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одной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4800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платформы</a:t>
            </a: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677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0" y="3857"/>
            <a:ext cx="9158990" cy="1048655"/>
          </a:xfrm>
          <a:prstGeom prst="rect">
            <a:avLst/>
          </a:prstGeom>
          <a:solidFill>
            <a:srgbClr val="0101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688252" y="113235"/>
            <a:ext cx="8455748" cy="812174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318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ru-RU" sz="3300" dirty="0">
              <a:solidFill>
                <a:srgbClr val="FFC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marR="0" lvl="0" indent="0" algn="l" rtl="0">
              <a:lnSpc>
                <a:spcPct val="10982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0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СОЧЕТАЕТ  ДВЕ АВТОНОМНЫЕ, НО ВЗАИМОСВЯЗАННЫЕ СИСТЕМЫ</a:t>
            </a:r>
            <a:endParaRPr lang="sv-SE" sz="2000" dirty="0">
              <a:solidFill>
                <a:schemeClr val="lt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marR="0" lvl="0" indent="0" algn="l" rtl="0">
              <a:lnSpc>
                <a:spcPct val="10982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0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ПУБЛИКАЦИОННОГО ПРОЦЕССА </a:t>
            </a:r>
            <a:r>
              <a:rPr lang="ru-RU" sz="28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ARPHA-XML</a:t>
            </a:r>
            <a:r>
              <a:rPr lang="ru-RU" sz="2800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ru-RU" sz="28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&amp; </a:t>
            </a:r>
            <a:r>
              <a:rPr lang="ru-RU" sz="2800" dirty="0">
                <a:solidFill>
                  <a:srgbClr val="E8FB4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ARPHA-DOC</a:t>
            </a:r>
          </a:p>
          <a:p>
            <a:pPr marL="0" marR="0" lvl="0" indent="0" algn="ctr" rtl="0">
              <a:lnSpc>
                <a:spcPct val="109821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ru-RU" sz="2800" dirty="0">
              <a:solidFill>
                <a:srgbClr val="FFFFFF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987825" y="1775950"/>
            <a:ext cx="1089900" cy="2451984"/>
          </a:xfrm>
          <a:prstGeom prst="curvedRightArrow">
            <a:avLst>
              <a:gd name="adj1" fmla="val 25000"/>
              <a:gd name="adj2" fmla="val 34003"/>
              <a:gd name="adj3" fmla="val 25000"/>
            </a:avLst>
          </a:prstGeom>
          <a:solidFill>
            <a:srgbClr val="00B0AE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25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КОНВЕРСИЯ</a:t>
            </a:r>
          </a:p>
        </p:txBody>
      </p:sp>
      <p:sp>
        <p:nvSpPr>
          <p:cNvPr id="178" name="Shape 178"/>
          <p:cNvSpPr/>
          <p:nvPr/>
        </p:nvSpPr>
        <p:spPr>
          <a:xfrm>
            <a:off x="217499" y="196157"/>
            <a:ext cx="131126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rgbClr val="E8FB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cxnSp>
        <p:nvCxnSpPr>
          <p:cNvPr id="179" name="Shape 179"/>
          <p:cNvCxnSpPr/>
          <p:nvPr/>
        </p:nvCxnSpPr>
        <p:spPr>
          <a:xfrm>
            <a:off x="594795" y="285794"/>
            <a:ext cx="0" cy="49467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A45835-D422-4091-A354-D1213D3B5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00" b="19201"/>
          <a:stretch/>
        </p:blipFill>
        <p:spPr>
          <a:xfrm>
            <a:off x="2339752" y="1246532"/>
            <a:ext cx="5112568" cy="37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55936</TotalTime>
  <Words>2443</Words>
  <Application>Microsoft Office PowerPoint</Application>
  <PresentationFormat>Экран (16:9)</PresentationFormat>
  <Paragraphs>351</Paragraphs>
  <Slides>66</Slides>
  <Notes>54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Presentation1</vt:lpstr>
      <vt:lpstr>   «НОВЫЕ ВОЗМОЖНОСТИ ИЗДАНИЯ, РАЗМЕЩЕНИЯ И ПРОДВИЖЕНИЯ РОССИЙСКИХ НАУЧНЫХ ЖУРНАЛОВ НА ЗАРУБЕЖНОЙ ИНТЕГРИРОВАННОЙ ПЛАТФОРМЕ АRPHA»</vt:lpstr>
      <vt:lpstr>Презентация PowerPoint</vt:lpstr>
      <vt:lpstr>НАУЧНОЕ ИЗДАТЕЛЬСТВО &amp; ПОСТАВЩИК ВЫСОКОТЕХНОЛОГИЧНЫХ РЕШЕНИЙ</vt:lpstr>
      <vt:lpstr>Презентация PowerPoint</vt:lpstr>
      <vt:lpstr> Pensoft: a Science Publisher &amp; Technology Provider</vt:lpstr>
      <vt:lpstr>Что такое ARPHA?</vt:lpstr>
      <vt:lpstr>ARPHA – ИЗДАТЕЛЬСКАЯ ПЛАТФОРМА ПОЛНОГО ЦИКЛА </vt:lpstr>
      <vt:lpstr>Зачем совмещать все этапы публикационного процесса в рамках одной платформы?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ARPHA  РАЗРАБОТАНА ДЛЯ НЕЗАВИСИМЫХ ЖУРНАЛОВ И НЕБОЛЬШИХ ИЗДАТЕЛЕЙ</vt:lpstr>
      <vt:lpstr>Презентация PowerPoint</vt:lpstr>
      <vt:lpstr>Презентация PowerPoint</vt:lpstr>
      <vt:lpstr>Поддержка клиента, рекомендации, обучение</vt:lpstr>
      <vt:lpstr>ПОДДЕРЖКА КЛИЕНТА, РЕКОМЕНДАЦИИ, ОБУЧЕНИЕ</vt:lpstr>
      <vt:lpstr>Презентация PowerPoint</vt:lpstr>
      <vt:lpstr>Презентация PowerPoint</vt:lpstr>
      <vt:lpstr>СИСТЕМА ПОДАЧИ И РЕЦЕНЗИРОВАНИЯ</vt:lpstr>
      <vt:lpstr>Презентация PowerPoint</vt:lpstr>
      <vt:lpstr>Презентация PowerPoint</vt:lpstr>
      <vt:lpstr>РЕЦЕНЗИРОВАНИЕ И УПРАВЛЕНИЕ ПРОЦЕССА РЕДАКЦИИ</vt:lpstr>
      <vt:lpstr>ВЫБЕРИТЕ РЕЦЕНЗЕНТОВ</vt:lpstr>
      <vt:lpstr>Презентация PowerPoint</vt:lpstr>
      <vt:lpstr>АДАПТИРОВАННЫЕ УВЕДОМЛЕНИЯ ПО ЭЛЕКТРОННОЙ ПОЧТЕ</vt:lpstr>
      <vt:lpstr> КОНТРОЛЬ ГОТОВНОСТИ РУКОПИСИ: СО СТОРОНЫ РЕДАКТОРА</vt:lpstr>
      <vt:lpstr>ЕЖЕНЕДЕЛЬНЫЕ ОТЧЕТЫ О СТАТУСЕ ГОТОВНОСТИ РУКОПИСИ ПО ПОЧТЕ</vt:lpstr>
      <vt:lpstr>ПРОИЗВОДСТВО</vt:lpstr>
      <vt:lpstr>Презентация PowerPoint</vt:lpstr>
      <vt:lpstr>Презентация PowerPoint</vt:lpstr>
      <vt:lpstr>Издание</vt:lpstr>
      <vt:lpstr>Презентация PowerPoint</vt:lpstr>
      <vt:lpstr>Демонстрация</vt:lpstr>
      <vt:lpstr>РАСПРОСТРАНЕНИЕ, ИНДЕКСИРОВАНИЕ, АРХИВИРОВАНИЕ</vt:lpstr>
      <vt:lpstr>Презентация PowerPoint</vt:lpstr>
      <vt:lpstr>Презентация PowerPoint</vt:lpstr>
      <vt:lpstr>МАРКЕТИНГ И ПРОДВИЖЕНИЕ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ЖУРНАЛОМ</vt:lpstr>
      <vt:lpstr>Презентация PowerPoint</vt:lpstr>
      <vt:lpstr>СТАТИСТИЧЕСКИЕ ПОКАЗАТЕЛИ ЖУРНАЛА</vt:lpstr>
      <vt:lpstr>СТАТИСТИКА ЖУРНАЛА: ГРАДАЦИЯ АВТОРОВ ПО СТРАНАМ</vt:lpstr>
      <vt:lpstr>ИНДИКАТОРЫ РОСТА ЖУРНАЛОВ ПЛАТФОРМЫ ARPHA</vt:lpstr>
      <vt:lpstr> Pensoft: a Science Publisher &amp; Technology Provider</vt:lpstr>
      <vt:lpstr> Pensoft: a Science Publisher &amp; Technology Provider</vt:lpstr>
      <vt:lpstr> Pensoft: a Science Publisher &amp; Technology Provider</vt:lpstr>
      <vt:lpstr> Pensoft: a Science Publisher &amp; Technology Provider</vt:lpstr>
      <vt:lpstr> Pensoft: a Science Publisher &amp; Technology Provider</vt:lpstr>
      <vt:lpstr>Презентация PowerPoint</vt:lpstr>
      <vt:lpstr>Презентация PowerPoint</vt:lpstr>
      <vt:lpstr>БИЗНЕС МОДЕЛИ ARPHA</vt:lpstr>
      <vt:lpstr>Презентация PowerPoint</vt:lpstr>
      <vt:lpstr>Презентация PowerPoint</vt:lpstr>
      <vt:lpstr>ДОПОЛНИТЕЛЬНЫЕ УСЛУГИ</vt:lpstr>
      <vt:lpstr>Презентация PowerPoint</vt:lpstr>
      <vt:lpstr>Презентация PowerPoint</vt:lpstr>
      <vt:lpstr>Презентация PowerPoint</vt:lpstr>
    </vt:vector>
  </TitlesOfParts>
  <Company>Pensoft Publishers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Lyubomir Penev</dc:creator>
  <cp:lastModifiedBy>Admin</cp:lastModifiedBy>
  <cp:revision>2108</cp:revision>
  <dcterms:created xsi:type="dcterms:W3CDTF">2009-05-17T12:46:22Z</dcterms:created>
  <dcterms:modified xsi:type="dcterms:W3CDTF">2017-12-07T11:36:50Z</dcterms:modified>
</cp:coreProperties>
</file>