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70" r:id="rId13"/>
    <p:sldId id="268" r:id="rId14"/>
    <p:sldId id="269" r:id="rId15"/>
  </p:sldIdLst>
  <p:sldSz cx="12192000" cy="6858000"/>
  <p:notesSz cx="6858000" cy="9144000"/>
  <p:embeddedFontLst>
    <p:embeddedFont>
      <p:font typeface="Raleway SemiBold" panose="020B0003030101060003" pitchFamily="34" charset="0"/>
      <p:bold r:id="rId17"/>
    </p:embeddedFont>
    <p:embeddedFont>
      <p:font typeface="Raleway Light" panose="020B0003030101060003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aleway" panose="020B0003030101060003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trand Gorge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E8EAEB"/>
    <a:srgbClr val="5C676F"/>
    <a:srgbClr val="E7E9EA"/>
    <a:srgbClr val="FDBC3D"/>
    <a:srgbClr val="A12481"/>
    <a:srgbClr val="071E2C"/>
    <a:srgbClr val="119BD1"/>
    <a:srgbClr val="5E6766"/>
    <a:srgbClr val="119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/>
    <p:restoredTop sz="94712"/>
  </p:normalViewPr>
  <p:slideViewPr>
    <p:cSldViewPr snapToGrid="0" snapToObjects="1">
      <p:cViewPr varScale="1">
        <p:scale>
          <a:sx n="106" d="100"/>
          <a:sy n="106" d="100"/>
        </p:scale>
        <p:origin x="-108" y="-22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224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701A1-F163-ED48-88C3-F75DFE4A1D2E}" type="datetimeFigureOut">
              <a:rPr lang="en-US" smtClean="0"/>
              <a:t>3/24/2018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D4663-9CAC-5644-991B-1F33EC94746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6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733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24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46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2" name="Shape 3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76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3572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20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6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27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31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32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92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29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6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rporate   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83079" y="224287"/>
            <a:ext cx="8063345" cy="138332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83078" y="1607610"/>
            <a:ext cx="8063345" cy="89980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>
                <a:solidFill>
                  <a:srgbClr val="119BD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30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- Hgh Tech / Telecom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879"/>
            <a:ext cx="12264705" cy="6898897"/>
          </a:xfrm>
          <a:prstGeom prst="rect">
            <a:avLst/>
          </a:prstGeom>
        </p:spPr>
      </p:pic>
      <p:sp>
        <p:nvSpPr>
          <p:cNvPr id="93" name="Shape 93"/>
          <p:cNvSpPr txBox="1">
            <a:spLocks noGrp="1"/>
          </p:cNvSpPr>
          <p:nvPr>
            <p:ph type="ctrTitle"/>
          </p:nvPr>
        </p:nvSpPr>
        <p:spPr>
          <a:xfrm>
            <a:off x="348853" y="2187333"/>
            <a:ext cx="5674442" cy="13833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BD2"/>
              </a:buClr>
              <a:buFont typeface="Arial"/>
              <a:buNone/>
              <a:defRPr sz="4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900"/>
            </a:lvl2pPr>
            <a:lvl3pPr lvl="2" indent="0" rtl="0">
              <a:spcBef>
                <a:spcPts val="0"/>
              </a:spcBef>
              <a:buFont typeface="Arial"/>
              <a:buNone/>
              <a:defRPr sz="1900"/>
            </a:lvl3pPr>
            <a:lvl4pPr lvl="3" indent="0" rtl="0">
              <a:spcBef>
                <a:spcPts val="0"/>
              </a:spcBef>
              <a:buFont typeface="Arial"/>
              <a:buNone/>
              <a:defRPr sz="1900"/>
            </a:lvl4pPr>
            <a:lvl5pPr lvl="4" indent="0" rtl="0">
              <a:spcBef>
                <a:spcPts val="0"/>
              </a:spcBef>
              <a:buFont typeface="Arial"/>
              <a:buNone/>
              <a:defRPr sz="1900"/>
            </a:lvl5pPr>
            <a:lvl6pPr lvl="5" indent="0" rtl="0">
              <a:spcBef>
                <a:spcPts val="0"/>
              </a:spcBef>
              <a:buFont typeface="Arial"/>
              <a:buNone/>
              <a:defRPr sz="1900"/>
            </a:lvl6pPr>
            <a:lvl7pPr lvl="6" indent="0" rtl="0">
              <a:spcBef>
                <a:spcPts val="0"/>
              </a:spcBef>
              <a:buFont typeface="Arial"/>
              <a:buNone/>
              <a:defRPr sz="1900"/>
            </a:lvl7pPr>
            <a:lvl8pPr lvl="7" indent="0" rtl="0">
              <a:spcBef>
                <a:spcPts val="0"/>
              </a:spcBef>
              <a:buFont typeface="Arial"/>
              <a:buNone/>
              <a:defRPr sz="1900"/>
            </a:lvl8pPr>
            <a:lvl9pPr lvl="8" indent="0" rtl="0">
              <a:spcBef>
                <a:spcPts val="0"/>
              </a:spcBef>
              <a:buFont typeface="Arial"/>
              <a:buNone/>
              <a:defRPr sz="1900"/>
            </a:lvl9pPr>
          </a:lstStyle>
          <a:p>
            <a:endParaRPr dirty="0"/>
          </a:p>
        </p:txBody>
      </p:sp>
      <p:sp>
        <p:nvSpPr>
          <p:cNvPr id="94" name="Shape 94"/>
          <p:cNvSpPr txBox="1">
            <a:spLocks noGrp="1"/>
          </p:cNvSpPr>
          <p:nvPr>
            <p:ph type="subTitle" idx="1"/>
          </p:nvPr>
        </p:nvSpPr>
        <p:spPr>
          <a:xfrm>
            <a:off x="357242" y="3570633"/>
            <a:ext cx="6194560" cy="90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/>
          <a:lstStyle>
            <a:lvl1pPr marL="0" marR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119BD2"/>
              </a:buClr>
              <a:buFont typeface="Arial"/>
              <a:buNone/>
              <a:defRPr sz="2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676F"/>
              </a:buClr>
              <a:buFont typeface="Arial"/>
              <a:buNone/>
              <a:defRPr sz="2000" b="0" i="0" u="none" strike="noStrike" cap="none">
                <a:solidFill>
                  <a:srgbClr val="5C67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26A71"/>
              </a:buClr>
              <a:buFont typeface="Arial"/>
              <a:buNone/>
              <a:defRPr sz="1900" b="0" i="0" u="none" strike="noStrike" cap="none">
                <a:solidFill>
                  <a:srgbClr val="626A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26A71"/>
              </a:buClr>
              <a:buFont typeface="Arial"/>
              <a:buNone/>
              <a:defRPr sz="1600" b="0" i="0" u="none" strike="noStrike" cap="none">
                <a:solidFill>
                  <a:srgbClr val="626A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26A71"/>
              </a:buClr>
              <a:buFont typeface="Arial"/>
              <a:buNone/>
              <a:defRPr sz="1600" b="0" i="0" u="none" strike="noStrike" cap="none">
                <a:solidFill>
                  <a:srgbClr val="626A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809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hape 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0437" y="1847850"/>
            <a:ext cx="5191125" cy="316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05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507136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7236"/>
            <a:ext cx="10515600" cy="4080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D6137E-0708-BB4F-8A57-FDB40D39EC84}" type="datetime1">
              <a:rPr lang="en-US" smtClean="0"/>
              <a:t>3/24/2018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2486" y="63207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0D9D637-DCF5-A64B-9A66-932A6261DA8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80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239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614519"/>
            <a:ext cx="10515600" cy="1291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842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65191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17236"/>
            <a:ext cx="5181600" cy="40634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17236"/>
            <a:ext cx="5181600" cy="40634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6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8522326" cy="120361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96686"/>
            <a:ext cx="5157787" cy="3367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96686"/>
            <a:ext cx="5183188" cy="3367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6269EB-8940-D647-B3E7-BC8107E324B3}" type="datetime1">
              <a:rPr lang="en-US" smtClean="0"/>
              <a:t>3/24/2018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2486" y="63207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0D9D637-DCF5-A64B-9A66-932A6261DA8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24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020574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2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8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‘Click to edit Master title style’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A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7" y="1847850"/>
            <a:ext cx="519112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5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3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29196" y="6322386"/>
            <a:ext cx="336753" cy="33008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6" r:id="rId10"/>
    <p:sldLayoutId id="214748367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5E6766"/>
          </a:solidFill>
          <a:latin typeface="Raleway" panose="020B0503030101060003" pitchFamily="34" charset="0"/>
          <a:ea typeface="Raleway" panose="020B0503030101060003" pitchFamily="34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071E2C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C676F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626A7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26A7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626A7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ctrTitle"/>
          </p:nvPr>
        </p:nvSpPr>
        <p:spPr>
          <a:xfrm>
            <a:off x="483066" y="2181642"/>
            <a:ext cx="6089672" cy="13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9BD2"/>
              </a:buClr>
              <a:buSzPct val="25000"/>
              <a:buFont typeface="Arial"/>
              <a:buNone/>
            </a:pPr>
            <a:r>
              <a:rPr lang="en-US" sz="3600" b="1" dirty="0" smtClean="0">
                <a:latin typeface="Raleway" panose="020B0503030101060003" pitchFamily="34" charset="0"/>
              </a:rPr>
              <a:t>Mobile </a:t>
            </a:r>
            <a:r>
              <a:rPr lang="en-US" sz="3600" b="1" dirty="0">
                <a:latin typeface="Raleway" panose="020B0503030101060003" pitchFamily="34" charset="0"/>
              </a:rPr>
              <a:t>Learning Solutions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83066" y="3868615"/>
            <a:ext cx="7504200" cy="8125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Raleway" panose="020B0503030101060003" pitchFamily="34" charset="0"/>
              </a:rPr>
              <a:t>Embracing the mobile future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483066" y="5978297"/>
            <a:ext cx="2001900" cy="48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  <a:latin typeface="Raleway" panose="020B0503030101060003" pitchFamily="34" charset="0"/>
              </a:rPr>
              <a:t>May 2017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66" y="1715382"/>
            <a:ext cx="2619261" cy="185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7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/>
        </p:nvSpPr>
        <p:spPr>
          <a:xfrm>
            <a:off x="7858888" y="0"/>
            <a:ext cx="4333111" cy="6858000"/>
          </a:xfrm>
          <a:prstGeom prst="rect">
            <a:avLst/>
          </a:prstGeom>
          <a:solidFill>
            <a:srgbClr val="5C676F">
              <a:alpha val="14000"/>
            </a:srgbClr>
          </a:solidFill>
          <a:ln>
            <a:noFill/>
          </a:ln>
        </p:spPr>
        <p:txBody>
          <a:bodyPr lIns="243000" tIns="34275" rIns="29700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119BD1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Step 3</a:t>
            </a:r>
            <a:endParaRPr lang="en-US" sz="2800" dirty="0" smtClean="0">
              <a:solidFill>
                <a:srgbClr val="119BD1"/>
              </a:solidFill>
              <a:latin typeface="Raleway" panose="020B05030301010600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119BD1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App discovery </a:t>
            </a:r>
            <a:r>
              <a:rPr lang="en-US" sz="3200" dirty="0" smtClean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dirty="0" smtClean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 smtClean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99CC"/>
              </a:buClr>
              <a:buSzPct val="100000"/>
            </a:pPr>
            <a:r>
              <a:rPr lang="en-US" sz="2000" dirty="0" smtClean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Learner </a:t>
            </a: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is invited to try the new app from the menu.</a:t>
            </a:r>
            <a:r>
              <a:rPr lang="en-US" sz="24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32" name="Shape 332" descr="sdf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0748" y="177029"/>
            <a:ext cx="3435449" cy="58881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66"/>
          <p:cNvSpPr txBox="1">
            <a:spLocks/>
          </p:cNvSpPr>
          <p:nvPr/>
        </p:nvSpPr>
        <p:spPr>
          <a:xfrm>
            <a:off x="11103427" y="6320725"/>
            <a:ext cx="527099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dirty="0" smtClean="0">
                <a:solidFill>
                  <a:srgbClr val="5E6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400" dirty="0">
              <a:solidFill>
                <a:srgbClr val="5E67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5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hape 339" descr="hjk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4089" y="253324"/>
            <a:ext cx="2944867" cy="57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Shape 340"/>
          <p:cNvSpPr/>
          <p:nvPr/>
        </p:nvSpPr>
        <p:spPr>
          <a:xfrm>
            <a:off x="7858888" y="0"/>
            <a:ext cx="4333111" cy="6858000"/>
          </a:xfrm>
          <a:prstGeom prst="rect">
            <a:avLst/>
          </a:prstGeom>
          <a:solidFill>
            <a:srgbClr val="5C676F">
              <a:alpha val="14000"/>
            </a:srgbClr>
          </a:solidFill>
          <a:ln>
            <a:noFill/>
          </a:ln>
        </p:spPr>
        <p:txBody>
          <a:bodyPr lIns="243000" tIns="34275" rIns="29700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19BD1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Step </a:t>
            </a:r>
            <a:r>
              <a:rPr lang="en-US" sz="2800" b="1" dirty="0" smtClean="0">
                <a:solidFill>
                  <a:srgbClr val="119BD1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4</a:t>
            </a:r>
            <a:r>
              <a:rPr lang="en-US" sz="2800" dirty="0" smtClean="0">
                <a:solidFill>
                  <a:srgbClr val="119BD1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119BD1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Download </a:t>
            </a:r>
            <a:r>
              <a:rPr lang="en-US" sz="24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99CC"/>
              </a:buClr>
              <a:buSzPct val="100000"/>
            </a:pP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Learner gets the download link and downloads My Learning</a:t>
            </a:r>
            <a:r>
              <a:rPr lang="en-US" sz="2000" dirty="0" smtClean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</a:t>
            </a:r>
            <a:br>
              <a:rPr lang="en-US" sz="2000" dirty="0" smtClean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2000" dirty="0" smtClean="0">
              <a:solidFill>
                <a:srgbClr val="66666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1">
              <a:spcBef>
                <a:spcPts val="900"/>
              </a:spcBef>
              <a:buClr>
                <a:srgbClr val="0099CC"/>
              </a:buClr>
              <a:buSzPct val="100000"/>
            </a:pP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Learning is available in iOS (App Store) and Android (Play Store).</a:t>
            </a:r>
            <a:b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5" name="Shape 266"/>
          <p:cNvSpPr txBox="1">
            <a:spLocks/>
          </p:cNvSpPr>
          <p:nvPr/>
        </p:nvSpPr>
        <p:spPr>
          <a:xfrm>
            <a:off x="11103427" y="6320725"/>
            <a:ext cx="373225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dirty="0" smtClean="0">
                <a:solidFill>
                  <a:srgbClr val="5E6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1400" dirty="0">
              <a:solidFill>
                <a:srgbClr val="5E67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48"/>
          <p:cNvSpPr/>
          <p:nvPr/>
        </p:nvSpPr>
        <p:spPr>
          <a:xfrm>
            <a:off x="7858888" y="0"/>
            <a:ext cx="4333111" cy="6858000"/>
          </a:xfrm>
          <a:prstGeom prst="rect">
            <a:avLst/>
          </a:prstGeom>
          <a:solidFill>
            <a:srgbClr val="5C676F">
              <a:alpha val="14000"/>
            </a:srgbClr>
          </a:solidFill>
          <a:ln>
            <a:noFill/>
          </a:ln>
        </p:spPr>
        <p:txBody>
          <a:bodyPr lIns="243000" tIns="34275" rIns="29700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119BD1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Browse and Launch </a:t>
            </a:r>
            <a:r>
              <a:rPr lang="en-US" sz="2800" dirty="0" smtClean="0">
                <a:solidFill>
                  <a:srgbClr val="119BD1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119BD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rgbClr val="119BD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rgbClr val="119BD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99CC"/>
              </a:buClr>
              <a:buSzPct val="100000"/>
            </a:pPr>
            <a:r>
              <a:rPr lang="en-US" sz="2000" dirty="0" smtClean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Once logged in, the learner can easily browse through all their mobile courses.</a:t>
            </a:r>
            <a:br>
              <a:rPr lang="en-US" sz="2000" dirty="0" smtClean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2000" dirty="0" smtClean="0">
              <a:solidFill>
                <a:srgbClr val="66666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99CC"/>
              </a:buClr>
              <a:buSzPct val="100000"/>
            </a:pPr>
            <a:r>
              <a:rPr lang="en-US" sz="2000" dirty="0" smtClean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learner stays logged in and will not be asked for his credentials every time he uses the app.</a:t>
            </a:r>
            <a:r>
              <a:rPr lang="en-US" sz="24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4" name="Shape 259" descr="ab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70480" y="253325"/>
            <a:ext cx="2843242" cy="56902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66"/>
          <p:cNvSpPr txBox="1">
            <a:spLocks/>
          </p:cNvSpPr>
          <p:nvPr/>
        </p:nvSpPr>
        <p:spPr>
          <a:xfrm>
            <a:off x="11103427" y="6320725"/>
            <a:ext cx="527099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dirty="0" smtClean="0">
                <a:solidFill>
                  <a:srgbClr val="5E6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1400" dirty="0">
              <a:solidFill>
                <a:srgbClr val="5E67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27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2568922" y="296422"/>
            <a:ext cx="6799726" cy="87042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Learning Suite </a:t>
            </a:r>
            <a:r>
              <a:rPr lang="en-US" b="1" dirty="0"/>
              <a:t>Mobile strategy</a:t>
            </a:r>
          </a:p>
        </p:txBody>
      </p:sp>
      <p:cxnSp>
        <p:nvCxnSpPr>
          <p:cNvPr id="356" name="Shape 356"/>
          <p:cNvCxnSpPr/>
          <p:nvPr/>
        </p:nvCxnSpPr>
        <p:spPr>
          <a:xfrm>
            <a:off x="7718900" y="1477744"/>
            <a:ext cx="0" cy="3703200"/>
          </a:xfrm>
          <a:prstGeom prst="straightConnector1">
            <a:avLst/>
          </a:prstGeom>
          <a:noFill/>
          <a:ln w="19050" cap="flat" cmpd="sng">
            <a:solidFill>
              <a:srgbClr val="FDBC3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7" name="Shape 357"/>
          <p:cNvCxnSpPr/>
          <p:nvPr/>
        </p:nvCxnSpPr>
        <p:spPr>
          <a:xfrm>
            <a:off x="7718573" y="5172394"/>
            <a:ext cx="240000" cy="0"/>
          </a:xfrm>
          <a:prstGeom prst="straightConnector1">
            <a:avLst/>
          </a:prstGeom>
          <a:noFill/>
          <a:ln w="19050" cap="flat" cmpd="sng">
            <a:solidFill>
              <a:srgbClr val="FDBC3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8" name="Shape 358"/>
          <p:cNvCxnSpPr/>
          <p:nvPr/>
        </p:nvCxnSpPr>
        <p:spPr>
          <a:xfrm>
            <a:off x="4129940" y="3328308"/>
            <a:ext cx="883500" cy="0"/>
          </a:xfrm>
          <a:prstGeom prst="straightConnector1">
            <a:avLst/>
          </a:prstGeom>
          <a:noFill/>
          <a:ln w="19050" cap="flat" cmpd="sng">
            <a:solidFill>
              <a:srgbClr val="119FD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9" name="Shape 359"/>
          <p:cNvCxnSpPr/>
          <p:nvPr/>
        </p:nvCxnSpPr>
        <p:spPr>
          <a:xfrm>
            <a:off x="3843140" y="2112400"/>
            <a:ext cx="1393200" cy="0"/>
          </a:xfrm>
          <a:prstGeom prst="straightConnector1">
            <a:avLst/>
          </a:prstGeom>
          <a:noFill/>
          <a:ln w="19050" cap="flat" cmpd="sng">
            <a:solidFill>
              <a:srgbClr val="119FD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Shape 360"/>
          <p:cNvCxnSpPr/>
          <p:nvPr/>
        </p:nvCxnSpPr>
        <p:spPr>
          <a:xfrm>
            <a:off x="7718573" y="4216567"/>
            <a:ext cx="240000" cy="0"/>
          </a:xfrm>
          <a:prstGeom prst="straightConnector1">
            <a:avLst/>
          </a:prstGeom>
          <a:noFill/>
          <a:ln w="19050" cap="flat" cmpd="sng">
            <a:solidFill>
              <a:srgbClr val="FDBC3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1" name="Shape 361"/>
          <p:cNvCxnSpPr/>
          <p:nvPr/>
        </p:nvCxnSpPr>
        <p:spPr>
          <a:xfrm>
            <a:off x="7557100" y="3319837"/>
            <a:ext cx="0" cy="1990500"/>
          </a:xfrm>
          <a:prstGeom prst="straightConnector1">
            <a:avLst/>
          </a:prstGeom>
          <a:noFill/>
          <a:ln w="19050" cap="flat" cmpd="sng">
            <a:solidFill>
              <a:srgbClr val="90D2C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Shape 362"/>
          <p:cNvCxnSpPr/>
          <p:nvPr/>
        </p:nvCxnSpPr>
        <p:spPr>
          <a:xfrm>
            <a:off x="7557501" y="4327160"/>
            <a:ext cx="564000" cy="0"/>
          </a:xfrm>
          <a:prstGeom prst="straightConnector1">
            <a:avLst/>
          </a:prstGeom>
          <a:noFill/>
          <a:ln w="19050" cap="flat" cmpd="sng">
            <a:solidFill>
              <a:srgbClr val="90D2C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Shape 363"/>
          <p:cNvCxnSpPr/>
          <p:nvPr/>
        </p:nvCxnSpPr>
        <p:spPr>
          <a:xfrm rot="10800000" flipH="1">
            <a:off x="7009730" y="2112363"/>
            <a:ext cx="895200" cy="300"/>
          </a:xfrm>
          <a:prstGeom prst="straightConnector1">
            <a:avLst/>
          </a:prstGeom>
          <a:noFill/>
          <a:ln w="19050" cap="flat" cmpd="sng">
            <a:solidFill>
              <a:srgbClr val="FDBC3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Shape 364"/>
          <p:cNvCxnSpPr/>
          <p:nvPr/>
        </p:nvCxnSpPr>
        <p:spPr>
          <a:xfrm rot="10800000">
            <a:off x="7713595" y="1477111"/>
            <a:ext cx="200100" cy="0"/>
          </a:xfrm>
          <a:prstGeom prst="straightConnector1">
            <a:avLst/>
          </a:prstGeom>
          <a:noFill/>
          <a:ln w="19050" cap="flat" cmpd="sng">
            <a:solidFill>
              <a:srgbClr val="FDBC3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" name="Shape 365"/>
          <p:cNvCxnSpPr/>
          <p:nvPr/>
        </p:nvCxnSpPr>
        <p:spPr>
          <a:xfrm>
            <a:off x="7731276" y="3217501"/>
            <a:ext cx="173700" cy="0"/>
          </a:xfrm>
          <a:prstGeom prst="straightConnector1">
            <a:avLst/>
          </a:prstGeom>
          <a:noFill/>
          <a:ln w="19050" cap="flat" cmpd="sng">
            <a:solidFill>
              <a:srgbClr val="FDBC3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6" name="Shape 3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491" y="1695567"/>
            <a:ext cx="986100" cy="83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/>
          <p:nvPr/>
        </p:nvSpPr>
        <p:spPr>
          <a:xfrm>
            <a:off x="1691814" y="5836069"/>
            <a:ext cx="243900" cy="243900"/>
          </a:xfrm>
          <a:prstGeom prst="rect">
            <a:avLst/>
          </a:prstGeom>
          <a:solidFill>
            <a:srgbClr val="FDBC3D"/>
          </a:solidFill>
          <a:ln>
            <a:noFill/>
          </a:ln>
        </p:spPr>
        <p:txBody>
          <a:bodyPr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Shape 368"/>
          <p:cNvSpPr txBox="1"/>
          <p:nvPr/>
        </p:nvSpPr>
        <p:spPr>
          <a:xfrm>
            <a:off x="1915454" y="5783680"/>
            <a:ext cx="1871100" cy="348900"/>
          </a:xfrm>
          <a:prstGeom prst="rect">
            <a:avLst/>
          </a:prstGeom>
          <a:noFill/>
          <a:ln>
            <a:noFill/>
          </a:ln>
        </p:spPr>
        <p:txBody>
          <a:bodyPr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Arial"/>
              <a:buNone/>
            </a:pPr>
            <a:r>
              <a:rPr lang="en-US" sz="12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s</a:t>
            </a:r>
            <a:r>
              <a:rPr lang="en-US" sz="1200" b="1" i="0" u="none" strike="noStrike" cap="none" dirty="0">
                <a:solidFill>
                  <a:srgbClr val="7F7F7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tatic</a:t>
            </a:r>
            <a:r>
              <a:rPr lang="en-US" sz="1200" b="0" i="0" u="none" strike="noStrike" cap="none" dirty="0">
                <a:solidFill>
                  <a:srgbClr val="7F7F7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design</a:t>
            </a:r>
          </a:p>
        </p:txBody>
      </p:sp>
      <p:sp>
        <p:nvSpPr>
          <p:cNvPr id="369" name="Shape 369"/>
          <p:cNvSpPr/>
          <p:nvPr/>
        </p:nvSpPr>
        <p:spPr>
          <a:xfrm>
            <a:off x="3786554" y="5836069"/>
            <a:ext cx="243900" cy="243900"/>
          </a:xfrm>
          <a:prstGeom prst="rect">
            <a:avLst/>
          </a:prstGeom>
          <a:solidFill>
            <a:srgbClr val="90D2C9"/>
          </a:solidFill>
          <a:ln>
            <a:noFill/>
          </a:ln>
        </p:spPr>
        <p:txBody>
          <a:bodyPr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 txBox="1"/>
          <p:nvPr/>
        </p:nvSpPr>
        <p:spPr>
          <a:xfrm>
            <a:off x="4026223" y="5810172"/>
            <a:ext cx="2149200" cy="348900"/>
          </a:xfrm>
          <a:prstGeom prst="rect">
            <a:avLst/>
          </a:prstGeom>
          <a:noFill/>
          <a:ln>
            <a:noFill/>
          </a:ln>
        </p:spPr>
        <p:txBody>
          <a:bodyPr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Arial"/>
              <a:buNone/>
            </a:pPr>
            <a:r>
              <a:rPr lang="en-US" sz="12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US" sz="1200" b="1" i="0" u="none" strike="noStrike" cap="none" dirty="0">
                <a:solidFill>
                  <a:srgbClr val="7F7F7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Adaptive</a:t>
            </a:r>
            <a:r>
              <a:rPr lang="en-US" sz="1200" b="0" i="0" u="none" strike="noStrike" cap="none" dirty="0">
                <a:solidFill>
                  <a:srgbClr val="7F7F7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design</a:t>
            </a:r>
          </a:p>
        </p:txBody>
      </p:sp>
      <p:pic>
        <p:nvPicPr>
          <p:cNvPr id="371" name="Shape 3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5261" y="2951242"/>
            <a:ext cx="522299" cy="7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2016595" y="3137794"/>
            <a:ext cx="376500" cy="571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Shape 373"/>
          <p:cNvCxnSpPr/>
          <p:nvPr/>
        </p:nvCxnSpPr>
        <p:spPr>
          <a:xfrm>
            <a:off x="7009730" y="3328308"/>
            <a:ext cx="1111500" cy="0"/>
          </a:xfrm>
          <a:prstGeom prst="straightConnector1">
            <a:avLst/>
          </a:prstGeom>
          <a:noFill/>
          <a:ln w="19050" cap="flat" cmpd="sng">
            <a:solidFill>
              <a:srgbClr val="90D2C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4" name="Shape 374"/>
          <p:cNvCxnSpPr/>
          <p:nvPr/>
        </p:nvCxnSpPr>
        <p:spPr>
          <a:xfrm>
            <a:off x="7544773" y="5310358"/>
            <a:ext cx="774000" cy="0"/>
          </a:xfrm>
          <a:prstGeom prst="straightConnector1">
            <a:avLst/>
          </a:prstGeom>
          <a:noFill/>
          <a:ln w="19050" cap="flat" cmpd="sng">
            <a:solidFill>
              <a:srgbClr val="90D2C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5" name="Shape 375"/>
          <p:cNvSpPr/>
          <p:nvPr/>
        </p:nvSpPr>
        <p:spPr>
          <a:xfrm>
            <a:off x="2587531" y="1874811"/>
            <a:ext cx="2149199" cy="475200"/>
          </a:xfrm>
          <a:prstGeom prst="rect">
            <a:avLst/>
          </a:prstGeom>
          <a:solidFill>
            <a:srgbClr val="119FD6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Classic access</a:t>
            </a:r>
          </a:p>
        </p:txBody>
      </p:sp>
      <p:sp>
        <p:nvSpPr>
          <p:cNvPr id="376" name="Shape 376"/>
          <p:cNvSpPr/>
          <p:nvPr/>
        </p:nvSpPr>
        <p:spPr>
          <a:xfrm>
            <a:off x="2587532" y="3090711"/>
            <a:ext cx="2149200" cy="475200"/>
          </a:xfrm>
          <a:prstGeom prst="rect">
            <a:avLst/>
          </a:prstGeom>
          <a:solidFill>
            <a:srgbClr val="119FD6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US" sz="1700" b="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Mobile access</a:t>
            </a:r>
          </a:p>
        </p:txBody>
      </p:sp>
      <p:sp>
        <p:nvSpPr>
          <p:cNvPr id="377" name="Shape 377"/>
          <p:cNvSpPr/>
          <p:nvPr/>
        </p:nvSpPr>
        <p:spPr>
          <a:xfrm>
            <a:off x="7905049" y="1238911"/>
            <a:ext cx="3014400" cy="475200"/>
          </a:xfrm>
          <a:prstGeom prst="rect">
            <a:avLst/>
          </a:prstGeom>
          <a:solidFill>
            <a:srgbClr val="FDBC3D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Blended Learning</a:t>
            </a:r>
          </a:p>
        </p:txBody>
      </p:sp>
      <p:sp>
        <p:nvSpPr>
          <p:cNvPr id="378" name="Shape 378"/>
          <p:cNvSpPr/>
          <p:nvPr/>
        </p:nvSpPr>
        <p:spPr>
          <a:xfrm>
            <a:off x="7905049" y="1874800"/>
            <a:ext cx="3014400" cy="475200"/>
          </a:xfrm>
          <a:prstGeom prst="rect">
            <a:avLst/>
          </a:prstGeom>
          <a:solidFill>
            <a:srgbClr val="FDBC3D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100% Distance learning</a:t>
            </a:r>
          </a:p>
        </p:txBody>
      </p:sp>
      <p:sp>
        <p:nvSpPr>
          <p:cNvPr id="379" name="Shape 379"/>
          <p:cNvSpPr/>
          <p:nvPr/>
        </p:nvSpPr>
        <p:spPr>
          <a:xfrm>
            <a:off x="7905049" y="3064768"/>
            <a:ext cx="2013300" cy="475200"/>
          </a:xfrm>
          <a:prstGeom prst="rect">
            <a:avLst/>
          </a:prstGeom>
          <a:solidFill>
            <a:srgbClr val="90D2C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Blendedˣ</a:t>
            </a:r>
          </a:p>
        </p:txBody>
      </p:sp>
      <p:sp>
        <p:nvSpPr>
          <p:cNvPr id="380" name="Shape 380"/>
          <p:cNvSpPr/>
          <p:nvPr/>
        </p:nvSpPr>
        <p:spPr>
          <a:xfrm>
            <a:off x="7905049" y="4025230"/>
            <a:ext cx="2013300" cy="475200"/>
          </a:xfrm>
          <a:prstGeom prst="rect">
            <a:avLst/>
          </a:prstGeom>
          <a:solidFill>
            <a:srgbClr val="90D2C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Learning Channel</a:t>
            </a:r>
          </a:p>
        </p:txBody>
      </p:sp>
      <p:sp>
        <p:nvSpPr>
          <p:cNvPr id="381" name="Shape 381"/>
          <p:cNvSpPr/>
          <p:nvPr/>
        </p:nvSpPr>
        <p:spPr>
          <a:xfrm>
            <a:off x="7905049" y="4985691"/>
            <a:ext cx="2013300" cy="475200"/>
          </a:xfrm>
          <a:prstGeom prst="rect">
            <a:avLst/>
          </a:prstGeom>
          <a:solidFill>
            <a:srgbClr val="90D2C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New formats</a:t>
            </a:r>
          </a:p>
        </p:txBody>
      </p:sp>
      <p:sp>
        <p:nvSpPr>
          <p:cNvPr id="382" name="Shape 382"/>
          <p:cNvSpPr/>
          <p:nvPr/>
        </p:nvSpPr>
        <p:spPr>
          <a:xfrm>
            <a:off x="5015457" y="1874800"/>
            <a:ext cx="2256000" cy="475200"/>
          </a:xfrm>
          <a:prstGeom prst="rect">
            <a:avLst/>
          </a:prstGeom>
          <a:solidFill>
            <a:srgbClr val="FDBC3D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Classic Portal Page</a:t>
            </a:r>
          </a:p>
        </p:txBody>
      </p:sp>
      <p:sp>
        <p:nvSpPr>
          <p:cNvPr id="383" name="Shape 383"/>
          <p:cNvSpPr/>
          <p:nvPr/>
        </p:nvSpPr>
        <p:spPr>
          <a:xfrm>
            <a:off x="5015457" y="3090708"/>
            <a:ext cx="2256000" cy="475200"/>
          </a:xfrm>
          <a:prstGeom prst="rect">
            <a:avLst/>
          </a:prstGeom>
          <a:solidFill>
            <a:srgbClr val="90D2C9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Mobile Portal Page</a:t>
            </a:r>
          </a:p>
        </p:txBody>
      </p:sp>
      <p:pic>
        <p:nvPicPr>
          <p:cNvPr id="384" name="Shape 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5261" y="4025230"/>
            <a:ext cx="522300" cy="7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Shape 3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2016595" y="4200453"/>
            <a:ext cx="376500" cy="5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Shape 386"/>
          <p:cNvSpPr/>
          <p:nvPr/>
        </p:nvSpPr>
        <p:spPr>
          <a:xfrm>
            <a:off x="2587533" y="4092878"/>
            <a:ext cx="2133299" cy="475200"/>
          </a:xfrm>
          <a:prstGeom prst="rect">
            <a:avLst/>
          </a:prstGeom>
          <a:solidFill>
            <a:srgbClr val="119FD6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 </a:t>
            </a:r>
            <a:r>
              <a:rPr lang="en-US" sz="1700" b="0" i="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</a:t>
            </a:r>
            <a:r>
              <a:rPr lang="en-US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Learning</a:t>
            </a:r>
          </a:p>
        </p:txBody>
      </p:sp>
      <p:cxnSp>
        <p:nvCxnSpPr>
          <p:cNvPr id="387" name="Shape 387"/>
          <p:cNvCxnSpPr/>
          <p:nvPr/>
        </p:nvCxnSpPr>
        <p:spPr>
          <a:xfrm>
            <a:off x="4577373" y="4369142"/>
            <a:ext cx="883500" cy="0"/>
          </a:xfrm>
          <a:prstGeom prst="straightConnector1">
            <a:avLst/>
          </a:prstGeom>
          <a:noFill/>
          <a:ln w="19050" cap="flat" cmpd="sng">
            <a:solidFill>
              <a:srgbClr val="119FD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8" name="Shape 388"/>
          <p:cNvSpPr/>
          <p:nvPr/>
        </p:nvSpPr>
        <p:spPr>
          <a:xfrm>
            <a:off x="5010823" y="4092875"/>
            <a:ext cx="2256000" cy="4752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screen</a:t>
            </a:r>
          </a:p>
        </p:txBody>
      </p:sp>
      <p:cxnSp>
        <p:nvCxnSpPr>
          <p:cNvPr id="389" name="Shape 389"/>
          <p:cNvCxnSpPr/>
          <p:nvPr/>
        </p:nvCxnSpPr>
        <p:spPr>
          <a:xfrm>
            <a:off x="7445600" y="3420071"/>
            <a:ext cx="0" cy="1990500"/>
          </a:xfrm>
          <a:prstGeom prst="straightConnector1">
            <a:avLst/>
          </a:prstGeom>
          <a:noFill/>
          <a:ln w="19050" cap="flat" cmpd="sng">
            <a:solidFill>
              <a:srgbClr val="A64D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0" name="Shape 390"/>
          <p:cNvCxnSpPr>
            <a:stCxn id="388" idx="3"/>
          </p:cNvCxnSpPr>
          <p:nvPr/>
        </p:nvCxnSpPr>
        <p:spPr>
          <a:xfrm>
            <a:off x="7266823" y="43304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1" name="Shape 391"/>
          <p:cNvCxnSpPr>
            <a:stCxn id="388" idx="3"/>
          </p:cNvCxnSpPr>
          <p:nvPr/>
        </p:nvCxnSpPr>
        <p:spPr>
          <a:xfrm rot="10800000" flipH="1">
            <a:off x="7266823" y="4324775"/>
            <a:ext cx="174900" cy="5700"/>
          </a:xfrm>
          <a:prstGeom prst="straightConnector1">
            <a:avLst/>
          </a:prstGeom>
          <a:noFill/>
          <a:ln w="9525" cap="flat" cmpd="sng">
            <a:solidFill>
              <a:srgbClr val="C27BA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2" name="Shape 392"/>
          <p:cNvCxnSpPr/>
          <p:nvPr/>
        </p:nvCxnSpPr>
        <p:spPr>
          <a:xfrm>
            <a:off x="7447866" y="3416944"/>
            <a:ext cx="450900" cy="12900"/>
          </a:xfrm>
          <a:prstGeom prst="straightConnector1">
            <a:avLst/>
          </a:prstGeom>
          <a:noFill/>
          <a:ln w="9525" cap="flat" cmpd="sng">
            <a:solidFill>
              <a:srgbClr val="A64D79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3" name="Shape 393"/>
          <p:cNvCxnSpPr/>
          <p:nvPr/>
        </p:nvCxnSpPr>
        <p:spPr>
          <a:xfrm rot="10800000" flipH="1">
            <a:off x="7441500" y="4425378"/>
            <a:ext cx="482700" cy="6300"/>
          </a:xfrm>
          <a:prstGeom prst="straightConnector1">
            <a:avLst/>
          </a:prstGeom>
          <a:noFill/>
          <a:ln w="9525" cap="flat" cmpd="sng">
            <a:solidFill>
              <a:srgbClr val="A64D79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4" name="Shape 394"/>
          <p:cNvCxnSpPr/>
          <p:nvPr/>
        </p:nvCxnSpPr>
        <p:spPr>
          <a:xfrm rot="10800000" flipH="1">
            <a:off x="7441500" y="5396911"/>
            <a:ext cx="470100" cy="6300"/>
          </a:xfrm>
          <a:prstGeom prst="straightConnector1">
            <a:avLst/>
          </a:prstGeom>
          <a:noFill/>
          <a:ln w="9525" cap="flat" cmpd="sng">
            <a:solidFill>
              <a:srgbClr val="A64D79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95" name="Shape 395"/>
          <p:cNvSpPr/>
          <p:nvPr/>
        </p:nvSpPr>
        <p:spPr>
          <a:xfrm>
            <a:off x="6171192" y="5836078"/>
            <a:ext cx="243900" cy="2439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Shape 396"/>
          <p:cNvSpPr txBox="1"/>
          <p:nvPr/>
        </p:nvSpPr>
        <p:spPr>
          <a:xfrm>
            <a:off x="6458987" y="5783680"/>
            <a:ext cx="1085786" cy="348900"/>
          </a:xfrm>
          <a:prstGeom prst="rect">
            <a:avLst/>
          </a:prstGeom>
          <a:noFill/>
          <a:ln>
            <a:noFill/>
          </a:ln>
        </p:spPr>
        <p:txBody>
          <a:bodyPr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Arial"/>
              <a:buNone/>
            </a:pPr>
            <a:r>
              <a:rPr lang="en-US" sz="1200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en-US" sz="1200" b="0" i="0" u="none" strike="noStrike" cap="none" dirty="0">
                <a:solidFill>
                  <a:srgbClr val="7F7F7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design</a:t>
            </a:r>
          </a:p>
        </p:txBody>
      </p:sp>
      <p:sp>
        <p:nvSpPr>
          <p:cNvPr id="397" name="Shape 397"/>
          <p:cNvSpPr txBox="1"/>
          <p:nvPr/>
        </p:nvSpPr>
        <p:spPr>
          <a:xfrm>
            <a:off x="1545954" y="4988808"/>
            <a:ext cx="3886500" cy="384271"/>
          </a:xfrm>
          <a:prstGeom prst="rect">
            <a:avLst/>
          </a:prstGeom>
          <a:solidFill>
            <a:srgbClr val="A64D79"/>
          </a:solidFill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EFEF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Notifications / Offline viewing</a:t>
            </a:r>
          </a:p>
        </p:txBody>
      </p:sp>
      <p:cxnSp>
        <p:nvCxnSpPr>
          <p:cNvPr id="398" name="Shape 398"/>
          <p:cNvCxnSpPr>
            <a:endCxn id="386" idx="2"/>
          </p:cNvCxnSpPr>
          <p:nvPr/>
        </p:nvCxnSpPr>
        <p:spPr>
          <a:xfrm flipV="1">
            <a:off x="3654183" y="4568078"/>
            <a:ext cx="0" cy="417613"/>
          </a:xfrm>
          <a:prstGeom prst="straightConnector1">
            <a:avLst/>
          </a:prstGeom>
          <a:noFill/>
          <a:ln w="9525" cap="flat" cmpd="sng">
            <a:solidFill>
              <a:srgbClr val="A64D79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7" name="Shape 266"/>
          <p:cNvSpPr txBox="1">
            <a:spLocks/>
          </p:cNvSpPr>
          <p:nvPr/>
        </p:nvSpPr>
        <p:spPr>
          <a:xfrm>
            <a:off x="11103427" y="6320725"/>
            <a:ext cx="527099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dirty="0" smtClean="0">
                <a:solidFill>
                  <a:srgbClr val="5E6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1400" dirty="0">
              <a:solidFill>
                <a:srgbClr val="5E67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7491" y="5691673"/>
            <a:ext cx="6070010" cy="541176"/>
          </a:xfrm>
          <a:prstGeom prst="rect">
            <a:avLst/>
          </a:prstGeom>
          <a:noFill/>
          <a:ln>
            <a:solidFill>
              <a:srgbClr val="E7E9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92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0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/>
          <p:cNvPicPr preferRelativeResize="0"/>
          <p:nvPr/>
        </p:nvPicPr>
        <p:blipFill rotWithShape="1">
          <a:blip r:embed="rId3">
            <a:alphaModFix/>
          </a:blip>
          <a:srcRect t="15483"/>
          <a:stretch/>
        </p:blipFill>
        <p:spPr>
          <a:xfrm>
            <a:off x="-16125" y="0"/>
            <a:ext cx="12208122" cy="685799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/>
          <p:nvPr/>
        </p:nvSpPr>
        <p:spPr>
          <a:xfrm>
            <a:off x="4800" y="3900196"/>
            <a:ext cx="12187200" cy="2957800"/>
          </a:xfrm>
          <a:prstGeom prst="rect">
            <a:avLst/>
          </a:prstGeom>
          <a:solidFill>
            <a:srgbClr val="071E2C">
              <a:alpha val="55290"/>
            </a:srgbClr>
          </a:solidFill>
          <a:ln>
            <a:noFill/>
          </a:ln>
        </p:spPr>
        <p:txBody>
          <a:bodyPr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rgbClr val="93B3D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1250302" y="4136179"/>
            <a:ext cx="9554548" cy="17327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1" dirty="0">
                <a:solidFill>
                  <a:srgbClr val="FDBC3D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My </a:t>
            </a:r>
            <a:r>
              <a:rPr lang="en-US" sz="4000" b="1" dirty="0" smtClean="0">
                <a:solidFill>
                  <a:srgbClr val="FDBC3D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Learning</a:t>
            </a:r>
          </a:p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Raleway Light" panose="020B0403030101060003" pitchFamily="34" charset="0"/>
                <a:ea typeface="Calibri"/>
                <a:cs typeface="Calibri"/>
                <a:sym typeface="Calibri"/>
              </a:rPr>
              <a:t>THE </a:t>
            </a:r>
            <a:r>
              <a:rPr lang="en-US" sz="2400" b="1" dirty="0">
                <a:solidFill>
                  <a:srgbClr val="FFFFFF"/>
                </a:solidFill>
                <a:latin typeface="Raleway Light" panose="020B0403030101060003" pitchFamily="34" charset="0"/>
                <a:ea typeface="Calibri"/>
                <a:cs typeface="Calibri"/>
                <a:sym typeface="Calibri"/>
              </a:rPr>
              <a:t>CROSSKNOWLEDGE MOBILE LEARNING EXPERIENCE</a:t>
            </a:r>
          </a:p>
          <a:p>
            <a:pPr marL="38100" marR="0" lvl="0" indent="0" algn="ctr" rtl="0">
              <a:spcBef>
                <a:spcPts val="2100"/>
              </a:spcBef>
              <a:buSzPct val="25000"/>
              <a:buNone/>
            </a:pPr>
            <a:r>
              <a:rPr lang="en-US" sz="2800" dirty="0">
                <a:solidFill>
                  <a:schemeClr val="bg1"/>
                </a:solidFill>
                <a:latin typeface="Raleway SemiBold" panose="020B0703030101060003" pitchFamily="34" charset="0"/>
                <a:ea typeface="Calibri"/>
                <a:cs typeface="Calibri"/>
                <a:sym typeface="Calibri"/>
              </a:rPr>
              <a:t>The answer to the mobile learning challenge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541" y="3571871"/>
            <a:ext cx="38290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5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 descr="ab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3103" y="471950"/>
            <a:ext cx="2743199" cy="551309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/>
          <p:nvPr/>
        </p:nvSpPr>
        <p:spPr>
          <a:xfrm>
            <a:off x="5504250" y="471950"/>
            <a:ext cx="3009300" cy="530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912845" y="1368477"/>
            <a:ext cx="7199907" cy="4450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None/>
            </a:pPr>
            <a:r>
              <a:rPr lang="en-US" sz="28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</a:p>
          <a:p>
            <a:pPr marL="457200" marR="0" lvl="0" indent="-495300" algn="l" rtl="0">
              <a:spcBef>
                <a:spcPts val="0"/>
              </a:spcBef>
              <a:buClr>
                <a:srgbClr val="666666"/>
              </a:buClr>
              <a:buSzPct val="100000"/>
              <a:buFont typeface="Noto Sans Symbols"/>
              <a:buChar char="✓"/>
            </a:pPr>
            <a:r>
              <a:rPr lang="en-US" sz="26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Designed for </a:t>
            </a:r>
            <a:r>
              <a:rPr lang="en-US" sz="2600" b="1" dirty="0">
                <a:solidFill>
                  <a:srgbClr val="119BD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mobile-first use</a:t>
            </a:r>
            <a:r>
              <a:rPr lang="en-US" sz="26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</a:t>
            </a:r>
            <a:br>
              <a:rPr lang="en-US" sz="26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2600" dirty="0">
              <a:solidFill>
                <a:srgbClr val="66666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marR="0" lvl="0" indent="-495300" algn="l" rtl="0">
              <a:spcBef>
                <a:spcPts val="0"/>
              </a:spcBef>
              <a:buClr>
                <a:srgbClr val="666666"/>
              </a:buClr>
              <a:buSzPct val="100000"/>
              <a:buFont typeface="Noto Sans Symbols"/>
              <a:buChar char="✓"/>
            </a:pPr>
            <a:r>
              <a:rPr lang="en-US" sz="26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Access </a:t>
            </a:r>
            <a:r>
              <a:rPr lang="en-US" sz="2600" b="1" dirty="0">
                <a:solidFill>
                  <a:srgbClr val="119BD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all your mobile courses </a:t>
            </a:r>
            <a:r>
              <a:rPr lang="en-US" sz="26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online.</a:t>
            </a:r>
            <a:br>
              <a:rPr lang="en-US" sz="26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2600" dirty="0">
              <a:solidFill>
                <a:srgbClr val="66666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marR="0" lvl="0" indent="-495300" algn="l" rtl="0">
              <a:spcBef>
                <a:spcPts val="0"/>
              </a:spcBef>
              <a:buClr>
                <a:srgbClr val="666666"/>
              </a:buClr>
              <a:buSzPct val="100000"/>
              <a:buFont typeface="Noto Sans Symbols"/>
              <a:buChar char="✓"/>
            </a:pPr>
            <a:r>
              <a:rPr lang="en-US" sz="2600" b="1" dirty="0">
                <a:solidFill>
                  <a:srgbClr val="119BD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Download resources </a:t>
            </a:r>
            <a:r>
              <a:rPr lang="en-US" sz="26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and view them offline.</a:t>
            </a:r>
            <a:br>
              <a:rPr lang="en-US" sz="26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2600" dirty="0">
              <a:solidFill>
                <a:srgbClr val="66666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7200" marR="0" lvl="0" indent="-495300" algn="l" rtl="0">
              <a:spcBef>
                <a:spcPts val="0"/>
              </a:spcBef>
              <a:buClr>
                <a:srgbClr val="666666"/>
              </a:buClr>
              <a:buSzPct val="100000"/>
              <a:buFont typeface="Noto Sans Symbols"/>
              <a:buChar char="✓"/>
            </a:pPr>
            <a:r>
              <a:rPr lang="en-US" sz="2600" b="1" dirty="0">
                <a:solidFill>
                  <a:srgbClr val="119BD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Fully customizable </a:t>
            </a:r>
            <a:r>
              <a:rPr lang="en-US" sz="26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to your brand.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651588" y="430430"/>
            <a:ext cx="105156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Your customized </a:t>
            </a:r>
            <a:r>
              <a:rPr lang="en-US" b="1" dirty="0">
                <a:solidFill>
                  <a:srgbClr val="5C676F"/>
                </a:solidFill>
              </a:rPr>
              <a:t>mobile university</a:t>
            </a:r>
          </a:p>
        </p:txBody>
      </p:sp>
      <p:sp>
        <p:nvSpPr>
          <p:cNvPr id="7" name="Shape 266"/>
          <p:cNvSpPr txBox="1">
            <a:spLocks/>
          </p:cNvSpPr>
          <p:nvPr/>
        </p:nvSpPr>
        <p:spPr>
          <a:xfrm>
            <a:off x="11103427" y="6320725"/>
            <a:ext cx="373225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dirty="0" smtClean="0">
                <a:solidFill>
                  <a:srgbClr val="5E6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400" dirty="0">
              <a:solidFill>
                <a:srgbClr val="5E67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25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630413" y="365042"/>
            <a:ext cx="105156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>
                <a:solidFill>
                  <a:srgbClr val="5E6766"/>
                </a:solidFill>
              </a:rPr>
              <a:t>Customizable to </a:t>
            </a:r>
            <a:r>
              <a:rPr lang="en-US" dirty="0" smtClean="0"/>
              <a:t>your</a:t>
            </a:r>
            <a:r>
              <a:rPr lang="en-US" dirty="0" smtClean="0">
                <a:solidFill>
                  <a:srgbClr val="5E6766"/>
                </a:solidFill>
              </a:rPr>
              <a:t> </a:t>
            </a:r>
            <a:r>
              <a:rPr lang="en-US" dirty="0">
                <a:solidFill>
                  <a:srgbClr val="5E6766"/>
                </a:solidFill>
              </a:rPr>
              <a:t>main </a:t>
            </a:r>
            <a:r>
              <a:rPr lang="en-US" b="1" dirty="0">
                <a:solidFill>
                  <a:srgbClr val="FDBC3D"/>
                </a:solidFill>
              </a:rPr>
              <a:t>c</a:t>
            </a:r>
            <a:r>
              <a:rPr lang="en-US" b="1" dirty="0">
                <a:solidFill>
                  <a:srgbClr val="A12481"/>
                </a:solidFill>
              </a:rPr>
              <a:t>ol</a:t>
            </a:r>
            <a:r>
              <a:rPr lang="en-US" b="1" dirty="0">
                <a:solidFill>
                  <a:srgbClr val="00B050"/>
                </a:solidFill>
              </a:rPr>
              <a:t>or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5E6766"/>
                </a:solidFill>
              </a:rPr>
              <a:t> and embedding </a:t>
            </a:r>
            <a:r>
              <a:rPr lang="en-US" b="1" dirty="0">
                <a:solidFill>
                  <a:srgbClr val="5C676F"/>
                </a:solidFill>
              </a:rPr>
              <a:t>all </a:t>
            </a:r>
            <a:r>
              <a:rPr lang="en-US" b="1" dirty="0" smtClean="0">
                <a:solidFill>
                  <a:srgbClr val="5C676F"/>
                </a:solidFill>
              </a:rPr>
              <a:t>your </a:t>
            </a:r>
            <a:r>
              <a:rPr lang="en-US" b="1" dirty="0">
                <a:solidFill>
                  <a:srgbClr val="5C676F"/>
                </a:solidFill>
              </a:rPr>
              <a:t>learning initiatives</a:t>
            </a:r>
          </a:p>
        </p:txBody>
      </p:sp>
      <p:pic>
        <p:nvPicPr>
          <p:cNvPr id="299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2458" y="1893933"/>
            <a:ext cx="8931627" cy="422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66"/>
          <p:cNvSpPr txBox="1">
            <a:spLocks/>
          </p:cNvSpPr>
          <p:nvPr/>
        </p:nvSpPr>
        <p:spPr>
          <a:xfrm>
            <a:off x="11103427" y="6320725"/>
            <a:ext cx="373225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dirty="0" smtClean="0">
                <a:solidFill>
                  <a:srgbClr val="5E6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73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3393175" y="397491"/>
            <a:ext cx="5422641" cy="7214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/>
              <a:t>Discover </a:t>
            </a:r>
            <a:r>
              <a:rPr lang="en-US" sz="3600" b="1" dirty="0">
                <a:solidFill>
                  <a:srgbClr val="FDBC3D"/>
                </a:solidFill>
              </a:rPr>
              <a:t>My Learning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type="sldNum" idx="4294967295"/>
          </p:nvPr>
        </p:nvSpPr>
        <p:spPr>
          <a:xfrm>
            <a:off x="11103427" y="6320725"/>
            <a:ext cx="373225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>
                <a:solidFill>
                  <a:srgbClr val="5E6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US" sz="1400" dirty="0">
              <a:solidFill>
                <a:srgbClr val="5E67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b="4058"/>
          <a:stretch/>
        </p:blipFill>
        <p:spPr>
          <a:xfrm>
            <a:off x="3057016" y="1024331"/>
            <a:ext cx="5758800" cy="50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/>
          <p:nvPr/>
        </p:nvSpPr>
        <p:spPr>
          <a:xfrm>
            <a:off x="708248" y="4498450"/>
            <a:ext cx="2223600" cy="1538100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9525" cap="flat" cmpd="sng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4570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9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Easy Access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Enter or scan your code and enjoy the native Mobile Learning experience.</a:t>
            </a:r>
          </a:p>
        </p:txBody>
      </p:sp>
      <p:sp>
        <p:nvSpPr>
          <p:cNvPr id="269" name="Shape 269"/>
          <p:cNvSpPr/>
          <p:nvPr/>
        </p:nvSpPr>
        <p:spPr>
          <a:xfrm>
            <a:off x="9261016" y="3049709"/>
            <a:ext cx="2223600" cy="1538700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9525" cap="flat" cmpd="sng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4570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Browse &amp; Search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Easily search for your course and launch it.</a:t>
            </a:r>
          </a:p>
        </p:txBody>
      </p:sp>
      <p:pic>
        <p:nvPicPr>
          <p:cNvPr id="270" name="Shape 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2158" y="1787031"/>
            <a:ext cx="2060025" cy="3661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Shape 271"/>
          <p:cNvCxnSpPr/>
          <p:nvPr/>
        </p:nvCxnSpPr>
        <p:spPr>
          <a:xfrm rot="10800000" flipH="1">
            <a:off x="2919741" y="3721900"/>
            <a:ext cx="768000" cy="1545600"/>
          </a:xfrm>
          <a:prstGeom prst="straightConnector1">
            <a:avLst/>
          </a:prstGeom>
          <a:noFill/>
          <a:ln w="28575" cap="flat" cmpd="sng">
            <a:solidFill>
              <a:srgbClr val="0099CC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272" name="Shape 2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3847" y="1759832"/>
            <a:ext cx="2060025" cy="36565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3" name="Shape 273"/>
          <p:cNvCxnSpPr>
            <a:stCxn id="269" idx="1"/>
          </p:cNvCxnSpPr>
          <p:nvPr/>
        </p:nvCxnSpPr>
        <p:spPr>
          <a:xfrm flipH="1">
            <a:off x="8172616" y="3819059"/>
            <a:ext cx="1088400" cy="1317600"/>
          </a:xfrm>
          <a:prstGeom prst="straightConnector1">
            <a:avLst/>
          </a:prstGeom>
          <a:noFill/>
          <a:ln w="28575" cap="flat" cmpd="sng">
            <a:solidFill>
              <a:srgbClr val="0099CC"/>
            </a:solidFill>
            <a:prstDash val="solid"/>
            <a:round/>
            <a:headEnd type="none" w="med" len="med"/>
            <a:tailEnd type="oval" w="lg" len="lg"/>
          </a:ln>
        </p:spPr>
      </p:cxnSp>
    </p:spTree>
    <p:extLst>
      <p:ext uri="{BB962C8B-B14F-4D97-AF65-F5344CB8AC3E}">
        <p14:creationId xmlns:p14="http://schemas.microsoft.com/office/powerpoint/2010/main" val="18568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838200" y="368148"/>
            <a:ext cx="10515600" cy="48860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 dirty="0">
                <a:solidFill>
                  <a:srgbClr val="5C676F"/>
                </a:solidFill>
              </a:rPr>
              <a:t>Track your progress </a:t>
            </a:r>
            <a:r>
              <a:rPr lang="en-US" dirty="0"/>
              <a:t>at every step of the way</a:t>
            </a:r>
          </a:p>
        </p:txBody>
      </p:sp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6037" y="925878"/>
            <a:ext cx="5412966" cy="528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9070" y="1704730"/>
            <a:ext cx="2092332" cy="367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1426" y="1704731"/>
            <a:ext cx="2092332" cy="367466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/>
          <p:nvPr/>
        </p:nvSpPr>
        <p:spPr>
          <a:xfrm>
            <a:off x="409669" y="3824574"/>
            <a:ext cx="2223600" cy="1538100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9525" cap="flat" cmpd="sng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4570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9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Track progress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View topics finished and earn points.</a:t>
            </a:r>
          </a:p>
        </p:txBody>
      </p:sp>
      <p:cxnSp>
        <p:nvCxnSpPr>
          <p:cNvPr id="285" name="Shape 285"/>
          <p:cNvCxnSpPr>
            <a:stCxn id="284" idx="3"/>
          </p:cNvCxnSpPr>
          <p:nvPr/>
        </p:nvCxnSpPr>
        <p:spPr>
          <a:xfrm rot="10800000" flipH="1">
            <a:off x="2633269" y="3048024"/>
            <a:ext cx="768000" cy="1545600"/>
          </a:xfrm>
          <a:prstGeom prst="straightConnector1">
            <a:avLst/>
          </a:prstGeom>
          <a:noFill/>
          <a:ln w="28575" cap="flat" cmpd="sng">
            <a:solidFill>
              <a:srgbClr val="0099CC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86" name="Shape 286"/>
          <p:cNvSpPr/>
          <p:nvPr/>
        </p:nvSpPr>
        <p:spPr>
          <a:xfrm>
            <a:off x="9063204" y="1353500"/>
            <a:ext cx="2223600" cy="1538699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9525" cap="flat" cmpd="sng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4570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Download courses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Download courses to view them offline. Reconnect later and get your score synchronized.</a:t>
            </a:r>
          </a:p>
        </p:txBody>
      </p:sp>
      <p:cxnSp>
        <p:nvCxnSpPr>
          <p:cNvPr id="287" name="Shape 287"/>
          <p:cNvCxnSpPr>
            <a:stCxn id="286" idx="1"/>
          </p:cNvCxnSpPr>
          <p:nvPr/>
        </p:nvCxnSpPr>
        <p:spPr>
          <a:xfrm flipH="1">
            <a:off x="7756104" y="2122850"/>
            <a:ext cx="1307100" cy="823200"/>
          </a:xfrm>
          <a:prstGeom prst="straightConnector1">
            <a:avLst/>
          </a:prstGeom>
          <a:noFill/>
          <a:ln w="28575" cap="flat" cmpd="sng">
            <a:solidFill>
              <a:srgbClr val="0099CC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88" name="Shape 288"/>
          <p:cNvSpPr/>
          <p:nvPr/>
        </p:nvSpPr>
        <p:spPr>
          <a:xfrm>
            <a:off x="9063204" y="3465259"/>
            <a:ext cx="2223600" cy="823200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9525" cap="flat" cmpd="sng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4570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/>
            </a:r>
            <a:b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View download status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89" name="Shape 289"/>
          <p:cNvCxnSpPr>
            <a:stCxn id="288" idx="1"/>
          </p:cNvCxnSpPr>
          <p:nvPr/>
        </p:nvCxnSpPr>
        <p:spPr>
          <a:xfrm flipH="1">
            <a:off x="7756104" y="3876859"/>
            <a:ext cx="1307100" cy="411600"/>
          </a:xfrm>
          <a:prstGeom prst="straightConnector1">
            <a:avLst/>
          </a:prstGeom>
          <a:noFill/>
          <a:ln w="28575" cap="flat" cmpd="sng">
            <a:solidFill>
              <a:srgbClr val="0099CC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90" name="Shape 290"/>
          <p:cNvSpPr/>
          <p:nvPr/>
        </p:nvSpPr>
        <p:spPr>
          <a:xfrm>
            <a:off x="9063204" y="4989263"/>
            <a:ext cx="2223600" cy="603600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9525" cap="flat" cmpd="sng">
            <a:solidFill>
              <a:srgbClr val="0099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4570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Access downloaded courses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1" name="Shape 291"/>
          <p:cNvCxnSpPr>
            <a:stCxn id="290" idx="1"/>
          </p:cNvCxnSpPr>
          <p:nvPr/>
        </p:nvCxnSpPr>
        <p:spPr>
          <a:xfrm rot="10800000">
            <a:off x="7780104" y="4631363"/>
            <a:ext cx="1283100" cy="659700"/>
          </a:xfrm>
          <a:prstGeom prst="straightConnector1">
            <a:avLst/>
          </a:prstGeom>
          <a:noFill/>
          <a:ln w="28575" cap="flat" cmpd="sng">
            <a:solidFill>
              <a:srgbClr val="0099CC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15" name="Shape 266"/>
          <p:cNvSpPr txBox="1">
            <a:spLocks/>
          </p:cNvSpPr>
          <p:nvPr/>
        </p:nvSpPr>
        <p:spPr>
          <a:xfrm>
            <a:off x="11103427" y="6320725"/>
            <a:ext cx="373225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dirty="0" smtClean="0">
                <a:solidFill>
                  <a:srgbClr val="5E6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400" dirty="0">
              <a:solidFill>
                <a:srgbClr val="5E67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4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 b="16121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/>
          <p:nvPr/>
        </p:nvSpPr>
        <p:spPr>
          <a:xfrm>
            <a:off x="-11399" y="3956180"/>
            <a:ext cx="12187200" cy="2901821"/>
          </a:xfrm>
          <a:prstGeom prst="rect">
            <a:avLst/>
          </a:prstGeom>
          <a:solidFill>
            <a:srgbClr val="071E2C">
              <a:alpha val="55000"/>
            </a:srgbClr>
          </a:solidFill>
          <a:ln>
            <a:noFill/>
          </a:ln>
        </p:spPr>
        <p:txBody>
          <a:bodyPr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rgbClr val="93B3D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 txBox="1"/>
          <p:nvPr/>
        </p:nvSpPr>
        <p:spPr>
          <a:xfrm>
            <a:off x="159885" y="4266808"/>
            <a:ext cx="11809200" cy="1323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>
                <a:solidFill>
                  <a:srgbClr val="FDBC3D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My </a:t>
            </a:r>
            <a:r>
              <a:rPr lang="en-US" sz="3600" b="1" dirty="0" smtClean="0">
                <a:solidFill>
                  <a:srgbClr val="FDBC3D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Learning </a:t>
            </a:r>
          </a:p>
          <a:p>
            <a:pPr marL="1270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dirty="0" smtClean="0">
                <a:solidFill>
                  <a:srgbClr val="FFFFFF"/>
                </a:solidFill>
                <a:latin typeface="Raleway Light" panose="020B0403030101060003" pitchFamily="34" charset="0"/>
                <a:ea typeface="Calibri"/>
                <a:cs typeface="Calibri"/>
                <a:sym typeface="Calibri"/>
              </a:rPr>
              <a:t>STEP BY STEP ACCESS GUIDE</a:t>
            </a:r>
          </a:p>
          <a:p>
            <a:pPr marL="38100" marR="0" lvl="0" indent="0" algn="ctr" rtl="0">
              <a:spcBef>
                <a:spcPts val="2100"/>
              </a:spcBef>
              <a:buSzPct val="25000"/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Access </a:t>
            </a:r>
            <a:r>
              <a:rPr lang="en-US" sz="2800" b="1" dirty="0">
                <a:solidFill>
                  <a:schemeClr val="bg1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My Learning from the platform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541" y="3571871"/>
            <a:ext cx="38290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/>
        </p:nvSpPr>
        <p:spPr>
          <a:xfrm>
            <a:off x="7858888" y="0"/>
            <a:ext cx="4333111" cy="6858000"/>
          </a:xfrm>
          <a:prstGeom prst="rect">
            <a:avLst/>
          </a:prstGeom>
          <a:solidFill>
            <a:srgbClr val="5C676F">
              <a:alpha val="14000"/>
            </a:srgbClr>
          </a:solidFill>
          <a:ln>
            <a:noFill/>
          </a:ln>
        </p:spPr>
        <p:txBody>
          <a:bodyPr lIns="243000" tIns="34275" rIns="29700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119BD1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Step 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119BD1"/>
                </a:solidFill>
                <a:latin typeface="Raleway Light" panose="020B0403030101060003" pitchFamily="34" charset="0"/>
                <a:ea typeface="Calibri"/>
                <a:cs typeface="Calibri"/>
                <a:sym typeface="Calibri"/>
              </a:rPr>
              <a:t>Course e-mail </a:t>
            </a:r>
            <a:r>
              <a:rPr lang="en-US" sz="2400" dirty="0">
                <a:solidFill>
                  <a:srgbClr val="119BD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119BD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rgbClr val="119BD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99CC"/>
              </a:buClr>
              <a:buSzPct val="100000"/>
            </a:pPr>
            <a:r>
              <a:rPr lang="en-US" sz="2000" dirty="0" smtClean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Learner </a:t>
            </a: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receives an email at </a:t>
            </a:r>
            <a:r>
              <a:rPr lang="en-US" sz="2000" dirty="0" smtClean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the </a:t>
            </a: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beginning or while completing a step in the course.</a:t>
            </a:r>
            <a:b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2000" dirty="0">
              <a:solidFill>
                <a:srgbClr val="66666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1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99CC"/>
              </a:buClr>
              <a:buSzPct val="100000"/>
            </a:pP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email invites the learner to PARTICIPATE to the course.</a:t>
            </a:r>
          </a:p>
        </p:txBody>
      </p:sp>
      <p:pic>
        <p:nvPicPr>
          <p:cNvPr id="316" name="Shape 316" descr="gyh.P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4912" y="240470"/>
            <a:ext cx="2932574" cy="58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66"/>
          <p:cNvSpPr txBox="1">
            <a:spLocks/>
          </p:cNvSpPr>
          <p:nvPr/>
        </p:nvSpPr>
        <p:spPr>
          <a:xfrm>
            <a:off x="11103427" y="6320725"/>
            <a:ext cx="373225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dirty="0" smtClean="0">
                <a:solidFill>
                  <a:srgbClr val="5E6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400" dirty="0">
              <a:solidFill>
                <a:srgbClr val="5E67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20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/>
        </p:nvSpPr>
        <p:spPr>
          <a:xfrm>
            <a:off x="7858888" y="0"/>
            <a:ext cx="4333111" cy="6858000"/>
          </a:xfrm>
          <a:prstGeom prst="rect">
            <a:avLst/>
          </a:prstGeom>
          <a:solidFill>
            <a:srgbClr val="5C676F">
              <a:alpha val="14000"/>
            </a:srgbClr>
          </a:solidFill>
          <a:ln>
            <a:noFill/>
          </a:ln>
        </p:spPr>
        <p:txBody>
          <a:bodyPr lIns="243000" tIns="34275" rIns="29700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19BD1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Step </a:t>
            </a:r>
            <a:r>
              <a:rPr lang="en-US" sz="2800" b="1" dirty="0" smtClean="0">
                <a:solidFill>
                  <a:srgbClr val="119BD1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2</a:t>
            </a:r>
            <a:endParaRPr lang="en-US" sz="2800" dirty="0" smtClean="0">
              <a:solidFill>
                <a:srgbClr val="119BD1"/>
              </a:solidFill>
              <a:latin typeface="Raleway" panose="020B05030301010600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119BD1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Course accessibility</a:t>
            </a:r>
            <a:r>
              <a:rPr lang="en-US" sz="3200" dirty="0">
                <a:solidFill>
                  <a:srgbClr val="119BD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dirty="0">
                <a:solidFill>
                  <a:srgbClr val="119BD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rgbClr val="119BD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99CC"/>
              </a:buClr>
              <a:buSzPct val="100000"/>
            </a:pP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Learner accesses the course via his device browser (desktop or mobile).</a:t>
            </a:r>
            <a:b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endParaRPr lang="en-US" sz="2000" dirty="0">
              <a:solidFill>
                <a:srgbClr val="66666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1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99CC"/>
              </a:buClr>
              <a:buSzPct val="100000"/>
            </a:pPr>
            <a:r>
              <a:rPr lang="en-US" sz="2000" dirty="0">
                <a:solidFill>
                  <a:srgbClr val="6666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Learner navigates through the course. </a:t>
            </a:r>
          </a:p>
        </p:txBody>
      </p:sp>
      <p:pic>
        <p:nvPicPr>
          <p:cNvPr id="324" name="Shape 324" descr="rt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661" y="338483"/>
            <a:ext cx="2859250" cy="56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66"/>
          <p:cNvSpPr txBox="1">
            <a:spLocks/>
          </p:cNvSpPr>
          <p:nvPr/>
        </p:nvSpPr>
        <p:spPr>
          <a:xfrm>
            <a:off x="11103427" y="6320725"/>
            <a:ext cx="373225" cy="3651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dirty="0" smtClean="0">
                <a:solidFill>
                  <a:srgbClr val="5E6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400" dirty="0">
              <a:solidFill>
                <a:srgbClr val="5E67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95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</Words>
  <Application>Microsoft Office PowerPoint</Application>
  <PresentationFormat>Benutzerdefiniert</PresentationFormat>
  <Paragraphs>86</Paragraphs>
  <Slides>14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Raleway SemiBold</vt:lpstr>
      <vt:lpstr>Raleway Light</vt:lpstr>
      <vt:lpstr>Calibri</vt:lpstr>
      <vt:lpstr>Raleway</vt:lpstr>
      <vt:lpstr>Noto Sans Symbols</vt:lpstr>
      <vt:lpstr>Office Theme</vt:lpstr>
      <vt:lpstr>Mobile Learning Solutions</vt:lpstr>
      <vt:lpstr>PowerPoint-Präsentation</vt:lpstr>
      <vt:lpstr>Your customized mobile university</vt:lpstr>
      <vt:lpstr>Customizable to your main colors and embedding all your learning initiatives</vt:lpstr>
      <vt:lpstr>Discover My Learning</vt:lpstr>
      <vt:lpstr>Track your progress at every step of the way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Learning Suite Mobile strategy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Calloway</dc:creator>
  <cp:lastModifiedBy>Schuelke, Reinhard - Berlin</cp:lastModifiedBy>
  <cp:revision>88</cp:revision>
  <dcterms:created xsi:type="dcterms:W3CDTF">2016-08-03T14:09:28Z</dcterms:created>
  <dcterms:modified xsi:type="dcterms:W3CDTF">2018-03-24T12:32:45Z</dcterms:modified>
</cp:coreProperties>
</file>