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69" r:id="rId2"/>
    <p:sldId id="256" r:id="rId3"/>
    <p:sldId id="281" r:id="rId4"/>
    <p:sldId id="257" r:id="rId5"/>
    <p:sldId id="258" r:id="rId6"/>
    <p:sldId id="259" r:id="rId7"/>
    <p:sldId id="262" r:id="rId8"/>
    <p:sldId id="264" r:id="rId9"/>
    <p:sldId id="284" r:id="rId10"/>
    <p:sldId id="261" r:id="rId11"/>
    <p:sldId id="290" r:id="rId12"/>
    <p:sldId id="291" r:id="rId13"/>
    <p:sldId id="282" r:id="rId14"/>
    <p:sldId id="266" r:id="rId15"/>
    <p:sldId id="267" r:id="rId16"/>
    <p:sldId id="270" r:id="rId17"/>
    <p:sldId id="274" r:id="rId18"/>
    <p:sldId id="283" r:id="rId19"/>
    <p:sldId id="293" r:id="rId20"/>
    <p:sldId id="294" r:id="rId21"/>
    <p:sldId id="295" r:id="rId22"/>
    <p:sldId id="292" r:id="rId23"/>
    <p:sldId id="263" r:id="rId24"/>
    <p:sldId id="260" r:id="rId25"/>
    <p:sldId id="289" r:id="rId26"/>
    <p:sldId id="277" r:id="rId27"/>
    <p:sldId id="278" r:id="rId28"/>
    <p:sldId id="279" r:id="rId29"/>
    <p:sldId id="286" r:id="rId30"/>
    <p:sldId id="285" r:id="rId31"/>
    <p:sldId id="288" r:id="rId32"/>
    <p:sldId id="280" r:id="rId33"/>
    <p:sldId id="287" r:id="rId34"/>
    <p:sldId id="276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B605"/>
    <a:srgbClr val="FFC729"/>
    <a:srgbClr val="E6AA00"/>
    <a:srgbClr val="FAD70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78509" autoAdjust="0"/>
  </p:normalViewPr>
  <p:slideViewPr>
    <p:cSldViewPr>
      <p:cViewPr varScale="1">
        <p:scale>
          <a:sx n="89" d="100"/>
          <a:sy n="89" d="100"/>
        </p:scale>
        <p:origin x="-163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574A39-621A-4462-8778-9F0C8637E5AE}" type="datetimeFigureOut">
              <a:rPr lang="en-US" smtClean="0"/>
              <a:t>3/24/2018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7DB248-36E2-4F8A-ADED-13EFD067E8E0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613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36454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7859" lvl="1" indent="-313259">
              <a:spcBef>
                <a:spcPts val="1200"/>
              </a:spcBef>
              <a:buClr>
                <a:srgbClr val="0099CC"/>
              </a:buClr>
              <a:buSzPct val="100000"/>
              <a:buFont typeface="Calibri"/>
              <a:buChar char="›"/>
            </a:pPr>
            <a:r>
              <a:rPr lang="en-US" sz="2000" noProof="0" dirty="0">
                <a:solidFill>
                  <a:srgbClr val="666666"/>
                </a:solidFill>
                <a:latin typeface="+mn-lt"/>
                <a:ea typeface="Calibri"/>
                <a:cs typeface="Calibri"/>
                <a:sym typeface="Calibri"/>
              </a:rPr>
              <a:t>The learner must reach a specific </a:t>
            </a:r>
            <a:r>
              <a:rPr lang="en-US" sz="2000" b="1" noProof="0" dirty="0">
                <a:solidFill>
                  <a:srgbClr val="119BD1"/>
                </a:solidFill>
                <a:latin typeface="+mn-lt"/>
                <a:ea typeface="Calibri"/>
                <a:cs typeface="Calibri"/>
                <a:sym typeface="Calibri"/>
              </a:rPr>
              <a:t>point threshold </a:t>
            </a:r>
            <a:r>
              <a:rPr lang="en-US" sz="2000" noProof="0" dirty="0">
                <a:solidFill>
                  <a:srgbClr val="666666"/>
                </a:solidFill>
                <a:latin typeface="+mn-lt"/>
                <a:ea typeface="Calibri"/>
                <a:cs typeface="Calibri"/>
                <a:sym typeface="Calibri"/>
              </a:rPr>
              <a:t>in order to complete the course.</a:t>
            </a:r>
            <a:br>
              <a:rPr lang="en-US" sz="2000" noProof="0" dirty="0">
                <a:solidFill>
                  <a:srgbClr val="666666"/>
                </a:solidFill>
                <a:latin typeface="+mn-lt"/>
                <a:ea typeface="Calibri"/>
                <a:cs typeface="Calibri"/>
                <a:sym typeface="Calibri"/>
              </a:rPr>
            </a:br>
            <a:endParaRPr lang="en-US" sz="2000" noProof="0" dirty="0">
              <a:solidFill>
                <a:srgbClr val="666666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287859" lvl="1" indent="-313259">
              <a:spcBef>
                <a:spcPts val="1200"/>
              </a:spcBef>
              <a:buClr>
                <a:srgbClr val="0099CC"/>
              </a:buClr>
              <a:buSzPct val="100000"/>
              <a:buFont typeface="Calibri"/>
              <a:buChar char="›"/>
            </a:pPr>
            <a:r>
              <a:rPr lang="en-US" sz="2000" noProof="0" dirty="0">
                <a:solidFill>
                  <a:srgbClr val="666666"/>
                </a:solidFill>
                <a:latin typeface="+mn-lt"/>
                <a:ea typeface="Calibri"/>
                <a:cs typeface="Calibri"/>
                <a:sym typeface="Calibri"/>
              </a:rPr>
              <a:t>Stimulate competition among users and </a:t>
            </a:r>
            <a:r>
              <a:rPr lang="en-US" sz="2000" b="1" noProof="0" dirty="0">
                <a:solidFill>
                  <a:srgbClr val="119BD1"/>
                </a:solidFill>
                <a:latin typeface="+mn-lt"/>
                <a:ea typeface="Calibri"/>
                <a:cs typeface="Calibri"/>
                <a:sym typeface="Calibri"/>
              </a:rPr>
              <a:t>increase motivation.</a:t>
            </a:r>
            <a:endParaRPr lang="en-US" sz="2000" noProof="0" dirty="0">
              <a:solidFill>
                <a:srgbClr val="666666"/>
              </a:solidFill>
              <a:latin typeface="+mn-lt"/>
              <a:ea typeface="Calibri"/>
              <a:cs typeface="Calibri"/>
              <a:sym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DB248-36E2-4F8A-ADED-13EFD067E8E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3239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DB248-36E2-4F8A-ADED-13EFD067E8E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0117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DB248-36E2-4F8A-ADED-13EFD067E8E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7981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DB248-36E2-4F8A-ADED-13EFD067E8E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6955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7859" lvl="1" indent="-313259">
              <a:spcBef>
                <a:spcPts val="1200"/>
              </a:spcBef>
              <a:buClr>
                <a:srgbClr val="0099CC"/>
              </a:buClr>
              <a:buSzPct val="100000"/>
              <a:buFont typeface="Calibri"/>
              <a:buChar char="›"/>
            </a:pPr>
            <a:r>
              <a:rPr lang="en-US" sz="2000" dirty="0">
                <a:solidFill>
                  <a:srgbClr val="666666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Promote more </a:t>
            </a:r>
            <a:r>
              <a:rPr lang="en-US" sz="2000" b="1" dirty="0">
                <a:solidFill>
                  <a:srgbClr val="119BD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social interactions</a:t>
            </a:r>
            <a:r>
              <a:rPr lang="en-US" sz="2000" dirty="0">
                <a:solidFill>
                  <a:srgbClr val="666666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by posing questions to registered learners.</a:t>
            </a:r>
          </a:p>
          <a:p>
            <a:pPr marL="287859" lvl="1" indent="-313259">
              <a:spcBef>
                <a:spcPts val="1200"/>
              </a:spcBef>
              <a:buClr>
                <a:srgbClr val="0099CC"/>
              </a:buClr>
              <a:buSzPct val="100000"/>
              <a:buFont typeface="Calibri"/>
              <a:buChar char="›"/>
            </a:pPr>
            <a:r>
              <a:rPr lang="en-US" sz="2000" dirty="0">
                <a:solidFill>
                  <a:srgbClr val="666666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Gather </a:t>
            </a:r>
            <a:r>
              <a:rPr lang="en-US" sz="2000" b="1" dirty="0">
                <a:solidFill>
                  <a:srgbClr val="119BD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learners’ opinion </a:t>
            </a:r>
            <a:r>
              <a:rPr lang="en-US" sz="2000" dirty="0">
                <a:solidFill>
                  <a:srgbClr val="666666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of the course.</a:t>
            </a:r>
          </a:p>
          <a:p>
            <a:pPr marL="287859" lvl="1" indent="-313259">
              <a:spcBef>
                <a:spcPts val="1200"/>
              </a:spcBef>
              <a:buClr>
                <a:srgbClr val="0099CC"/>
              </a:buClr>
              <a:buSzPct val="100000"/>
              <a:buFont typeface="Calibri"/>
              <a:buChar char="›"/>
            </a:pPr>
            <a:r>
              <a:rPr lang="en-US" sz="2000" dirty="0">
                <a:solidFill>
                  <a:srgbClr val="666666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Create a </a:t>
            </a:r>
            <a:r>
              <a:rPr lang="en-US" sz="2000" b="1" dirty="0">
                <a:solidFill>
                  <a:srgbClr val="666666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community</a:t>
            </a:r>
            <a:r>
              <a:rPr lang="en-US" sz="2000" dirty="0">
                <a:solidFill>
                  <a:srgbClr val="666666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for researchers</a:t>
            </a:r>
            <a:br>
              <a:rPr lang="en-US" sz="2000" dirty="0">
                <a:solidFill>
                  <a:srgbClr val="666666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</a:br>
            <a:endParaRPr lang="en-US" sz="2000" dirty="0">
              <a:solidFill>
                <a:srgbClr val="666666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287859" lvl="1" indent="-313259">
              <a:spcBef>
                <a:spcPts val="1200"/>
              </a:spcBef>
              <a:buClr>
                <a:srgbClr val="0099CC"/>
              </a:buClr>
              <a:buSzPct val="100000"/>
              <a:buFont typeface="Calibri"/>
              <a:buChar char="›"/>
            </a:pPr>
            <a:endParaRPr lang="en-US" sz="2000" dirty="0">
              <a:solidFill>
                <a:srgbClr val="666666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DB248-36E2-4F8A-ADED-13EFD067E8E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8023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7859" lvl="1" indent="-313259">
              <a:spcBef>
                <a:spcPts val="1200"/>
              </a:spcBef>
              <a:buClr>
                <a:srgbClr val="0099CC"/>
              </a:buClr>
              <a:buSzPct val="100000"/>
              <a:buFont typeface="Calibri"/>
              <a:buChar char="›"/>
            </a:pPr>
            <a:r>
              <a:rPr lang="en-US" sz="2000" dirty="0">
                <a:solidFill>
                  <a:srgbClr val="666666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Allow learners to </a:t>
            </a:r>
            <a:r>
              <a:rPr lang="en-US" sz="2000" b="1" dirty="0">
                <a:solidFill>
                  <a:srgbClr val="119BD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present themselves</a:t>
            </a:r>
            <a:r>
              <a:rPr lang="en-US" sz="2000" dirty="0">
                <a:solidFill>
                  <a:srgbClr val="666666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.</a:t>
            </a:r>
          </a:p>
          <a:p>
            <a:pPr marL="287859" lvl="1" indent="-313259">
              <a:spcBef>
                <a:spcPts val="1200"/>
              </a:spcBef>
              <a:buClr>
                <a:srgbClr val="0099CC"/>
              </a:buClr>
              <a:buSzPct val="100000"/>
              <a:buFont typeface="Calibri"/>
              <a:buChar char="›"/>
            </a:pPr>
            <a:r>
              <a:rPr lang="en-US" sz="2000" dirty="0">
                <a:solidFill>
                  <a:srgbClr val="666666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Learn </a:t>
            </a:r>
            <a:r>
              <a:rPr lang="en-US" sz="2000" b="1" dirty="0">
                <a:solidFill>
                  <a:srgbClr val="119BD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together and share</a:t>
            </a:r>
            <a:r>
              <a:rPr lang="en-US" sz="2000" dirty="0">
                <a:solidFill>
                  <a:srgbClr val="666666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experiences.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DB248-36E2-4F8A-ADED-13EFD067E8E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2426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7859" lvl="1" indent="-313259">
              <a:spcBef>
                <a:spcPts val="1200"/>
              </a:spcBef>
              <a:buClr>
                <a:srgbClr val="0099CC"/>
              </a:buClr>
              <a:buSzPct val="100000"/>
              <a:buFont typeface="Calibri"/>
              <a:buChar char="›"/>
            </a:pPr>
            <a:r>
              <a:rPr lang="en-US" sz="2000" dirty="0">
                <a:solidFill>
                  <a:srgbClr val="666666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Learners </a:t>
            </a:r>
            <a:r>
              <a:rPr lang="en-US" sz="2000" b="1" dirty="0">
                <a:solidFill>
                  <a:srgbClr val="119BD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make their opinions visible</a:t>
            </a:r>
            <a:r>
              <a:rPr lang="en-US" sz="2000" dirty="0">
                <a:solidFill>
                  <a:srgbClr val="666666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by voting with their peers. </a:t>
            </a:r>
          </a:p>
          <a:p>
            <a:pPr marL="287859" lvl="1" indent="-313259">
              <a:spcBef>
                <a:spcPts val="1200"/>
              </a:spcBef>
              <a:buClr>
                <a:srgbClr val="0099CC"/>
              </a:buClr>
              <a:buSzPct val="100000"/>
              <a:buFont typeface="Calibri"/>
              <a:buChar char="›"/>
            </a:pPr>
            <a:r>
              <a:rPr lang="en-US" sz="2000" b="1" dirty="0">
                <a:solidFill>
                  <a:srgbClr val="666666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S</a:t>
            </a:r>
            <a:r>
              <a:rPr lang="en-US" sz="2000" b="1" dirty="0">
                <a:solidFill>
                  <a:srgbClr val="119BD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timulate discussion </a:t>
            </a:r>
            <a:r>
              <a:rPr lang="en-US" sz="2000" dirty="0">
                <a:solidFill>
                  <a:srgbClr val="666666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in the comments.</a:t>
            </a:r>
          </a:p>
          <a:p>
            <a:pPr marL="287859" lvl="1" indent="-313259">
              <a:spcBef>
                <a:spcPts val="1200"/>
              </a:spcBef>
              <a:buClr>
                <a:srgbClr val="0099CC"/>
              </a:buClr>
              <a:buSzPct val="100000"/>
              <a:buFont typeface="Calibri"/>
              <a:buChar char="›"/>
            </a:pPr>
            <a:r>
              <a:rPr lang="en-US" sz="2000" dirty="0">
                <a:solidFill>
                  <a:srgbClr val="666666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The results are </a:t>
            </a:r>
            <a:r>
              <a:rPr lang="en-US" sz="2000" b="1" dirty="0">
                <a:solidFill>
                  <a:srgbClr val="119BD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refreshed in real time</a:t>
            </a:r>
            <a:r>
              <a:rPr lang="en-US" sz="2000" b="0" dirty="0">
                <a:solidFill>
                  <a:srgbClr val="119BD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.</a:t>
            </a:r>
            <a:endParaRPr lang="en-US" sz="2000" b="0" dirty="0">
              <a:solidFill>
                <a:srgbClr val="666666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DB248-36E2-4F8A-ADED-13EFD067E8E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3673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15894" lvl="1" indent="-234944">
              <a:spcBef>
                <a:spcPts val="900"/>
              </a:spcBef>
              <a:buClr>
                <a:srgbClr val="0099CC"/>
              </a:buClr>
              <a:buSzPct val="100000"/>
              <a:buFont typeface="Calibri"/>
              <a:buChar char="›"/>
            </a:pPr>
            <a:r>
              <a:rPr lang="en-US" sz="1500" dirty="0">
                <a:solidFill>
                  <a:srgbClr val="666666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Get </a:t>
            </a:r>
            <a:r>
              <a:rPr lang="en-US" sz="1500" b="1" dirty="0">
                <a:solidFill>
                  <a:srgbClr val="119BD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weekly updates </a:t>
            </a:r>
            <a:r>
              <a:rPr lang="en-US" sz="1500" dirty="0">
                <a:solidFill>
                  <a:srgbClr val="666666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on the social activity in the course.</a:t>
            </a:r>
          </a:p>
          <a:p>
            <a:pPr marL="215894" lvl="1" indent="-234944">
              <a:spcBef>
                <a:spcPts val="900"/>
              </a:spcBef>
              <a:buClr>
                <a:srgbClr val="0099CC"/>
              </a:buClr>
              <a:buSzPct val="100000"/>
              <a:buFont typeface="Calibri"/>
              <a:buChar char="›"/>
            </a:pPr>
            <a:r>
              <a:rPr lang="en-BZ" sz="1500" noProof="0" dirty="0">
                <a:solidFill>
                  <a:srgbClr val="666666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Create</a:t>
            </a:r>
            <a:r>
              <a:rPr lang="fr-FR" sz="1500" dirty="0">
                <a:solidFill>
                  <a:srgbClr val="666666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fr-FR" sz="1500" b="1" dirty="0">
                <a:solidFill>
                  <a:srgbClr val="119BD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simple and effective </a:t>
            </a:r>
            <a:r>
              <a:rPr lang="fr-FR" sz="1500" dirty="0">
                <a:solidFill>
                  <a:srgbClr val="666666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communication plans.</a:t>
            </a:r>
            <a:endParaRPr lang="en-US" sz="1500" dirty="0">
              <a:solidFill>
                <a:srgbClr val="666666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43" name="Shape 24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8915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DB248-36E2-4F8A-ADED-13EFD067E8E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3947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WRA now allows learners to receive certificates on an LP basis (not just the final one), automatically. They can also export these certificates to their LinkedIn profiles.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43" name="Shape 24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119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DB248-36E2-4F8A-ADED-13EFD067E8E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7846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WRA now allows learners to receive certificates on an LP basis (not just the final one), automatically. They can also export those certificates to their LinkedIn profiles.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43" name="Shape 24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3576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WRA now allows learners to receive certificates on an LP basis (not just the final one), automatically. They can also export those certificates to their LinkedIn profiles.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43" name="Shape 24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2277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DB248-36E2-4F8A-ADED-13EFD067E8E0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7305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DB248-36E2-4F8A-ADED-13EFD067E8E0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3239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DB248-36E2-4F8A-ADED-13EFD067E8E0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3239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DB248-36E2-4F8A-ADED-13EFD067E8E0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4431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Facilitator: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role, intended to act as a coach/SME -similar to what we think of a “mentor”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Front office access: seamless experience as he/she accesses the same interface as the learner but with an additional tab for facilitators – no need to deal with back office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Little to no training required - Facilitator Guide is provided as PDF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Access to dashboard and analytics to monitor learner’s progress –visual data representation, perhaps more actionable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 be assigned on a Learning Path basis, so we can assign different facilitators in different LPs depending on fields of expertise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DB248-36E2-4F8A-ADED-13EFD067E8E0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8401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facilitator from the institution can be assigned to one or more courses to closely monitor learners’ progress, moderate discussions, access reports. </a:t>
            </a:r>
          </a:p>
          <a:p>
            <a:r>
              <a:rPr lang="en-US" dirty="0"/>
              <a:t>Actionable data to promote engagement and drive the learning experience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DB248-36E2-4F8A-ADED-13EFD067E8E0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386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Access to reports from the learners’ interface</a:t>
            </a:r>
          </a:p>
          <a:p>
            <a:r>
              <a:rPr lang="en-US" dirty="0"/>
              <a:t>User friendly interface</a:t>
            </a:r>
          </a:p>
          <a:p>
            <a:r>
              <a:rPr lang="en-US" dirty="0"/>
              <a:t>Notification panel with new comments, poll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DB248-36E2-4F8A-ADED-13EFD067E8E0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5498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Poll results (live)</a:t>
            </a:r>
          </a:p>
          <a:p>
            <a:r>
              <a:rPr lang="en-US" dirty="0"/>
              <a:t>Ability to comment on learners’ comments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DB248-36E2-4F8A-ADED-13EFD067E8E0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482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7859" lvl="1" indent="-313259">
              <a:spcBef>
                <a:spcPts val="1200"/>
              </a:spcBef>
              <a:buClr>
                <a:srgbClr val="0099CC"/>
              </a:buClr>
              <a:buSzPct val="100000"/>
              <a:buFont typeface="Calibri"/>
              <a:buChar char="›"/>
            </a:pPr>
            <a:r>
              <a:rPr lang="fr-FR" sz="2000" b="1" dirty="0">
                <a:solidFill>
                  <a:srgbClr val="119BD1"/>
                </a:solidFill>
                <a:latin typeface="+mn-lt"/>
                <a:ea typeface="Calibri"/>
                <a:cs typeface="Calibri"/>
                <a:sym typeface="Calibri"/>
              </a:rPr>
              <a:t>Simple navigation</a:t>
            </a:r>
            <a:r>
              <a:rPr lang="fr-FR" sz="2000" dirty="0">
                <a:solidFill>
                  <a:srgbClr val="666666"/>
                </a:solidFill>
                <a:latin typeface="+mn-lt"/>
                <a:ea typeface="Calibri"/>
                <a:cs typeface="Calibri"/>
                <a:sym typeface="Calibri"/>
              </a:rPr>
              <a:t>. </a:t>
            </a:r>
            <a:r>
              <a:rPr lang="en-CA" sz="2000" noProof="0" dirty="0">
                <a:solidFill>
                  <a:srgbClr val="666666"/>
                </a:solidFill>
                <a:latin typeface="+mn-lt"/>
                <a:ea typeface="Calibri"/>
                <a:cs typeface="Calibri"/>
                <a:sym typeface="Calibri"/>
              </a:rPr>
              <a:t>Easy</a:t>
            </a:r>
            <a:r>
              <a:rPr lang="fr-FR" sz="2000" dirty="0">
                <a:solidFill>
                  <a:srgbClr val="666666"/>
                </a:solidFill>
                <a:latin typeface="+mn-lt"/>
                <a:ea typeface="Calibri"/>
                <a:cs typeface="Calibri"/>
                <a:sym typeface="Calibri"/>
              </a:rPr>
              <a:t> to use!</a:t>
            </a:r>
            <a:br>
              <a:rPr lang="fr-FR" sz="2000" dirty="0">
                <a:solidFill>
                  <a:srgbClr val="666666"/>
                </a:solidFill>
                <a:latin typeface="+mn-lt"/>
                <a:ea typeface="Calibri"/>
                <a:cs typeface="Calibri"/>
                <a:sym typeface="Calibri"/>
              </a:rPr>
            </a:br>
            <a:endParaRPr lang="fr-FR" sz="2000" dirty="0">
              <a:solidFill>
                <a:srgbClr val="666666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287859" lvl="1" indent="-313259">
              <a:spcBef>
                <a:spcPts val="1200"/>
              </a:spcBef>
              <a:buClr>
                <a:srgbClr val="0099CC"/>
              </a:buClr>
              <a:buSzPct val="100000"/>
              <a:buFont typeface="Calibri"/>
              <a:buChar char="›"/>
            </a:pPr>
            <a:r>
              <a:rPr lang="en-US" sz="2000" noProof="0" dirty="0">
                <a:solidFill>
                  <a:srgbClr val="666666"/>
                </a:solidFill>
                <a:latin typeface="+mn-lt"/>
                <a:ea typeface="Calibri"/>
                <a:cs typeface="Calibri"/>
                <a:sym typeface="Calibri"/>
              </a:rPr>
              <a:t>Learners</a:t>
            </a:r>
            <a:r>
              <a:rPr lang="fr-FR" sz="2000" dirty="0">
                <a:solidFill>
                  <a:srgbClr val="666666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IN" sz="2000" noProof="0" dirty="0">
                <a:solidFill>
                  <a:srgbClr val="666666"/>
                </a:solidFill>
                <a:latin typeface="+mn-lt"/>
                <a:ea typeface="Calibri"/>
                <a:cs typeface="Calibri"/>
                <a:sym typeface="Calibri"/>
              </a:rPr>
              <a:t>understand</a:t>
            </a:r>
            <a:r>
              <a:rPr lang="fr-FR" sz="2000" dirty="0">
                <a:solidFill>
                  <a:srgbClr val="666666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IN" sz="2000" b="1" noProof="0" dirty="0">
                <a:solidFill>
                  <a:srgbClr val="119BD1"/>
                </a:solidFill>
                <a:latin typeface="+mn-lt"/>
                <a:ea typeface="Calibri"/>
                <a:cs typeface="Calibri"/>
                <a:sym typeface="Calibri"/>
              </a:rPr>
              <a:t>quickly</a:t>
            </a:r>
            <a:r>
              <a:rPr lang="fr-FR" sz="2000" dirty="0">
                <a:solidFill>
                  <a:srgbClr val="666666"/>
                </a:solidFill>
                <a:latin typeface="+mn-lt"/>
                <a:ea typeface="Calibri"/>
                <a:cs typeface="Calibri"/>
                <a:sym typeface="Calibri"/>
              </a:rPr>
              <a:t> how </a:t>
            </a:r>
            <a:r>
              <a:rPr lang="en-029" sz="2000" noProof="0" dirty="0">
                <a:solidFill>
                  <a:srgbClr val="666666"/>
                </a:solidFill>
                <a:latin typeface="+mn-lt"/>
                <a:ea typeface="Calibri"/>
                <a:cs typeface="Calibri"/>
                <a:sym typeface="Calibri"/>
              </a:rPr>
              <a:t>it</a:t>
            </a:r>
            <a:r>
              <a:rPr lang="fr-FR" sz="2000" dirty="0">
                <a:solidFill>
                  <a:srgbClr val="666666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BZ" sz="2000" noProof="0" dirty="0">
                <a:solidFill>
                  <a:srgbClr val="666666"/>
                </a:solidFill>
                <a:latin typeface="+mn-lt"/>
                <a:ea typeface="Calibri"/>
                <a:cs typeface="Calibri"/>
                <a:sym typeface="Calibri"/>
              </a:rPr>
              <a:t>works</a:t>
            </a:r>
            <a:r>
              <a:rPr lang="fr-FR" sz="2000" dirty="0">
                <a:solidFill>
                  <a:srgbClr val="666666"/>
                </a:solidFill>
                <a:latin typeface="+mn-lt"/>
                <a:ea typeface="Calibri"/>
                <a:cs typeface="Calibri"/>
                <a:sym typeface="Calibri"/>
              </a:rPr>
              <a:t>, </a:t>
            </a:r>
            <a:r>
              <a:rPr lang="en-ID" sz="2000" noProof="0" dirty="0">
                <a:solidFill>
                  <a:srgbClr val="666666"/>
                </a:solidFill>
                <a:latin typeface="+mn-lt"/>
                <a:ea typeface="Calibri"/>
                <a:cs typeface="Calibri"/>
                <a:sym typeface="Calibri"/>
              </a:rPr>
              <a:t>because</a:t>
            </a:r>
            <a:r>
              <a:rPr lang="fr-FR" sz="2000" dirty="0">
                <a:solidFill>
                  <a:srgbClr val="666666"/>
                </a:solidFill>
                <a:latin typeface="+mn-lt"/>
                <a:ea typeface="Calibri"/>
                <a:cs typeface="Calibri"/>
                <a:sym typeface="Calibri"/>
              </a:rPr>
              <a:t> of </a:t>
            </a:r>
            <a:r>
              <a:rPr lang="en-HK" sz="2000" noProof="0" dirty="0">
                <a:solidFill>
                  <a:srgbClr val="666666"/>
                </a:solidFill>
                <a:latin typeface="+mn-lt"/>
                <a:ea typeface="Calibri"/>
                <a:cs typeface="Calibri"/>
                <a:sym typeface="Calibri"/>
              </a:rPr>
              <a:t>its</a:t>
            </a:r>
            <a:r>
              <a:rPr lang="fr-FR" sz="2000" dirty="0">
                <a:solidFill>
                  <a:srgbClr val="666666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JM" sz="2000" b="1" noProof="0" dirty="0">
                <a:solidFill>
                  <a:srgbClr val="119BD1"/>
                </a:solidFill>
                <a:latin typeface="+mn-lt"/>
                <a:ea typeface="Calibri"/>
                <a:cs typeface="Calibri"/>
                <a:sym typeface="Calibri"/>
              </a:rPr>
              <a:t>simplicity</a:t>
            </a:r>
            <a:r>
              <a:rPr lang="fr-FR" sz="2000" dirty="0">
                <a:solidFill>
                  <a:srgbClr val="666666"/>
                </a:solidFill>
                <a:latin typeface="+mn-lt"/>
                <a:ea typeface="Calibri"/>
                <a:cs typeface="Calibri"/>
                <a:sym typeface="Calibri"/>
              </a:rPr>
              <a:t>.</a:t>
            </a:r>
            <a:endParaRPr lang="en-US" sz="2000" dirty="0">
              <a:solidFill>
                <a:srgbClr val="666666"/>
              </a:solidFill>
              <a:latin typeface="+mn-lt"/>
              <a:ea typeface="Calibri"/>
              <a:cs typeface="Calibri"/>
              <a:sym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DB248-36E2-4F8A-ADED-13EFD067E8E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8477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DB248-36E2-4F8A-ADED-13EFD067E8E0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2414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DB248-36E2-4F8A-ADED-13EFD067E8E0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0039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DB248-36E2-4F8A-ADED-13EFD067E8E0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6276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DB248-36E2-4F8A-ADED-13EFD067E8E0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354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noProof="0" dirty="0">
                <a:solidFill>
                  <a:srgbClr val="FDBC3D"/>
                </a:solidFill>
              </a:rPr>
              <a:t>Logical</a:t>
            </a:r>
            <a:r>
              <a:rPr lang="fr-FR" sz="1200" dirty="0"/>
              <a:t> and </a:t>
            </a:r>
            <a:r>
              <a:rPr lang="en-AU" sz="1200" b="1" noProof="0" dirty="0">
                <a:solidFill>
                  <a:srgbClr val="FDBC3D"/>
                </a:solidFill>
              </a:rPr>
              <a:t>Ergonomic</a:t>
            </a:r>
            <a:r>
              <a:rPr lang="fr-FR" sz="1200" dirty="0"/>
              <a:t> Organization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DB248-36E2-4F8A-ADED-13EFD067E8E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323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DB248-36E2-4F8A-ADED-13EFD067E8E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3239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DB248-36E2-4F8A-ADED-13EFD067E8E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3239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7859" lvl="1" indent="-313259">
              <a:spcBef>
                <a:spcPts val="1200"/>
              </a:spcBef>
              <a:buClr>
                <a:srgbClr val="0099CC"/>
              </a:buClr>
              <a:buSzPct val="100000"/>
              <a:buFont typeface="Calibri"/>
              <a:buChar char="›"/>
            </a:pPr>
            <a:r>
              <a:rPr lang="en-US" sz="2000" noProof="0" dirty="0">
                <a:solidFill>
                  <a:srgbClr val="666666"/>
                </a:solidFill>
                <a:latin typeface="+mn-lt"/>
                <a:ea typeface="Calibri"/>
                <a:cs typeface="Calibri"/>
                <a:sym typeface="Calibri"/>
              </a:rPr>
              <a:t>Each</a:t>
            </a:r>
            <a:r>
              <a:rPr lang="en-US" sz="2000" dirty="0">
                <a:solidFill>
                  <a:srgbClr val="666666"/>
                </a:solidFill>
                <a:latin typeface="+mn-lt"/>
                <a:ea typeface="Calibri"/>
                <a:cs typeface="Calibri"/>
                <a:sym typeface="Calibri"/>
              </a:rPr>
              <a:t> step can contain a variety of learning objects (from polls to assignments and modules) to offer a </a:t>
            </a:r>
            <a:r>
              <a:rPr lang="en-US" sz="2000" b="1" dirty="0">
                <a:solidFill>
                  <a:srgbClr val="119BD1"/>
                </a:solidFill>
                <a:latin typeface="+mn-lt"/>
                <a:ea typeface="Calibri"/>
                <a:cs typeface="Calibri"/>
                <a:sym typeface="Calibri"/>
              </a:rPr>
              <a:t>true blended learning experience</a:t>
            </a:r>
            <a:r>
              <a:rPr lang="en-US" sz="2000" dirty="0">
                <a:solidFill>
                  <a:srgbClr val="666666"/>
                </a:solidFill>
                <a:latin typeface="+mn-lt"/>
                <a:ea typeface="Calibri"/>
                <a:cs typeface="Calibri"/>
                <a:sym typeface="Calibri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DB248-36E2-4F8A-ADED-13EFD067E8E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3239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DB248-36E2-4F8A-ADED-13EFD067E8E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3239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DB248-36E2-4F8A-ADED-13EFD067E8E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883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83D30-1418-474F-A6C0-F816E9D1D911}" type="datetimeFigureOut">
              <a:rPr lang="en-US" smtClean="0"/>
              <a:t>3/24/2018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75F4-B3B6-4708-8F00-E696D209574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978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83D30-1418-474F-A6C0-F816E9D1D911}" type="datetimeFigureOut">
              <a:rPr lang="en-US" smtClean="0"/>
              <a:t>3/24/2018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75F4-B3B6-4708-8F00-E696D209574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210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83D30-1418-474F-A6C0-F816E9D1D911}" type="datetimeFigureOut">
              <a:rPr lang="en-US" smtClean="0"/>
              <a:t>3/24/2018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75F4-B3B6-4708-8F00-E696D209574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995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- Hgh Tech / Telecom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3" name="Shape 93"/>
          <p:cNvSpPr txBox="1">
            <a:spLocks noGrp="1"/>
          </p:cNvSpPr>
          <p:nvPr>
            <p:ph type="ctrTitle"/>
          </p:nvPr>
        </p:nvSpPr>
        <p:spPr>
          <a:xfrm>
            <a:off x="261640" y="2187333"/>
            <a:ext cx="4255832" cy="13833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19BD2"/>
              </a:buClr>
              <a:buFont typeface="Arial"/>
              <a:buNone/>
              <a:defRPr sz="33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425"/>
            </a:lvl2pPr>
            <a:lvl3pPr lvl="2" indent="0" rtl="0">
              <a:spcBef>
                <a:spcPts val="0"/>
              </a:spcBef>
              <a:buFont typeface="Arial"/>
              <a:buNone/>
              <a:defRPr sz="1425"/>
            </a:lvl3pPr>
            <a:lvl4pPr lvl="3" indent="0" rtl="0">
              <a:spcBef>
                <a:spcPts val="0"/>
              </a:spcBef>
              <a:buFont typeface="Arial"/>
              <a:buNone/>
              <a:defRPr sz="1425"/>
            </a:lvl4pPr>
            <a:lvl5pPr lvl="4" indent="0" rtl="0">
              <a:spcBef>
                <a:spcPts val="0"/>
              </a:spcBef>
              <a:buFont typeface="Arial"/>
              <a:buNone/>
              <a:defRPr sz="1425"/>
            </a:lvl5pPr>
            <a:lvl6pPr lvl="5" indent="0" rtl="0">
              <a:spcBef>
                <a:spcPts val="0"/>
              </a:spcBef>
              <a:buFont typeface="Arial"/>
              <a:buNone/>
              <a:defRPr sz="1425"/>
            </a:lvl6pPr>
            <a:lvl7pPr lvl="6" indent="0" rtl="0">
              <a:spcBef>
                <a:spcPts val="0"/>
              </a:spcBef>
              <a:buFont typeface="Arial"/>
              <a:buNone/>
              <a:defRPr sz="1425"/>
            </a:lvl7pPr>
            <a:lvl8pPr lvl="7" indent="0" rtl="0">
              <a:spcBef>
                <a:spcPts val="0"/>
              </a:spcBef>
              <a:buFont typeface="Arial"/>
              <a:buNone/>
              <a:defRPr sz="1425"/>
            </a:lvl8pPr>
            <a:lvl9pPr lvl="8" indent="0" rtl="0">
              <a:spcBef>
                <a:spcPts val="0"/>
              </a:spcBef>
              <a:buFont typeface="Arial"/>
              <a:buNone/>
              <a:defRPr sz="1425"/>
            </a:lvl9pPr>
          </a:lstStyle>
          <a:p>
            <a:endParaRPr dirty="0"/>
          </a:p>
        </p:txBody>
      </p:sp>
      <p:sp>
        <p:nvSpPr>
          <p:cNvPr id="94" name="Shape 94"/>
          <p:cNvSpPr txBox="1">
            <a:spLocks noGrp="1"/>
          </p:cNvSpPr>
          <p:nvPr>
            <p:ph type="subTitle" idx="1"/>
          </p:nvPr>
        </p:nvSpPr>
        <p:spPr>
          <a:xfrm>
            <a:off x="267932" y="3570633"/>
            <a:ext cx="4645920" cy="9000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/>
          <a:lstStyle>
            <a:lvl1pPr marL="0" marR="0" lvl="0" indent="0" algn="l" rtl="0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>
                <a:srgbClr val="119BD2"/>
              </a:buClr>
              <a:buFont typeface="Arial"/>
              <a:buNone/>
              <a:defRPr sz="18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5C676F"/>
              </a:buClr>
              <a:buFont typeface="Arial"/>
              <a:buNone/>
              <a:defRPr sz="1500" b="0" i="0" u="none" strike="noStrike" cap="none">
                <a:solidFill>
                  <a:srgbClr val="5C67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626A71"/>
              </a:buClr>
              <a:buFont typeface="Arial"/>
              <a:buNone/>
              <a:defRPr sz="1425" b="0" i="0" u="none" strike="noStrike" cap="none">
                <a:solidFill>
                  <a:srgbClr val="626A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626A71"/>
              </a:buClr>
              <a:buFont typeface="Arial"/>
              <a:buNone/>
              <a:defRPr sz="1200" b="0" i="0" u="none" strike="noStrike" cap="none">
                <a:solidFill>
                  <a:srgbClr val="626A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626A71"/>
              </a:buClr>
              <a:buFont typeface="Arial"/>
              <a:buNone/>
              <a:defRPr sz="1200" b="0" i="0" u="none" strike="noStrike" cap="none">
                <a:solidFill>
                  <a:srgbClr val="626A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08419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83D30-1418-474F-A6C0-F816E9D1D911}" type="datetimeFigureOut">
              <a:rPr lang="en-US" smtClean="0"/>
              <a:t>3/24/2018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75F4-B3B6-4708-8F00-E696D209574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754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83D30-1418-474F-A6C0-F816E9D1D911}" type="datetimeFigureOut">
              <a:rPr lang="en-US" smtClean="0"/>
              <a:t>3/24/2018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75F4-B3B6-4708-8F00-E696D209574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253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83D30-1418-474F-A6C0-F816E9D1D911}" type="datetimeFigureOut">
              <a:rPr lang="en-US" smtClean="0"/>
              <a:t>3/24/2018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75F4-B3B6-4708-8F00-E696D209574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372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83D30-1418-474F-A6C0-F816E9D1D911}" type="datetimeFigureOut">
              <a:rPr lang="en-US" smtClean="0"/>
              <a:t>3/24/2018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75F4-B3B6-4708-8F00-E696D209574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062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83D30-1418-474F-A6C0-F816E9D1D911}" type="datetimeFigureOut">
              <a:rPr lang="en-US" smtClean="0"/>
              <a:t>3/24/2018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75F4-B3B6-4708-8F00-E696D209574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188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83D30-1418-474F-A6C0-F816E9D1D911}" type="datetimeFigureOut">
              <a:rPr lang="en-US" smtClean="0"/>
              <a:t>3/24/2018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75F4-B3B6-4708-8F00-E696D209574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614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83D30-1418-474F-A6C0-F816E9D1D911}" type="datetimeFigureOut">
              <a:rPr lang="en-US" smtClean="0"/>
              <a:t>3/24/2018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75F4-B3B6-4708-8F00-E696D209574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696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83D30-1418-474F-A6C0-F816E9D1D911}" type="datetimeFigureOut">
              <a:rPr lang="en-US" smtClean="0"/>
              <a:t>3/24/2018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75F4-B3B6-4708-8F00-E696D209574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064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83D30-1418-474F-A6C0-F816E9D1D911}" type="datetimeFigureOut">
              <a:rPr lang="en-US" smtClean="0"/>
              <a:t>3/24/2018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575F4-B3B6-4708-8F00-E696D209574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82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/>
          <p:nvPr/>
        </p:nvSpPr>
        <p:spPr>
          <a:xfrm>
            <a:off x="338975" y="3371493"/>
            <a:ext cx="5628150" cy="819507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r>
              <a:rPr lang="en-US" sz="2100" dirty="0">
                <a:solidFill>
                  <a:schemeClr val="bg1"/>
                </a:solidFill>
                <a:latin typeface="Raleway" panose="020B0503030101060003" pitchFamily="34" charset="0"/>
              </a:rPr>
              <a:t>Updates </a:t>
            </a:r>
            <a:r>
              <a:rPr lang="en-US" sz="2100" dirty="0" smtClean="0">
                <a:solidFill>
                  <a:schemeClr val="bg1"/>
                </a:solidFill>
                <a:latin typeface="Raleway" panose="020B0503030101060003" pitchFamily="34" charset="0"/>
              </a:rPr>
              <a:t>April </a:t>
            </a:r>
            <a:r>
              <a:rPr lang="en-US" sz="2100" dirty="0">
                <a:solidFill>
                  <a:schemeClr val="bg1"/>
                </a:solidFill>
                <a:latin typeface="Raleway" panose="020B0503030101060003" pitchFamily="34" charset="0"/>
              </a:rPr>
              <a:t>2018</a:t>
            </a:r>
            <a:endParaRPr lang="en-US" sz="2100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49016" y="2804917"/>
            <a:ext cx="551838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700" b="1" dirty="0">
                <a:solidFill>
                  <a:schemeClr val="bg1"/>
                </a:solidFill>
                <a:latin typeface="Raleway Black" panose="020B0A03030101060003" pitchFamily="34" charset="0"/>
              </a:rPr>
              <a:t>Wiley </a:t>
            </a:r>
            <a:r>
              <a:rPr lang="en-US" sz="2700" b="1" dirty="0">
                <a:solidFill>
                  <a:schemeClr val="bg1"/>
                </a:solidFill>
                <a:latin typeface="Raleway Black" panose="020B0A03030101060003" pitchFamily="34" charset="0"/>
              </a:rPr>
              <a:t>Researcher</a:t>
            </a:r>
            <a:r>
              <a:rPr lang="fr-FR" sz="2700" b="1" dirty="0">
                <a:solidFill>
                  <a:schemeClr val="bg1"/>
                </a:solidFill>
                <a:latin typeface="Raleway Black" panose="020B0A03030101060003" pitchFamily="34" charset="0"/>
              </a:rPr>
              <a:t> </a:t>
            </a:r>
            <a:r>
              <a:rPr lang="en-GB" sz="2700" b="1" dirty="0">
                <a:solidFill>
                  <a:schemeClr val="bg1"/>
                </a:solidFill>
                <a:latin typeface="Raleway Black" panose="020B0A03030101060003" pitchFamily="34" charset="0"/>
              </a:rPr>
              <a:t>Academy</a:t>
            </a:r>
          </a:p>
        </p:txBody>
      </p:sp>
      <p:pic>
        <p:nvPicPr>
          <p:cNvPr id="1026" name="Picture 2" descr="Image result for Wiley logo transparent background">
            <a:extLst>
              <a:ext uri="{FF2B5EF4-FFF2-40B4-BE49-F238E27FC236}">
                <a16:creationId xmlns:a16="http://schemas.microsoft.com/office/drawing/2014/main" xmlns="" id="{AD101AB2-EFF6-4D07-ACC8-A371BE3B1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10" y="5791200"/>
            <a:ext cx="1603170" cy="64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27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8532678-822A-4AC6-8B6B-7F4EC4EE04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20" t="5999" r="8333" b="19334"/>
          <a:stretch/>
        </p:blipFill>
        <p:spPr>
          <a:xfrm>
            <a:off x="0" y="1208902"/>
            <a:ext cx="9144000" cy="51259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9961" y="4572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chemeClr val="bg1">
                    <a:lumMod val="65000"/>
                  </a:schemeClr>
                </a:solidFill>
              </a:rPr>
              <a:t>Increase</a:t>
            </a: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 motivation </a:t>
            </a:r>
            <a:r>
              <a:rPr lang="en-AU" sz="2400" dirty="0">
                <a:solidFill>
                  <a:schemeClr val="bg1">
                    <a:lumMod val="65000"/>
                  </a:schemeClr>
                </a:solidFill>
              </a:rPr>
              <a:t>with</a:t>
            </a: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2400" b="1" dirty="0">
                <a:solidFill>
                  <a:srgbClr val="FDBC3D"/>
                </a:solidFill>
              </a:rPr>
              <a:t>gamification</a:t>
            </a:r>
            <a:endParaRPr lang="en-US" sz="2400" b="1" dirty="0"/>
          </a:p>
        </p:txBody>
      </p:sp>
      <p:sp>
        <p:nvSpPr>
          <p:cNvPr id="2" name="Oval 1"/>
          <p:cNvSpPr/>
          <p:nvPr/>
        </p:nvSpPr>
        <p:spPr>
          <a:xfrm>
            <a:off x="7010400" y="1047944"/>
            <a:ext cx="838200" cy="838200"/>
          </a:xfrm>
          <a:prstGeom prst="ellipse">
            <a:avLst/>
          </a:prstGeom>
          <a:noFill/>
          <a:ln w="28575">
            <a:solidFill>
              <a:srgbClr val="F5B6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586154" y="2743200"/>
            <a:ext cx="399778" cy="1752600"/>
          </a:xfrm>
          <a:prstGeom prst="rect">
            <a:avLst/>
          </a:prstGeom>
          <a:noFill/>
          <a:ln>
            <a:solidFill>
              <a:srgbClr val="F5B6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90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1AEA8F6-A20A-4457-9C7F-6FCB3A84C0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39" t="6078" r="10457" b="15333"/>
          <a:stretch/>
        </p:blipFill>
        <p:spPr>
          <a:xfrm>
            <a:off x="0" y="1047944"/>
            <a:ext cx="9144000" cy="58100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9961" y="4572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DBC3D"/>
                </a:solidFill>
              </a:rPr>
              <a:t>Gamification: </a:t>
            </a:r>
            <a:r>
              <a:rPr lang="en-AU" sz="2400" dirty="0">
                <a:solidFill>
                  <a:schemeClr val="bg1">
                    <a:lumMod val="65000"/>
                  </a:schemeClr>
                </a:solidFill>
              </a:rPr>
              <a:t>individual</a:t>
            </a: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2400" dirty="0" err="1">
                <a:solidFill>
                  <a:schemeClr val="bg1">
                    <a:lumMod val="65000"/>
                  </a:schemeClr>
                </a:solidFill>
              </a:rPr>
              <a:t>user’s</a:t>
            </a: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2400" dirty="0" err="1">
                <a:solidFill>
                  <a:schemeClr val="bg1">
                    <a:lumMod val="65000"/>
                  </a:schemeClr>
                </a:solidFill>
              </a:rPr>
              <a:t>dashboard</a:t>
            </a: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6096000" y="1524000"/>
            <a:ext cx="1752600" cy="362144"/>
          </a:xfrm>
          <a:prstGeom prst="ellipse">
            <a:avLst/>
          </a:prstGeom>
          <a:noFill/>
          <a:ln w="28575">
            <a:solidFill>
              <a:srgbClr val="F5B6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09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C6225E3-68C6-451A-8EB0-74E56F9BF7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05" t="8591" r="22819" b="9799"/>
          <a:stretch/>
        </p:blipFill>
        <p:spPr>
          <a:xfrm>
            <a:off x="838200" y="918865"/>
            <a:ext cx="6934200" cy="57912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9961" y="4572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DBC3D"/>
                </a:solidFill>
              </a:rPr>
              <a:t>Gamification: </a:t>
            </a:r>
            <a:r>
              <a:rPr lang="en-AU" sz="2400" dirty="0">
                <a:solidFill>
                  <a:schemeClr val="bg1">
                    <a:lumMod val="65000"/>
                  </a:schemeClr>
                </a:solidFill>
              </a:rPr>
              <a:t>individual</a:t>
            </a: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2400" dirty="0" err="1">
                <a:solidFill>
                  <a:schemeClr val="bg1">
                    <a:lumMod val="65000"/>
                  </a:schemeClr>
                </a:solidFill>
              </a:rPr>
              <a:t>user’s</a:t>
            </a: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AU" sz="2400" dirty="0">
                <a:solidFill>
                  <a:schemeClr val="bg1">
                    <a:lumMod val="65000"/>
                  </a:schemeClr>
                </a:solidFill>
              </a:rPr>
              <a:t>dashboard</a:t>
            </a:r>
          </a:p>
        </p:txBody>
      </p:sp>
    </p:spTree>
    <p:extLst>
      <p:ext uri="{BB962C8B-B14F-4D97-AF65-F5344CB8AC3E}">
        <p14:creationId xmlns:p14="http://schemas.microsoft.com/office/powerpoint/2010/main" val="193356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97CD16A-6028-49FD-A55B-0A9E6DD04EF5}"/>
              </a:ext>
            </a:extLst>
          </p:cNvPr>
          <p:cNvSpPr/>
          <p:nvPr/>
        </p:nvSpPr>
        <p:spPr>
          <a:xfrm>
            <a:off x="2743200" y="2819400"/>
            <a:ext cx="34660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5E6766"/>
                </a:solidFill>
                <a:effectLst/>
                <a:uLnTx/>
                <a:uFillTx/>
                <a:latin typeface="Raleway" panose="020B0503030101060003" pitchFamily="34" charset="0"/>
                <a:cs typeface="Arial" charset="0"/>
              </a:rPr>
              <a:t>Social Features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4191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E09B8F2F-C30F-4913-A12E-23212C0736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2883" t="6734" r="10660" b="23390"/>
          <a:stretch/>
        </p:blipFill>
        <p:spPr>
          <a:xfrm>
            <a:off x="0" y="990600"/>
            <a:ext cx="9144000" cy="52231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4A3672C-FF3F-488B-A19E-222289AC3DD6}"/>
              </a:ext>
            </a:extLst>
          </p:cNvPr>
          <p:cNvSpPr txBox="1"/>
          <p:nvPr/>
        </p:nvSpPr>
        <p:spPr>
          <a:xfrm>
            <a:off x="769961" y="4572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Social features: </a:t>
            </a:r>
            <a:r>
              <a:rPr lang="en-US" sz="2400" b="1" dirty="0">
                <a:solidFill>
                  <a:srgbClr val="F5B605"/>
                </a:solidFill>
              </a:rPr>
              <a:t>open questions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for groups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0A4D6A2-3697-40D2-B0BA-5E5E7A6AFF34}"/>
              </a:ext>
            </a:extLst>
          </p:cNvPr>
          <p:cNvSpPr/>
          <p:nvPr/>
        </p:nvSpPr>
        <p:spPr>
          <a:xfrm>
            <a:off x="2895600" y="1828800"/>
            <a:ext cx="4800600" cy="1905000"/>
          </a:xfrm>
          <a:prstGeom prst="rect">
            <a:avLst/>
          </a:prstGeom>
          <a:noFill/>
          <a:ln w="38100">
            <a:solidFill>
              <a:srgbClr val="F5B6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18BAAFD-C7AE-4DE5-BC05-9467E711C7CC}"/>
              </a:ext>
            </a:extLst>
          </p:cNvPr>
          <p:cNvSpPr/>
          <p:nvPr/>
        </p:nvSpPr>
        <p:spPr>
          <a:xfrm>
            <a:off x="3886199" y="4114800"/>
            <a:ext cx="2743201" cy="457200"/>
          </a:xfrm>
          <a:prstGeom prst="rect">
            <a:avLst/>
          </a:prstGeom>
          <a:noFill/>
          <a:ln w="38100">
            <a:solidFill>
              <a:srgbClr val="F5B6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68C4E5C-CC9A-4214-A3E9-F7C3A8E813DE}"/>
              </a:ext>
            </a:extLst>
          </p:cNvPr>
          <p:cNvSpPr/>
          <p:nvPr/>
        </p:nvSpPr>
        <p:spPr>
          <a:xfrm>
            <a:off x="6172201" y="5181600"/>
            <a:ext cx="1905000" cy="482662"/>
          </a:xfrm>
          <a:prstGeom prst="rect">
            <a:avLst/>
          </a:prstGeom>
          <a:noFill/>
          <a:ln w="38100">
            <a:solidFill>
              <a:srgbClr val="F5B6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70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CA03FAB-398D-43FD-8FE2-752B0B73FD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13" t="7185" r="9559" b="15167"/>
          <a:stretch/>
        </p:blipFill>
        <p:spPr>
          <a:xfrm>
            <a:off x="-228600" y="1066800"/>
            <a:ext cx="9372600" cy="52871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4A3672C-FF3F-488B-A19E-222289AC3DD6}"/>
              </a:ext>
            </a:extLst>
          </p:cNvPr>
          <p:cNvSpPr txBox="1"/>
          <p:nvPr/>
        </p:nvSpPr>
        <p:spPr>
          <a:xfrm>
            <a:off x="769960" y="457200"/>
            <a:ext cx="845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Comment, like, and </a:t>
            </a:r>
            <a:r>
              <a:rPr lang="en-US" sz="2400" b="1" dirty="0">
                <a:solidFill>
                  <a:srgbClr val="FFC729"/>
                </a:solidFill>
              </a:rPr>
              <a:t>engage</a:t>
            </a:r>
            <a:r>
              <a:rPr lang="en-US" sz="2400" b="1" dirty="0"/>
              <a:t>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in conversation with other researchers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0A4D6A2-3697-40D2-B0BA-5E5E7A6AFF34}"/>
              </a:ext>
            </a:extLst>
          </p:cNvPr>
          <p:cNvSpPr/>
          <p:nvPr/>
        </p:nvSpPr>
        <p:spPr>
          <a:xfrm>
            <a:off x="3581400" y="5181600"/>
            <a:ext cx="1295400" cy="609600"/>
          </a:xfrm>
          <a:prstGeom prst="rect">
            <a:avLst/>
          </a:prstGeom>
          <a:noFill/>
          <a:ln w="38100">
            <a:solidFill>
              <a:srgbClr val="F5B6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18BAAFD-C7AE-4DE5-BC05-9467E711C7CC}"/>
              </a:ext>
            </a:extLst>
          </p:cNvPr>
          <p:cNvSpPr/>
          <p:nvPr/>
        </p:nvSpPr>
        <p:spPr>
          <a:xfrm>
            <a:off x="7086600" y="4456808"/>
            <a:ext cx="388961" cy="430382"/>
          </a:xfrm>
          <a:prstGeom prst="rect">
            <a:avLst/>
          </a:prstGeom>
          <a:noFill/>
          <a:ln w="38100">
            <a:solidFill>
              <a:srgbClr val="F5B6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68C4E5C-CC9A-4214-A3E9-F7C3A8E813DE}"/>
              </a:ext>
            </a:extLst>
          </p:cNvPr>
          <p:cNvSpPr/>
          <p:nvPr/>
        </p:nvSpPr>
        <p:spPr>
          <a:xfrm>
            <a:off x="3256547" y="2217564"/>
            <a:ext cx="2434389" cy="304800"/>
          </a:xfrm>
          <a:prstGeom prst="rect">
            <a:avLst/>
          </a:prstGeom>
          <a:noFill/>
          <a:ln w="38100">
            <a:solidFill>
              <a:srgbClr val="F5B6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05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AF1A2AB-D7FE-44FC-AC3B-0FBBC7FCAD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71" b="3796"/>
          <a:stretch/>
        </p:blipFill>
        <p:spPr>
          <a:xfrm>
            <a:off x="0" y="1243484"/>
            <a:ext cx="9144000" cy="5105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4A3672C-FF3F-488B-A19E-222289AC3DD6}"/>
              </a:ext>
            </a:extLst>
          </p:cNvPr>
          <p:cNvSpPr txBox="1"/>
          <p:nvPr/>
        </p:nvSpPr>
        <p:spPr>
          <a:xfrm>
            <a:off x="769960" y="457200"/>
            <a:ext cx="8069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C729"/>
                </a:solidFill>
              </a:rPr>
              <a:t>Poll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questions with live results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0A4D6A2-3697-40D2-B0BA-5E5E7A6AFF34}"/>
              </a:ext>
            </a:extLst>
          </p:cNvPr>
          <p:cNvSpPr/>
          <p:nvPr/>
        </p:nvSpPr>
        <p:spPr>
          <a:xfrm>
            <a:off x="3505200" y="3796184"/>
            <a:ext cx="838200" cy="623416"/>
          </a:xfrm>
          <a:prstGeom prst="rect">
            <a:avLst/>
          </a:prstGeom>
          <a:noFill/>
          <a:ln w="38100">
            <a:solidFill>
              <a:srgbClr val="F5B6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18BAAFD-C7AE-4DE5-BC05-9467E711C7CC}"/>
              </a:ext>
            </a:extLst>
          </p:cNvPr>
          <p:cNvSpPr/>
          <p:nvPr/>
        </p:nvSpPr>
        <p:spPr>
          <a:xfrm>
            <a:off x="3306739" y="4545493"/>
            <a:ext cx="1189061" cy="255107"/>
          </a:xfrm>
          <a:prstGeom prst="rect">
            <a:avLst/>
          </a:prstGeom>
          <a:noFill/>
          <a:ln w="38100">
            <a:solidFill>
              <a:srgbClr val="F5B6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C919694C-BC6A-4374-9569-E7EB866F1693}"/>
              </a:ext>
            </a:extLst>
          </p:cNvPr>
          <p:cNvSpPr/>
          <p:nvPr/>
        </p:nvSpPr>
        <p:spPr>
          <a:xfrm>
            <a:off x="4367464" y="2322096"/>
            <a:ext cx="1728536" cy="1716504"/>
          </a:xfrm>
          <a:prstGeom prst="ellipse">
            <a:avLst/>
          </a:prstGeom>
          <a:noFill/>
          <a:ln w="28575">
            <a:solidFill>
              <a:srgbClr val="F5B6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6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Shape 2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2356" y="982500"/>
            <a:ext cx="7705843" cy="4905161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xfrm>
            <a:off x="440871" y="228600"/>
            <a:ext cx="7886700" cy="753900"/>
          </a:xfrm>
          <a:prstGeom prst="rect">
            <a:avLst/>
          </a:prstGeom>
        </p:spPr>
        <p:txBody>
          <a:bodyPr vert="horz" lIns="68575" tIns="68575" rIns="68575" bIns="68575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2400" b="1" dirty="0">
                <a:solidFill>
                  <a:srgbClr val="F5B605"/>
                </a:solidFill>
              </a:rPr>
              <a:t>Social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newsletter: weekly updates on the activity in the course</a:t>
            </a:r>
          </a:p>
        </p:txBody>
      </p:sp>
    </p:spTree>
    <p:extLst>
      <p:ext uri="{BB962C8B-B14F-4D97-AF65-F5344CB8AC3E}">
        <p14:creationId xmlns:p14="http://schemas.microsoft.com/office/powerpoint/2010/main" val="114189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97CD16A-6028-49FD-A55B-0A9E6DD04EF5}"/>
              </a:ext>
            </a:extLst>
          </p:cNvPr>
          <p:cNvSpPr/>
          <p:nvPr/>
        </p:nvSpPr>
        <p:spPr>
          <a:xfrm>
            <a:off x="3200400" y="2819400"/>
            <a:ext cx="26019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solidFill>
                  <a:srgbClr val="5E6766"/>
                </a:solidFill>
                <a:latin typeface="Raleway" panose="020B0503030101060003" pitchFamily="34" charset="0"/>
                <a:cs typeface="Arial" charset="0"/>
              </a:rPr>
              <a:t>Certificates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5E6766"/>
              </a:solidFill>
              <a:effectLst/>
              <a:uLnTx/>
              <a:uFillTx/>
              <a:latin typeface="Raleway" panose="020B0503030101060003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2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xfrm>
            <a:off x="-990600" y="215901"/>
            <a:ext cx="10439400" cy="753900"/>
          </a:xfrm>
          <a:prstGeom prst="rect">
            <a:avLst/>
          </a:prstGeom>
        </p:spPr>
        <p:txBody>
          <a:bodyPr vert="horz" lIns="68575" tIns="68575" rIns="68575" bIns="68575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2400" b="1" dirty="0">
                <a:solidFill>
                  <a:srgbClr val="F5B605"/>
                </a:solidFill>
              </a:rPr>
              <a:t>Certificates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for each course completed within the WRA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00EA9FE-4B0E-4043-B70C-D768BF2B7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162" y="982501"/>
            <a:ext cx="9617162" cy="587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9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97CD16A-6028-49FD-A55B-0A9E6DD04EF5}"/>
              </a:ext>
            </a:extLst>
          </p:cNvPr>
          <p:cNvSpPr/>
          <p:nvPr/>
        </p:nvSpPr>
        <p:spPr>
          <a:xfrm>
            <a:off x="2743200" y="2819400"/>
            <a:ext cx="37144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5E6766"/>
                </a:solidFill>
                <a:effectLst/>
                <a:uLnTx/>
                <a:uFillTx/>
                <a:latin typeface="Raleway" panose="020B0503030101060003" pitchFamily="34" charset="0"/>
                <a:cs typeface="Arial" charset="0"/>
              </a:rPr>
              <a:t>New Navigation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6797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xfrm>
            <a:off x="-990600" y="215901"/>
            <a:ext cx="10439400" cy="753900"/>
          </a:xfrm>
          <a:prstGeom prst="rect">
            <a:avLst/>
          </a:prstGeom>
        </p:spPr>
        <p:txBody>
          <a:bodyPr vert="horz" lIns="68575" tIns="68575" rIns="68575" bIns="68575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2400" b="1" dirty="0">
                <a:solidFill>
                  <a:srgbClr val="F5B605"/>
                </a:solidFill>
              </a:rPr>
              <a:t>Certificates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: available for download or export to LinkedIn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DF23282-10B7-4468-80CB-4C9984602E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0" y="1106926"/>
            <a:ext cx="9854461" cy="5715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7D85426-8B27-439D-A3A4-45E43D72C105}"/>
              </a:ext>
            </a:extLst>
          </p:cNvPr>
          <p:cNvSpPr/>
          <p:nvPr/>
        </p:nvSpPr>
        <p:spPr>
          <a:xfrm>
            <a:off x="1752600" y="2133600"/>
            <a:ext cx="4953000" cy="1143000"/>
          </a:xfrm>
          <a:prstGeom prst="rect">
            <a:avLst/>
          </a:prstGeom>
          <a:noFill/>
          <a:ln w="38100">
            <a:solidFill>
              <a:srgbClr val="F5B6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71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xfrm>
            <a:off x="-1981200" y="152400"/>
            <a:ext cx="10439400" cy="753900"/>
          </a:xfrm>
          <a:prstGeom prst="rect">
            <a:avLst/>
          </a:prstGeom>
        </p:spPr>
        <p:txBody>
          <a:bodyPr vert="horz" lIns="68575" tIns="68575" rIns="68575" bIns="68575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2400" b="1" dirty="0">
                <a:solidFill>
                  <a:srgbClr val="F5B605"/>
                </a:solidFill>
              </a:rPr>
              <a:t>Certificates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: visible in LinkedIn profiles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8D6A388-69F7-45B5-BB44-65A861B43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7594"/>
            <a:ext cx="9225013" cy="60604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26B04C6-9CE7-4229-8744-5568F8862874}"/>
              </a:ext>
            </a:extLst>
          </p:cNvPr>
          <p:cNvSpPr/>
          <p:nvPr/>
        </p:nvSpPr>
        <p:spPr>
          <a:xfrm>
            <a:off x="609600" y="5257800"/>
            <a:ext cx="5486400" cy="1375652"/>
          </a:xfrm>
          <a:prstGeom prst="rect">
            <a:avLst/>
          </a:prstGeom>
          <a:noFill/>
          <a:ln w="38100">
            <a:solidFill>
              <a:srgbClr val="F5B6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38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97CD16A-6028-49FD-A55B-0A9E6DD04EF5}"/>
              </a:ext>
            </a:extLst>
          </p:cNvPr>
          <p:cNvSpPr/>
          <p:nvPr/>
        </p:nvSpPr>
        <p:spPr>
          <a:xfrm>
            <a:off x="2895600" y="2819400"/>
            <a:ext cx="34852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solidFill>
                  <a:srgbClr val="5E6766"/>
                </a:solidFill>
                <a:latin typeface="Raleway" panose="020B0503030101060003" pitchFamily="34" charset="0"/>
                <a:cs typeface="Arial" charset="0"/>
              </a:rPr>
              <a:t>Course Access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5E6766"/>
                </a:solidFill>
                <a:effectLst/>
                <a:uLnTx/>
                <a:uFillTx/>
                <a:latin typeface="Raleway" panose="020B0503030101060003" pitchFamily="34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036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8200" y="452701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5B605"/>
                </a:solidFill>
              </a:rPr>
              <a:t>Revamped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homepage</a:t>
            </a:r>
            <a:endParaRPr lang="en-US" sz="2400" dirty="0">
              <a:solidFill>
                <a:schemeClr val="bg1">
                  <a:lumMod val="6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08797" y="2514600"/>
            <a:ext cx="2057400" cy="1295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446295" y="1600200"/>
            <a:ext cx="3124200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Simplified main menu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46295" y="4267200"/>
            <a:ext cx="3124200" cy="6463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Direct access to courses from the homepage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5CDDB54-483C-4298-B56D-7068526B47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8006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574F4CF-2D4E-4229-BF77-7E46F69A97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00" t="6000" r="25000" b="4645"/>
          <a:stretch/>
        </p:blipFill>
        <p:spPr>
          <a:xfrm>
            <a:off x="453189" y="1065534"/>
            <a:ext cx="4800600" cy="51066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8117613-4000-40CE-B5DB-2074B831D280}"/>
              </a:ext>
            </a:extLst>
          </p:cNvPr>
          <p:cNvSpPr txBox="1"/>
          <p:nvPr/>
        </p:nvSpPr>
        <p:spPr>
          <a:xfrm>
            <a:off x="5446295" y="3493849"/>
            <a:ext cx="3124200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Search bar</a:t>
            </a:r>
          </a:p>
        </p:txBody>
      </p:sp>
    </p:spTree>
    <p:extLst>
      <p:ext uri="{BB962C8B-B14F-4D97-AF65-F5344CB8AC3E}">
        <p14:creationId xmlns:p14="http://schemas.microsoft.com/office/powerpoint/2010/main" val="194261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0A5177E-1BA7-4D09-A3BD-52D02DB9D4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166" t="72667" r="25000" b="8667"/>
          <a:stretch/>
        </p:blipFill>
        <p:spPr>
          <a:xfrm>
            <a:off x="36095" y="1291348"/>
            <a:ext cx="9087853" cy="20857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0" y="4572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Course </a:t>
            </a:r>
            <a:r>
              <a:rPr lang="en-US" sz="2400" b="1" dirty="0">
                <a:solidFill>
                  <a:srgbClr val="F5B605"/>
                </a:solidFill>
              </a:rPr>
              <a:t>accessibility</a:t>
            </a:r>
            <a:r>
              <a:rPr lang="en-US" sz="2400" dirty="0">
                <a:solidFill>
                  <a:srgbClr val="F5B605"/>
                </a:solidFill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1219200"/>
            <a:ext cx="2971800" cy="1832852"/>
          </a:xfrm>
          <a:prstGeom prst="rect">
            <a:avLst/>
          </a:prstGeom>
          <a:noFill/>
          <a:ln w="38100">
            <a:solidFill>
              <a:srgbClr val="F5B6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1084" y="3862317"/>
            <a:ext cx="8053316" cy="147732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Direct access to courses from the WRA homepage: 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When hovering over a course, users see the course description and duration, without opening a new window</a:t>
            </a:r>
          </a:p>
          <a:p>
            <a:pPr lvl="1"/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Fewer clicks to reach the content. </a:t>
            </a:r>
          </a:p>
        </p:txBody>
      </p:sp>
    </p:spTree>
    <p:extLst>
      <p:ext uri="{BB962C8B-B14F-4D97-AF65-F5344CB8AC3E}">
        <p14:creationId xmlns:p14="http://schemas.microsoft.com/office/powerpoint/2010/main" val="226501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97CD16A-6028-49FD-A55B-0A9E6DD04EF5}"/>
              </a:ext>
            </a:extLst>
          </p:cNvPr>
          <p:cNvSpPr/>
          <p:nvPr/>
        </p:nvSpPr>
        <p:spPr>
          <a:xfrm>
            <a:off x="2895600" y="2819400"/>
            <a:ext cx="35173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5E6766"/>
                </a:solidFill>
                <a:effectLst/>
                <a:uLnTx/>
                <a:uFillTx/>
                <a:latin typeface="Raleway" panose="020B0503030101060003" pitchFamily="34" charset="0"/>
                <a:cs typeface="Arial" charset="0"/>
              </a:rPr>
              <a:t>Facilitator Role </a:t>
            </a:r>
          </a:p>
        </p:txBody>
      </p:sp>
    </p:spTree>
    <p:extLst>
      <p:ext uri="{BB962C8B-B14F-4D97-AF65-F5344CB8AC3E}">
        <p14:creationId xmlns:p14="http://schemas.microsoft.com/office/powerpoint/2010/main" val="90646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0B381AA-7138-47D5-A32A-A621A310C7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81" t="8343" r="10093" b="7172"/>
          <a:stretch/>
        </p:blipFill>
        <p:spPr>
          <a:xfrm>
            <a:off x="0" y="1219199"/>
            <a:ext cx="9144000" cy="56388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9960" y="457200"/>
            <a:ext cx="8145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Facilitator </a:t>
            </a:r>
            <a:r>
              <a:rPr lang="en-US" sz="2400" b="1" dirty="0">
                <a:solidFill>
                  <a:srgbClr val="F5B605"/>
                </a:solidFill>
              </a:rPr>
              <a:t>dashboard: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for clients, from learners’ interface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2126968-7E13-424B-BC11-37B1BE55E80D}"/>
              </a:ext>
            </a:extLst>
          </p:cNvPr>
          <p:cNvSpPr/>
          <p:nvPr/>
        </p:nvSpPr>
        <p:spPr>
          <a:xfrm>
            <a:off x="6858000" y="1905000"/>
            <a:ext cx="1752600" cy="462455"/>
          </a:xfrm>
          <a:prstGeom prst="rect">
            <a:avLst/>
          </a:prstGeom>
          <a:noFill/>
          <a:ln w="38100">
            <a:solidFill>
              <a:srgbClr val="F5B6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47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309CB77-A656-4BBC-9B58-FA34C8E504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65" t="7544" r="16551" b="16091"/>
          <a:stretch/>
        </p:blipFill>
        <p:spPr>
          <a:xfrm>
            <a:off x="0" y="990601"/>
            <a:ext cx="9144000" cy="58673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9960" y="457200"/>
            <a:ext cx="8145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Facilitator </a:t>
            </a:r>
            <a:r>
              <a:rPr lang="en-US" sz="2400" b="1" dirty="0">
                <a:solidFill>
                  <a:srgbClr val="F5B605"/>
                </a:solidFill>
              </a:rPr>
              <a:t>dashboard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: monitoring learners’ progress</a:t>
            </a:r>
          </a:p>
        </p:txBody>
      </p:sp>
    </p:spTree>
    <p:extLst>
      <p:ext uri="{BB962C8B-B14F-4D97-AF65-F5344CB8AC3E}">
        <p14:creationId xmlns:p14="http://schemas.microsoft.com/office/powerpoint/2010/main" val="382856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547CC20-6C38-4AC0-980B-39E6DF6908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81" t="7444" r="8535" b="9889"/>
          <a:stretch/>
        </p:blipFill>
        <p:spPr>
          <a:xfrm>
            <a:off x="0" y="1219200"/>
            <a:ext cx="9144000" cy="5638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9960" y="457200"/>
            <a:ext cx="8145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Facilitator </a:t>
            </a:r>
            <a:r>
              <a:rPr lang="en-US" sz="2400" b="1" dirty="0">
                <a:solidFill>
                  <a:srgbClr val="F5B605"/>
                </a:solidFill>
              </a:rPr>
              <a:t>dashboard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: access to reports and discussions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1600201" y="3962400"/>
            <a:ext cx="6172199" cy="1371600"/>
          </a:xfrm>
          <a:prstGeom prst="rect">
            <a:avLst/>
          </a:prstGeom>
          <a:noFill/>
          <a:ln w="38100">
            <a:solidFill>
              <a:srgbClr val="F5B6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2126968-7E13-424B-BC11-37B1BE55E80D}"/>
              </a:ext>
            </a:extLst>
          </p:cNvPr>
          <p:cNvSpPr/>
          <p:nvPr/>
        </p:nvSpPr>
        <p:spPr>
          <a:xfrm>
            <a:off x="1600201" y="1219200"/>
            <a:ext cx="5867399" cy="1634359"/>
          </a:xfrm>
          <a:prstGeom prst="rect">
            <a:avLst/>
          </a:prstGeom>
          <a:noFill/>
          <a:ln w="38100">
            <a:solidFill>
              <a:srgbClr val="F5B6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87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F302C3C-C105-4715-9B47-14410649BE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84" t="8173" r="15198" b="13992"/>
          <a:stretch/>
        </p:blipFill>
        <p:spPr>
          <a:xfrm>
            <a:off x="-1" y="1066799"/>
            <a:ext cx="9144001" cy="58181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9960" y="457200"/>
            <a:ext cx="8145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Facilitator </a:t>
            </a:r>
            <a:r>
              <a:rPr lang="en-US" sz="2400" b="1" dirty="0">
                <a:solidFill>
                  <a:srgbClr val="F5B605"/>
                </a:solidFill>
              </a:rPr>
              <a:t>dashboard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: moderating discussions, poll results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2126968-7E13-424B-BC11-37B1BE55E80D}"/>
              </a:ext>
            </a:extLst>
          </p:cNvPr>
          <p:cNvSpPr/>
          <p:nvPr/>
        </p:nvSpPr>
        <p:spPr>
          <a:xfrm>
            <a:off x="2895600" y="1979814"/>
            <a:ext cx="5486400" cy="1830186"/>
          </a:xfrm>
          <a:prstGeom prst="rect">
            <a:avLst/>
          </a:prstGeom>
          <a:noFill/>
          <a:ln w="38100">
            <a:solidFill>
              <a:srgbClr val="F5B6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BA314FF-2369-4611-95DB-E6863DF83A15}"/>
              </a:ext>
            </a:extLst>
          </p:cNvPr>
          <p:cNvSpPr/>
          <p:nvPr/>
        </p:nvSpPr>
        <p:spPr>
          <a:xfrm>
            <a:off x="3676935" y="5459408"/>
            <a:ext cx="609600" cy="304800"/>
          </a:xfrm>
          <a:prstGeom prst="rect">
            <a:avLst/>
          </a:prstGeom>
          <a:noFill/>
          <a:ln w="38100">
            <a:solidFill>
              <a:srgbClr val="F5B6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2DDA150-6B0C-42D5-AD2F-787218BA0925}"/>
              </a:ext>
            </a:extLst>
          </p:cNvPr>
          <p:cNvSpPr/>
          <p:nvPr/>
        </p:nvSpPr>
        <p:spPr>
          <a:xfrm>
            <a:off x="3676935" y="6553200"/>
            <a:ext cx="609600" cy="304800"/>
          </a:xfrm>
          <a:prstGeom prst="rect">
            <a:avLst/>
          </a:prstGeom>
          <a:noFill/>
          <a:ln w="38100">
            <a:solidFill>
              <a:srgbClr val="F5B6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07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0" y="414444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Simple and intuitive </a:t>
            </a:r>
            <a:r>
              <a:rPr lang="en-US" sz="2400" b="1" dirty="0">
                <a:solidFill>
                  <a:srgbClr val="E6AA00"/>
                </a:solidFill>
              </a:rPr>
              <a:t>interface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578D9B8-F42E-4C15-AF09-BE0A5D929B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00" b="4667"/>
          <a:stretch/>
        </p:blipFill>
        <p:spPr>
          <a:xfrm>
            <a:off x="0" y="1143000"/>
            <a:ext cx="91440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69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97CD16A-6028-49FD-A55B-0A9E6DD04EF5}"/>
              </a:ext>
            </a:extLst>
          </p:cNvPr>
          <p:cNvSpPr/>
          <p:nvPr/>
        </p:nvSpPr>
        <p:spPr>
          <a:xfrm>
            <a:off x="2667000" y="2819400"/>
            <a:ext cx="39469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solidFill>
                  <a:srgbClr val="5E6766"/>
                </a:solidFill>
                <a:latin typeface="Raleway" panose="020B0503030101060003" pitchFamily="34" charset="0"/>
                <a:cs typeface="Arial" charset="0"/>
              </a:rPr>
              <a:t>ADA Compliance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5E6766"/>
                </a:solidFill>
                <a:effectLst/>
                <a:uLnTx/>
                <a:uFillTx/>
                <a:latin typeface="Raleway" panose="020B0503030101060003" pitchFamily="34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4249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10C9294-0AEB-4707-85B5-B4F43C6C99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45" b="4001"/>
          <a:stretch/>
        </p:blipFill>
        <p:spPr>
          <a:xfrm>
            <a:off x="0" y="1066800"/>
            <a:ext cx="9144000" cy="51009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9280" y="533400"/>
            <a:ext cx="8145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Audio </a:t>
            </a:r>
            <a:r>
              <a:rPr lang="en-US" sz="2400" b="1" dirty="0">
                <a:solidFill>
                  <a:srgbClr val="F5B605"/>
                </a:solidFill>
              </a:rPr>
              <a:t>transcripts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can be enabled by the user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2126968-7E13-424B-BC11-37B1BE55E80D}"/>
              </a:ext>
            </a:extLst>
          </p:cNvPr>
          <p:cNvSpPr/>
          <p:nvPr/>
        </p:nvSpPr>
        <p:spPr>
          <a:xfrm>
            <a:off x="8644718" y="5486400"/>
            <a:ext cx="499281" cy="609601"/>
          </a:xfrm>
          <a:prstGeom prst="rect">
            <a:avLst/>
          </a:prstGeom>
          <a:noFill/>
          <a:ln w="57150">
            <a:solidFill>
              <a:srgbClr val="F5B6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748E3621-B653-4752-BDD2-9923007E7B48}"/>
              </a:ext>
            </a:extLst>
          </p:cNvPr>
          <p:cNvCxnSpPr/>
          <p:nvPr/>
        </p:nvCxnSpPr>
        <p:spPr>
          <a:xfrm>
            <a:off x="7696200" y="4876800"/>
            <a:ext cx="948518" cy="609600"/>
          </a:xfrm>
          <a:prstGeom prst="straightConnector1">
            <a:avLst/>
          </a:prstGeom>
          <a:ln w="57150">
            <a:solidFill>
              <a:srgbClr val="F5B60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60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71EAD81-A6FB-4100-B99B-4474B0FC0D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" t="6237" r="1197" b="5049"/>
          <a:stretch/>
        </p:blipFill>
        <p:spPr>
          <a:xfrm>
            <a:off x="0" y="1219199"/>
            <a:ext cx="9144000" cy="54483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9280" y="533400"/>
            <a:ext cx="8145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Audio </a:t>
            </a:r>
            <a:r>
              <a:rPr lang="en-US" sz="2400" b="1" dirty="0">
                <a:solidFill>
                  <a:srgbClr val="F5B605"/>
                </a:solidFill>
              </a:rPr>
              <a:t>transcripts</a:t>
            </a: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2126968-7E13-424B-BC11-37B1BE55E80D}"/>
              </a:ext>
            </a:extLst>
          </p:cNvPr>
          <p:cNvSpPr/>
          <p:nvPr/>
        </p:nvSpPr>
        <p:spPr>
          <a:xfrm>
            <a:off x="6248400" y="5181600"/>
            <a:ext cx="2895600" cy="1371600"/>
          </a:xfrm>
          <a:prstGeom prst="rect">
            <a:avLst/>
          </a:prstGeom>
          <a:noFill/>
          <a:ln w="38100">
            <a:solidFill>
              <a:srgbClr val="F5B6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61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0504F07-76F9-4890-A5E4-931DF1DA9D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73" t="6589" r="18782" b="29074"/>
          <a:stretch/>
        </p:blipFill>
        <p:spPr>
          <a:xfrm>
            <a:off x="-76200" y="1087052"/>
            <a:ext cx="9220200" cy="57709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9280" y="533400"/>
            <a:ext cx="8145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Video </a:t>
            </a:r>
            <a:r>
              <a:rPr lang="en-US" sz="2400" b="1" dirty="0">
                <a:solidFill>
                  <a:srgbClr val="F5B605"/>
                </a:solidFill>
              </a:rPr>
              <a:t>subtitles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in all the videos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2126968-7E13-424B-BC11-37B1BE55E80D}"/>
              </a:ext>
            </a:extLst>
          </p:cNvPr>
          <p:cNvSpPr/>
          <p:nvPr/>
        </p:nvSpPr>
        <p:spPr>
          <a:xfrm>
            <a:off x="4038600" y="5334000"/>
            <a:ext cx="3810000" cy="914400"/>
          </a:xfrm>
          <a:prstGeom prst="rect">
            <a:avLst/>
          </a:prstGeom>
          <a:noFill/>
          <a:ln w="38100">
            <a:solidFill>
              <a:srgbClr val="F5B6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92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Wiley logo transparent background">
            <a:extLst>
              <a:ext uri="{FF2B5EF4-FFF2-40B4-BE49-F238E27FC236}">
                <a16:creationId xmlns:a16="http://schemas.microsoft.com/office/drawing/2014/main" xmlns="" id="{7AD9F4C2-D20D-402C-8028-FAA44CBE33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361" y="3124200"/>
            <a:ext cx="1981277" cy="79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14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5AB87AB-2531-44D0-A7C7-24E64652ED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00" b="4667"/>
          <a:stretch/>
        </p:blipFill>
        <p:spPr>
          <a:xfrm>
            <a:off x="0" y="1066800"/>
            <a:ext cx="9144000" cy="5105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0" y="413583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5B605"/>
                </a:solidFill>
              </a:rPr>
              <a:t>Vertical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menu within each Learning Path</a:t>
            </a:r>
          </a:p>
        </p:txBody>
      </p:sp>
      <p:sp>
        <p:nvSpPr>
          <p:cNvPr id="4" name="Rectangle 3"/>
          <p:cNvSpPr/>
          <p:nvPr/>
        </p:nvSpPr>
        <p:spPr>
          <a:xfrm>
            <a:off x="1371600" y="1447800"/>
            <a:ext cx="2209800" cy="4038600"/>
          </a:xfrm>
          <a:prstGeom prst="rect">
            <a:avLst/>
          </a:prstGeom>
          <a:noFill/>
          <a:ln w="38100">
            <a:solidFill>
              <a:srgbClr val="E6A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48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4BA2E9-8CD9-42A8-AE3B-D9AF50079A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8" t="6061" r="3868" b="21939"/>
          <a:stretch/>
        </p:blipFill>
        <p:spPr>
          <a:xfrm>
            <a:off x="-8021" y="1181100"/>
            <a:ext cx="9169400" cy="4953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9960" y="457200"/>
            <a:ext cx="7993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5B605"/>
                </a:solidFill>
              </a:rPr>
              <a:t>Final exam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placed at the end of each Learning Path</a:t>
            </a:r>
          </a:p>
        </p:txBody>
      </p:sp>
      <p:sp>
        <p:nvSpPr>
          <p:cNvPr id="6" name="Rectangle 5"/>
          <p:cNvSpPr/>
          <p:nvPr/>
        </p:nvSpPr>
        <p:spPr>
          <a:xfrm>
            <a:off x="1143000" y="3200400"/>
            <a:ext cx="2049439" cy="685800"/>
          </a:xfrm>
          <a:prstGeom prst="rect">
            <a:avLst/>
          </a:prstGeom>
          <a:noFill/>
          <a:ln w="38100">
            <a:solidFill>
              <a:srgbClr val="F5B6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44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5515BA9-70DD-4BE4-B0BF-E56F6AECBC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88" t="6000" r="9460" b="16667"/>
          <a:stretch/>
        </p:blipFill>
        <p:spPr>
          <a:xfrm>
            <a:off x="-132348" y="1066800"/>
            <a:ext cx="9296401" cy="5410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9961" y="457200"/>
            <a:ext cx="8394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Modules grouped by </a:t>
            </a:r>
            <a:r>
              <a:rPr lang="en-US" sz="2400" b="1" dirty="0">
                <a:solidFill>
                  <a:srgbClr val="F5B605"/>
                </a:solidFill>
              </a:rPr>
              <a:t>themes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so it’s easy to find what you want</a:t>
            </a:r>
          </a:p>
        </p:txBody>
      </p:sp>
      <p:sp>
        <p:nvSpPr>
          <p:cNvPr id="6" name="Rectangle 5"/>
          <p:cNvSpPr/>
          <p:nvPr/>
        </p:nvSpPr>
        <p:spPr>
          <a:xfrm>
            <a:off x="990600" y="1981200"/>
            <a:ext cx="2057400" cy="1524000"/>
          </a:xfrm>
          <a:prstGeom prst="rect">
            <a:avLst/>
          </a:prstGeom>
          <a:noFill/>
          <a:ln w="38100">
            <a:solidFill>
              <a:srgbClr val="FFC7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78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AD16A2A-B70B-4836-A99F-FA116EB0B4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61" t="6942" r="8174" b="14391"/>
          <a:stretch/>
        </p:blipFill>
        <p:spPr>
          <a:xfrm>
            <a:off x="-38100" y="1103531"/>
            <a:ext cx="9220200" cy="5181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9960" y="457200"/>
            <a:ext cx="8374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A </a:t>
            </a:r>
            <a:r>
              <a:rPr lang="en-US" sz="2400" b="1" dirty="0">
                <a:solidFill>
                  <a:srgbClr val="F5B605"/>
                </a:solidFill>
              </a:rPr>
              <a:t>drop-down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menu reveals topics in detail</a:t>
            </a:r>
          </a:p>
        </p:txBody>
      </p:sp>
      <p:sp>
        <p:nvSpPr>
          <p:cNvPr id="6" name="Rectangle 5"/>
          <p:cNvSpPr/>
          <p:nvPr/>
        </p:nvSpPr>
        <p:spPr>
          <a:xfrm>
            <a:off x="1295400" y="3124200"/>
            <a:ext cx="2057400" cy="2286000"/>
          </a:xfrm>
          <a:prstGeom prst="rect">
            <a:avLst/>
          </a:prstGeom>
          <a:noFill/>
          <a:ln w="38100">
            <a:solidFill>
              <a:srgbClr val="F5B6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76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C17B155-BBC3-4E88-9423-554AB76DBC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61" t="6942" r="8174" b="14391"/>
          <a:stretch/>
        </p:blipFill>
        <p:spPr>
          <a:xfrm>
            <a:off x="533400" y="1226914"/>
            <a:ext cx="6819900" cy="38326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9960" y="457200"/>
            <a:ext cx="7840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Optional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b="1" dirty="0">
                <a:solidFill>
                  <a:srgbClr val="E6AA00"/>
                </a:solidFill>
              </a:rPr>
              <a:t>pre-assessments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to measure your knowledge</a:t>
            </a:r>
          </a:p>
        </p:txBody>
      </p:sp>
      <p:sp>
        <p:nvSpPr>
          <p:cNvPr id="6" name="Rectangle 5"/>
          <p:cNvSpPr/>
          <p:nvPr/>
        </p:nvSpPr>
        <p:spPr>
          <a:xfrm>
            <a:off x="1371600" y="2590800"/>
            <a:ext cx="2139820" cy="1840136"/>
          </a:xfrm>
          <a:prstGeom prst="rect">
            <a:avLst/>
          </a:prstGeom>
          <a:noFill/>
          <a:ln w="38100">
            <a:solidFill>
              <a:srgbClr val="F5B6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2572192" y="3733800"/>
            <a:ext cx="762000" cy="419100"/>
          </a:xfrm>
          <a:prstGeom prst="straightConnector1">
            <a:avLst/>
          </a:prstGeom>
          <a:ln w="38100">
            <a:solidFill>
              <a:srgbClr val="F5B60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744545" y="1807316"/>
            <a:ext cx="2076007" cy="211984"/>
          </a:xfrm>
          <a:prstGeom prst="rect">
            <a:avLst/>
          </a:prstGeom>
          <a:noFill/>
          <a:ln w="28575">
            <a:solidFill>
              <a:srgbClr val="F5B605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1672056-6876-454B-864A-70254038DC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940" t="25400" r="5861" b="14000"/>
          <a:stretch/>
        </p:blipFill>
        <p:spPr>
          <a:xfrm>
            <a:off x="4534784" y="3679336"/>
            <a:ext cx="4456816" cy="290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95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97CD16A-6028-49FD-A55B-0A9E6DD04EF5}"/>
              </a:ext>
            </a:extLst>
          </p:cNvPr>
          <p:cNvSpPr/>
          <p:nvPr/>
        </p:nvSpPr>
        <p:spPr>
          <a:xfrm>
            <a:off x="3352800" y="2819400"/>
            <a:ext cx="29722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5E6766"/>
                </a:solidFill>
                <a:effectLst/>
                <a:uLnTx/>
                <a:uFillTx/>
                <a:latin typeface="Raleway" panose="020B0503030101060003" pitchFamily="34" charset="0"/>
                <a:cs typeface="Arial" charset="0"/>
              </a:rPr>
              <a:t>Gamification </a:t>
            </a:r>
          </a:p>
        </p:txBody>
      </p:sp>
    </p:spTree>
    <p:extLst>
      <p:ext uri="{BB962C8B-B14F-4D97-AF65-F5344CB8AC3E}">
        <p14:creationId xmlns:p14="http://schemas.microsoft.com/office/powerpoint/2010/main" val="249314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660</Words>
  <Application>Microsoft Office PowerPoint</Application>
  <PresentationFormat>Bildschirmpräsentation (4:3)</PresentationFormat>
  <Paragraphs>105</Paragraphs>
  <Slides>34</Slides>
  <Notes>33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34</vt:i4>
      </vt:variant>
    </vt:vector>
  </HeadingPairs>
  <TitlesOfParts>
    <vt:vector size="35" baseType="lpstr"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Social newsletter: weekly updates on the activity in the course</vt:lpstr>
      <vt:lpstr>PowerPoint-Präsentation</vt:lpstr>
      <vt:lpstr>Certificates for each course completed within the WRA</vt:lpstr>
      <vt:lpstr>Certificates: available for download or export to LinkedIn</vt:lpstr>
      <vt:lpstr>Certificates: visible in LinkedIn profiles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John Wiley and Sons,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Barciela, Alejandra - Hoboken</dc:creator>
  <cp:lastModifiedBy>Schuelke, Reinhard - Berlin</cp:lastModifiedBy>
  <cp:revision>71</cp:revision>
  <dcterms:created xsi:type="dcterms:W3CDTF">2017-11-17T16:13:07Z</dcterms:created>
  <dcterms:modified xsi:type="dcterms:W3CDTF">2018-03-24T11:45:59Z</dcterms:modified>
</cp:coreProperties>
</file>