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7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системы учета журнального фонда БЕН РАН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343000"/>
          </a:xfrm>
        </p:spPr>
        <p:txBody>
          <a:bodyPr/>
          <a:lstStyle/>
          <a:p>
            <a:pPr algn="l"/>
            <a:r>
              <a:rPr lang="ru-RU" dirty="0" smtClean="0"/>
              <a:t>К.П. </a:t>
            </a:r>
            <a:r>
              <a:rPr lang="ru-RU" dirty="0" err="1" smtClean="0"/>
              <a:t>Погорелко</a:t>
            </a:r>
            <a:endParaRPr lang="ru-RU" dirty="0" smtClean="0"/>
          </a:p>
          <a:p>
            <a:pPr algn="l"/>
            <a:r>
              <a:rPr lang="ru-RU" dirty="0" smtClean="0"/>
              <a:t>БЕН РАН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8853"/>
            <a:ext cx="9144000" cy="634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201"/>
            <a:ext cx="9144000" cy="626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192"/>
            <a:ext cx="9144000" cy="641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0269"/>
            <a:ext cx="9144000" cy="627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4148"/>
            <a:ext cx="9144000" cy="628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132856"/>
            <a:ext cx="170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068960"/>
            <a:ext cx="15906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4418"/>
            <a:ext cx="9144000" cy="628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722" y="188640"/>
            <a:ext cx="9209443" cy="648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82854" cy="631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04" y="320210"/>
            <a:ext cx="9125696" cy="620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681" y="275602"/>
            <a:ext cx="9165681" cy="632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Технологические процессы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Учет журнального фонда:</a:t>
            </a:r>
          </a:p>
          <a:p>
            <a:pPr lvl="1"/>
            <a:r>
              <a:rPr lang="ru-RU" dirty="0" smtClean="0"/>
              <a:t>Ввод новых поступлений;</a:t>
            </a:r>
          </a:p>
          <a:p>
            <a:pPr lvl="1"/>
            <a:r>
              <a:rPr lang="ru-RU" dirty="0" smtClean="0"/>
              <a:t>Регистрация движения фонда между отделами БЕН;</a:t>
            </a:r>
          </a:p>
          <a:p>
            <a:pPr lvl="1"/>
            <a:r>
              <a:rPr lang="ru-RU" dirty="0" smtClean="0"/>
              <a:t>Ввод </a:t>
            </a:r>
            <a:r>
              <a:rPr lang="ru-RU" dirty="0" err="1" smtClean="0"/>
              <a:t>ретрофонда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Регистрация утерянных экземпляров;</a:t>
            </a:r>
          </a:p>
          <a:p>
            <a:pPr lvl="1"/>
            <a:r>
              <a:rPr lang="ru-RU" dirty="0" smtClean="0"/>
              <a:t>Списание;</a:t>
            </a:r>
          </a:p>
          <a:p>
            <a:pPr lvl="1"/>
            <a:r>
              <a:rPr lang="ru-RU" dirty="0" smtClean="0"/>
              <a:t>Регистрация доступности электронных версий</a:t>
            </a:r>
            <a:r>
              <a:rPr lang="ru-RU" dirty="0" smtClean="0"/>
              <a:t>;</a:t>
            </a:r>
            <a:endParaRPr lang="en-US" dirty="0" smtClean="0"/>
          </a:p>
          <a:p>
            <a:pPr lvl="1"/>
            <a:r>
              <a:rPr lang="ru-RU" dirty="0" smtClean="0"/>
              <a:t>Годовые отчеты движения фондов;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1"/>
            <a:ext cx="9174882" cy="645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050" y="221646"/>
            <a:ext cx="9191050" cy="64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4" y="332656"/>
            <a:ext cx="9057331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937"/>
            <a:ext cx="9144000" cy="628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564904"/>
            <a:ext cx="57721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861048"/>
            <a:ext cx="1866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562" y="284418"/>
            <a:ext cx="9178561" cy="63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764904"/>
          </a:xfrm>
        </p:spPr>
        <p:txBody>
          <a:bodyPr/>
          <a:lstStyle/>
          <a:p>
            <a:r>
              <a:rPr lang="en-US" dirty="0" smtClean="0"/>
              <a:t>Microsoft ASP.NET (MVC-3)</a:t>
            </a:r>
          </a:p>
          <a:p>
            <a:r>
              <a:rPr lang="en-US" dirty="0" smtClean="0"/>
              <a:t>jquery-1.9.1</a:t>
            </a:r>
          </a:p>
          <a:p>
            <a:r>
              <a:rPr lang="en-US" dirty="0" smtClean="0"/>
              <a:t>jquery-ui-1.10.1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Ближайшие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548880"/>
          </a:xfrm>
        </p:spPr>
        <p:txBody>
          <a:bodyPr/>
          <a:lstStyle/>
          <a:p>
            <a:r>
              <a:rPr lang="ru-RU" dirty="0" smtClean="0"/>
              <a:t>Формализация процедуры заказа;</a:t>
            </a:r>
          </a:p>
          <a:p>
            <a:r>
              <a:rPr lang="ru-RU" dirty="0" smtClean="0"/>
              <a:t>Формализация отчетных форм;</a:t>
            </a:r>
          </a:p>
          <a:p>
            <a:r>
              <a:rPr lang="ru-RU" dirty="0" smtClean="0"/>
              <a:t>Внедрение в эксплуатацию;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К.П. </a:t>
            </a:r>
            <a:r>
              <a:rPr lang="ru-RU" dirty="0" err="1" smtClean="0"/>
              <a:t>Погорелко</a:t>
            </a:r>
            <a:endParaRPr lang="ru-RU" dirty="0" smtClean="0"/>
          </a:p>
          <a:p>
            <a:pPr algn="l"/>
            <a:r>
              <a:rPr lang="ru-RU" dirty="0" smtClean="0"/>
              <a:t>БЕН РАН</a:t>
            </a:r>
          </a:p>
          <a:p>
            <a:pPr algn="l"/>
            <a:r>
              <a:rPr lang="en-US" smtClean="0"/>
              <a:t>pog@mi.ras.ru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Технологические процессы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Обеспечение внутренних процессов БЕН:</a:t>
            </a:r>
          </a:p>
          <a:p>
            <a:pPr lvl="1"/>
            <a:r>
              <a:rPr lang="ru-RU" dirty="0" smtClean="0"/>
              <a:t>Ведение списков выставок новых поступлений в ЦБ;</a:t>
            </a:r>
          </a:p>
          <a:p>
            <a:pPr lvl="1"/>
            <a:r>
              <a:rPr lang="ru-RU" dirty="0" smtClean="0"/>
              <a:t>Заказ на копирование в читальном зале;</a:t>
            </a:r>
          </a:p>
          <a:p>
            <a:pPr lvl="1"/>
            <a:r>
              <a:rPr lang="ru-RU" dirty="0" smtClean="0"/>
              <a:t>Формирование выставок новых поступлений в филиалах БЕН;</a:t>
            </a:r>
          </a:p>
          <a:p>
            <a:r>
              <a:rPr lang="ru-RU" dirty="0" smtClean="0"/>
              <a:t>Экспорт информации в другие системы:</a:t>
            </a:r>
          </a:p>
          <a:p>
            <a:pPr lvl="1"/>
            <a:r>
              <a:rPr lang="ru-RU" dirty="0" smtClean="0"/>
              <a:t>Электронный каталог БЕН;</a:t>
            </a:r>
          </a:p>
          <a:p>
            <a:pPr lvl="1"/>
            <a:r>
              <a:rPr lang="ru-RU" dirty="0" smtClean="0"/>
              <a:t>Сводный каталог ГПНТБ;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места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Администратор системы.</a:t>
            </a:r>
          </a:p>
          <a:p>
            <a:r>
              <a:rPr lang="ru-RU" dirty="0" smtClean="0"/>
              <a:t>Регистратор </a:t>
            </a:r>
            <a:r>
              <a:rPr lang="ru-RU" dirty="0" smtClean="0"/>
              <a:t>поступлений в ЦБ </a:t>
            </a:r>
            <a:r>
              <a:rPr lang="ru-RU" dirty="0" smtClean="0"/>
              <a:t>(</a:t>
            </a:r>
            <a:r>
              <a:rPr lang="ru-RU" dirty="0" err="1" smtClean="0"/>
              <a:t>отеч</a:t>
            </a:r>
            <a:r>
              <a:rPr lang="ru-RU" dirty="0" smtClean="0"/>
              <a:t>./</a:t>
            </a:r>
            <a:r>
              <a:rPr lang="ru-RU" dirty="0" err="1" smtClean="0"/>
              <a:t>ино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Отдел обслуживания читателей.</a:t>
            </a:r>
          </a:p>
          <a:p>
            <a:r>
              <a:rPr lang="ru-RU" dirty="0" smtClean="0"/>
              <a:t>Отдел основных фондов.</a:t>
            </a:r>
          </a:p>
          <a:p>
            <a:r>
              <a:rPr lang="ru-RU" dirty="0" smtClean="0"/>
              <a:t>Сопровождение электронных версий.</a:t>
            </a:r>
          </a:p>
          <a:p>
            <a:r>
              <a:rPr lang="ru-RU" dirty="0" smtClean="0"/>
              <a:t>Сетевая библиотека.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</a:t>
            </a:r>
            <a:r>
              <a:rPr lang="ru-RU" dirty="0" smtClean="0"/>
              <a:t>журнального фонда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72200" y="2924942"/>
            <a:ext cx="187220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58816" y="4627984"/>
            <a:ext cx="2160240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11216" y="4780384"/>
            <a:ext cx="2160240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63616" y="4932784"/>
            <a:ext cx="2160240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085184"/>
            <a:ext cx="2160240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516216" y="2996950"/>
            <a:ext cx="1624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Отдел фондов </a:t>
            </a:r>
            <a:endParaRPr lang="ru-RU" dirty="0" smtClean="0"/>
          </a:p>
          <a:p>
            <a:r>
              <a:rPr lang="ru-RU" dirty="0" smtClean="0"/>
              <a:t>БЕН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5229200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Библиотеки</a:t>
            </a:r>
          </a:p>
          <a:p>
            <a:r>
              <a:rPr lang="ru-RU" dirty="0" smtClean="0"/>
              <a:t>сети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2924942"/>
            <a:ext cx="1656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9160" y="2916558"/>
            <a:ext cx="1656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384" y="4699992"/>
            <a:ext cx="187220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784" y="4852392"/>
            <a:ext cx="187220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5184" y="5004792"/>
            <a:ext cx="187220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5157192"/>
            <a:ext cx="187220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43608" y="544522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Поставщики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2996950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Читальный зал </a:t>
            </a:r>
            <a:endParaRPr lang="ru-RU" dirty="0" smtClean="0"/>
          </a:p>
          <a:p>
            <a:r>
              <a:rPr lang="ru-RU" dirty="0" smtClean="0"/>
              <a:t>БЕН</a:t>
            </a:r>
            <a:endParaRPr lang="ru-RU" dirty="0"/>
          </a:p>
        </p:txBody>
      </p:sp>
      <p:sp>
        <p:nvSpPr>
          <p:cNvPr id="21" name="Стрелка вверх 20"/>
          <p:cNvSpPr/>
          <p:nvPr/>
        </p:nvSpPr>
        <p:spPr>
          <a:xfrm>
            <a:off x="1115616" y="4005062"/>
            <a:ext cx="720080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555776" y="321297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436096" y="321297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верх/вниз 24"/>
          <p:cNvSpPr/>
          <p:nvPr/>
        </p:nvSpPr>
        <p:spPr>
          <a:xfrm rot="1826164">
            <a:off x="6300479" y="3889348"/>
            <a:ext cx="288032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548097">
            <a:off x="2416153" y="4069094"/>
            <a:ext cx="1687878" cy="3062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3131840" y="5157192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>
            <a:off x="7452320" y="5085184"/>
            <a:ext cx="576064" cy="28803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>
            <a:off x="7452320" y="5733256"/>
            <a:ext cx="576064" cy="28803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020272" y="4149080"/>
            <a:ext cx="1933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Самостоятельная </a:t>
            </a:r>
          </a:p>
          <a:p>
            <a:r>
              <a:rPr lang="ru-RU" dirty="0" smtClean="0"/>
              <a:t>подписка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380312" y="602128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Дары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068958"/>
            <a:ext cx="1656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3140966"/>
            <a:ext cx="1813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Отделы  </a:t>
            </a:r>
            <a:endParaRPr lang="ru-RU" dirty="0" smtClean="0"/>
          </a:p>
          <a:p>
            <a:r>
              <a:rPr lang="ru-RU" dirty="0" smtClean="0"/>
              <a:t>комплектования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9552" y="1484784"/>
            <a:ext cx="1656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Двойная стрелка вверх/вниз 33"/>
          <p:cNvSpPr/>
          <p:nvPr/>
        </p:nvSpPr>
        <p:spPr>
          <a:xfrm>
            <a:off x="1259632" y="2348880"/>
            <a:ext cx="288032" cy="47575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19872" y="1484784"/>
            <a:ext cx="165618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верх/вниз 35"/>
          <p:cNvSpPr/>
          <p:nvPr/>
        </p:nvSpPr>
        <p:spPr>
          <a:xfrm>
            <a:off x="4139952" y="2348880"/>
            <a:ext cx="288032" cy="47575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39552" y="1556792"/>
            <a:ext cx="1626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Отдел </a:t>
            </a:r>
          </a:p>
          <a:p>
            <a:r>
              <a:rPr lang="ru-RU" dirty="0" smtClean="0"/>
              <a:t>каталогизации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491880" y="1556792"/>
            <a:ext cx="1484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Ксеро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копирование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Модернизация рабочего места регистратора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Улучшен поиск журналов с использованием </a:t>
            </a:r>
            <a:r>
              <a:rPr lang="ru-RU" dirty="0" err="1" smtClean="0"/>
              <a:t>автозаполнения</a:t>
            </a:r>
            <a:r>
              <a:rPr lang="ru-RU" dirty="0" smtClean="0"/>
              <a:t> и рекомендаций операторов;</a:t>
            </a:r>
          </a:p>
          <a:p>
            <a:r>
              <a:rPr lang="ru-RU" dirty="0" smtClean="0"/>
              <a:t>Улучшена структура рабочего места;</a:t>
            </a:r>
          </a:p>
          <a:p>
            <a:r>
              <a:rPr lang="ru-RU" dirty="0" smtClean="0"/>
              <a:t>Блокировка функциональности во время обновления;</a:t>
            </a:r>
          </a:p>
          <a:p>
            <a:r>
              <a:rPr lang="ru-RU" dirty="0" smtClean="0"/>
              <a:t>Использован принцип частичного обновления страницы;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610" y="0"/>
            <a:ext cx="8719870" cy="679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время загрузки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972816"/>
          </a:xfrm>
        </p:spPr>
        <p:txBody>
          <a:bodyPr/>
          <a:lstStyle/>
          <a:p>
            <a:r>
              <a:rPr lang="ru-RU" dirty="0" smtClean="0"/>
              <a:t>Страница целиком  - </a:t>
            </a:r>
            <a:r>
              <a:rPr lang="ru-RU" dirty="0" smtClean="0"/>
              <a:t>2.9 </a:t>
            </a:r>
            <a:r>
              <a:rPr lang="ru-RU" dirty="0" smtClean="0"/>
              <a:t>сек.</a:t>
            </a:r>
          </a:p>
          <a:p>
            <a:r>
              <a:rPr lang="ru-RU" dirty="0" smtClean="0"/>
              <a:t>Только таблица  -  1.7 сек.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Сетевая библиотека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306"/>
            <a:ext cx="9144000" cy="543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225</Words>
  <Application>Microsoft Office PowerPoint</Application>
  <PresentationFormat>Экран (4:3)</PresentationFormat>
  <Paragraphs>66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Развитие системы учета журнального фонда БЕН РАН</vt:lpstr>
      <vt:lpstr>Технологические процессы</vt:lpstr>
      <vt:lpstr>Технологические процессы (2)</vt:lpstr>
      <vt:lpstr>Рабочие места</vt:lpstr>
      <vt:lpstr>Движение журнального фонда</vt:lpstr>
      <vt:lpstr>Модернизация рабочего места регистратора</vt:lpstr>
      <vt:lpstr>Слайд 7</vt:lpstr>
      <vt:lpstr>Среднее время загрузки</vt:lpstr>
      <vt:lpstr>Сетевая библиотека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Реализация</vt:lpstr>
      <vt:lpstr>Ближайшие задачи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программного обеспечения системы учета журнального фонда БЕН РАН</dc:title>
  <dc:creator>Pog</dc:creator>
  <cp:lastModifiedBy>Pog</cp:lastModifiedBy>
  <cp:revision>39</cp:revision>
  <dcterms:created xsi:type="dcterms:W3CDTF">2013-06-22T09:02:17Z</dcterms:created>
  <dcterms:modified xsi:type="dcterms:W3CDTF">2013-06-25T19:27:31Z</dcterms:modified>
</cp:coreProperties>
</file>