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3548" autoAdjust="0"/>
  </p:normalViewPr>
  <p:slideViewPr>
    <p:cSldViewPr>
      <p:cViewPr varScale="1">
        <p:scale>
          <a:sx n="77" d="100"/>
          <a:sy n="77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AAB20C-F4F9-4AFC-8196-69C79E856086}" type="datetimeFigureOut">
              <a:rPr lang="ru-RU" smtClean="0"/>
              <a:t>28.06.2011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156FBD-9BD2-40A7-BE10-0EEC59790B4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156FBD-9BD2-40A7-BE10-0EEC59790B46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28.06.2011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Система управления электронной библиотекой </a:t>
            </a:r>
            <a:r>
              <a:rPr lang="en-US" dirty="0" err="1" smtClean="0"/>
              <a:t>LibMeta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5072074"/>
            <a:ext cx="6858000" cy="533400"/>
          </a:xfrm>
        </p:spPr>
        <p:txBody>
          <a:bodyPr>
            <a:noAutofit/>
          </a:bodyPr>
          <a:lstStyle/>
          <a:p>
            <a:r>
              <a:rPr lang="ru-RU" dirty="0" err="1" smtClean="0"/>
              <a:t>Каленкова</a:t>
            </a:r>
            <a:r>
              <a:rPr lang="ru-RU" dirty="0" smtClean="0"/>
              <a:t> Анна </a:t>
            </a:r>
          </a:p>
          <a:p>
            <a:r>
              <a:rPr lang="ru-RU" dirty="0" smtClean="0"/>
              <a:t>ВЦ РАН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714488"/>
            <a:ext cx="3686172" cy="990600"/>
          </a:xfrm>
        </p:spPr>
        <p:txBody>
          <a:bodyPr>
            <a:noAutofit/>
          </a:bodyPr>
          <a:lstStyle/>
          <a:p>
            <a:r>
              <a:rPr lang="ru-RU" dirty="0" smtClean="0"/>
              <a:t>Алгоритм получения метаданных некоторого ресурса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3143248"/>
            <a:ext cx="3786214" cy="322324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системе создан универсальный модуль загрузки метаданных в некотором </a:t>
            </a:r>
            <a:r>
              <a:rPr lang="en-US" dirty="0" smtClean="0">
                <a:latin typeface="Calibri" pitchFamily="34" charset="0"/>
              </a:rPr>
              <a:t>XML</a:t>
            </a:r>
            <a:r>
              <a:rPr lang="ru-RU" dirty="0" smtClean="0">
                <a:latin typeface="Calibri" pitchFamily="34" charset="0"/>
              </a:rPr>
              <a:t>-</a:t>
            </a:r>
            <a:r>
              <a:rPr lang="ru-RU" dirty="0" smtClean="0"/>
              <a:t>формате (есть поддержка </a:t>
            </a:r>
            <a:r>
              <a:rPr lang="en-US" dirty="0" smtClean="0">
                <a:latin typeface="Calibri" pitchFamily="34" charset="0"/>
              </a:rPr>
              <a:t>OAI-PMH</a:t>
            </a:r>
            <a:r>
              <a:rPr lang="en-US" dirty="0" smtClean="0"/>
              <a:t> </a:t>
            </a:r>
            <a:r>
              <a:rPr lang="ru-RU" dirty="0" smtClean="0"/>
              <a:t>протокола)</a:t>
            </a:r>
            <a:r>
              <a:rPr lang="ru-RU" dirty="0" smtClean="0">
                <a:latin typeface="Calibri" pitchFamily="34" charset="0"/>
              </a:rPr>
              <a:t>. Внедрен модуль проверки на наличие дубликатов.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4257675" y="-38100"/>
          <a:ext cx="4886325" cy="6896100"/>
        </p:xfrm>
        <a:graphic>
          <a:graphicData uri="http://schemas.openxmlformats.org/presentationml/2006/ole">
            <p:oleObj spid="_x0000_s6148" name="Visio" r:id="rId4" imgW="7435786" imgH="10486739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5400" dirty="0" smtClean="0"/>
              <a:t>Спасибо!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СУЭБ </a:t>
            </a:r>
            <a:r>
              <a:rPr lang="en-US" dirty="0" err="1" smtClean="0"/>
              <a:t>LibMeta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C 2007 года в ВЦ РАН ведутся работы по созданию СУЭБ в рамках </a:t>
            </a:r>
            <a:r>
              <a:rPr lang="ru-RU" dirty="0" smtClean="0"/>
              <a:t>ЕНИП (Единого научного информационного пространства)  </a:t>
            </a:r>
            <a:r>
              <a:rPr lang="ru-RU" dirty="0" smtClean="0"/>
              <a:t>под названием </a:t>
            </a:r>
            <a:r>
              <a:rPr lang="ru-RU" dirty="0" err="1" smtClean="0"/>
              <a:t>LibMeta</a:t>
            </a:r>
            <a:endParaRPr lang="ru-RU" dirty="0" smtClean="0"/>
          </a:p>
          <a:p>
            <a:r>
              <a:rPr lang="ru-RU" dirty="0" smtClean="0"/>
              <a:t>У</a:t>
            </a:r>
            <a:r>
              <a:rPr lang="ru-RU" dirty="0" smtClean="0"/>
              <a:t>нифицированное решение для библиотек, архивов </a:t>
            </a:r>
            <a:r>
              <a:rPr lang="ru-RU" dirty="0" smtClean="0"/>
              <a:t>и </a:t>
            </a:r>
            <a:r>
              <a:rPr lang="ru-RU" dirty="0" smtClean="0"/>
              <a:t>музеев </a:t>
            </a:r>
            <a:r>
              <a:rPr lang="ru-RU" dirty="0" smtClean="0"/>
              <a:t>РАН </a:t>
            </a:r>
            <a:r>
              <a:rPr lang="ru-RU" dirty="0" smtClean="0"/>
              <a:t>, </a:t>
            </a:r>
            <a:r>
              <a:rPr lang="ru-RU" dirty="0" smtClean="0"/>
              <a:t>позволяющее публиковать </a:t>
            </a:r>
            <a:r>
              <a:rPr lang="ru-RU" dirty="0" smtClean="0"/>
              <a:t>полные тексты </a:t>
            </a:r>
            <a:r>
              <a:rPr lang="ru-RU" dirty="0" smtClean="0"/>
              <a:t>научных работ </a:t>
            </a:r>
            <a:r>
              <a:rPr lang="ru-RU" dirty="0" smtClean="0"/>
              <a:t>и </a:t>
            </a:r>
            <a:r>
              <a:rPr lang="ru-RU" dirty="0" err="1" smtClean="0"/>
              <a:t>мультимедийные</a:t>
            </a:r>
            <a:r>
              <a:rPr lang="ru-RU" dirty="0" smtClean="0"/>
              <a:t> </a:t>
            </a:r>
            <a:r>
              <a:rPr lang="ru-RU" dirty="0" smtClean="0"/>
              <a:t>материалы</a:t>
            </a:r>
          </a:p>
          <a:p>
            <a:r>
              <a:rPr lang="ru-RU" dirty="0" smtClean="0"/>
              <a:t>Возможность интеграция </a:t>
            </a:r>
            <a:r>
              <a:rPr lang="ru-RU" dirty="0" smtClean="0"/>
              <a:t>с существующими информационными системами </a:t>
            </a:r>
            <a:r>
              <a:rPr lang="ru-RU" dirty="0" smtClean="0"/>
              <a:t>РАН в рамках ЕНИП</a:t>
            </a:r>
            <a:endParaRPr lang="en-US" dirty="0" smtClean="0"/>
          </a:p>
          <a:p>
            <a:r>
              <a:rPr lang="ru-RU" dirty="0" smtClean="0"/>
              <a:t>Портал ЭБ «Научное наследие России»  является </a:t>
            </a:r>
            <a:r>
              <a:rPr lang="ru-RU" dirty="0" smtClean="0"/>
              <a:t>установкой </a:t>
            </a:r>
            <a:r>
              <a:rPr lang="ru-RU" dirty="0" smtClean="0"/>
              <a:t>СУЭБ </a:t>
            </a:r>
            <a:r>
              <a:rPr lang="ru-RU" dirty="0" err="1" smtClean="0"/>
              <a:t>LibMeta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Профиль метаданных СУЭБ </a:t>
            </a:r>
            <a:r>
              <a:rPr lang="en-US" sz="3600" dirty="0" err="1" smtClean="0"/>
              <a:t>LibMeta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14422"/>
            <a:ext cx="8229600" cy="4937760"/>
          </a:xfrm>
        </p:spPr>
        <p:txBody>
          <a:bodyPr>
            <a:normAutofit fontScale="85000" lnSpcReduction="10000"/>
          </a:bodyPr>
          <a:lstStyle/>
          <a:p>
            <a:endParaRPr lang="ru-RU" sz="2800" dirty="0" smtClean="0"/>
          </a:p>
          <a:p>
            <a:r>
              <a:rPr lang="ru-RU" sz="2800" dirty="0" smtClean="0"/>
              <a:t>Использование технологий </a:t>
            </a:r>
            <a:r>
              <a:rPr lang="ru-RU" sz="2800" dirty="0" err="1" smtClean="0"/>
              <a:t>Semantic</a:t>
            </a:r>
            <a:r>
              <a:rPr lang="ru-RU" sz="2800" dirty="0" smtClean="0"/>
              <a:t> </a:t>
            </a:r>
            <a:r>
              <a:rPr lang="ru-RU" sz="2800" dirty="0" err="1" smtClean="0"/>
              <a:t>Web</a:t>
            </a:r>
            <a:r>
              <a:rPr lang="en-US" sz="2800" dirty="0" smtClean="0"/>
              <a:t> </a:t>
            </a:r>
            <a:r>
              <a:rPr lang="en-US" sz="2800" dirty="0" smtClean="0">
                <a:latin typeface="Calibri" pitchFamily="34" charset="0"/>
              </a:rPr>
              <a:t>(OWL/RDF/RDFS)</a:t>
            </a:r>
            <a:r>
              <a:rPr lang="ru-RU" sz="2800" dirty="0" smtClean="0">
                <a:latin typeface="Calibri" pitchFamily="34" charset="0"/>
              </a:rPr>
              <a:t>, </a:t>
            </a:r>
            <a:r>
              <a:rPr lang="ru-RU" sz="2800" dirty="0" smtClean="0"/>
              <a:t>поиск по семантике и связям, а не только по ключевым словам и полным текстам</a:t>
            </a:r>
          </a:p>
          <a:p>
            <a:r>
              <a:rPr lang="ru-RU" dirty="0" smtClean="0"/>
              <a:t>Профиль </a:t>
            </a:r>
            <a:r>
              <a:rPr lang="ru-RU" dirty="0" smtClean="0"/>
              <a:t>метаданных СУЭБ </a:t>
            </a:r>
            <a:r>
              <a:rPr lang="en-US" dirty="0" err="1" smtClean="0">
                <a:latin typeface="Calibri" pitchFamily="34" charset="0"/>
              </a:rPr>
              <a:t>LibMeta</a:t>
            </a:r>
            <a:r>
              <a:rPr lang="en-US" dirty="0" smtClean="0"/>
              <a:t> </a:t>
            </a:r>
            <a:r>
              <a:rPr lang="ru-RU" dirty="0" smtClean="0"/>
              <a:t>построен на основе профиля </a:t>
            </a:r>
            <a:r>
              <a:rPr lang="ru-RU" dirty="0" smtClean="0"/>
              <a:t>ЕНИП</a:t>
            </a:r>
          </a:p>
          <a:p>
            <a:r>
              <a:rPr lang="ru-RU" dirty="0" smtClean="0"/>
              <a:t>В профиле метаданных ЕНИП для электронных библиотек используются ресурсы, такие как Организации, Персоны, Публикации, а также Библиографическое описание </a:t>
            </a:r>
            <a:r>
              <a:rPr lang="ru-RU" dirty="0" smtClean="0"/>
              <a:t>публикации</a:t>
            </a:r>
          </a:p>
          <a:p>
            <a:r>
              <a:rPr lang="ru-RU" dirty="0" smtClean="0"/>
              <a:t>К основным типам данных, представленных в СУЭБ </a:t>
            </a:r>
            <a:r>
              <a:rPr lang="en-US" dirty="0" err="1" smtClean="0">
                <a:latin typeface="Calibri" pitchFamily="34" charset="0"/>
              </a:rPr>
              <a:t>LibMeta</a:t>
            </a:r>
            <a:r>
              <a:rPr lang="ru-RU" dirty="0" smtClean="0"/>
              <a:t>, относятся Публикации, Персоны (авторы</a:t>
            </a:r>
            <a:r>
              <a:rPr lang="ru-RU" dirty="0" smtClean="0"/>
              <a:t>)</a:t>
            </a:r>
          </a:p>
          <a:p>
            <a:r>
              <a:rPr lang="ru-RU" dirty="0" smtClean="0"/>
              <a:t>Р</a:t>
            </a:r>
            <a:r>
              <a:rPr lang="ru-RU" dirty="0" smtClean="0"/>
              <a:t>азработаны </a:t>
            </a:r>
            <a:r>
              <a:rPr lang="ru-RU" dirty="0" smtClean="0"/>
              <a:t>дополнительные прикладные профили поддержки музейной деятельности и мультимедийных представлений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Профиль метаданных СУЭБ </a:t>
            </a:r>
            <a:r>
              <a:rPr lang="en-US" dirty="0" err="1" smtClean="0"/>
              <a:t>LibMeta</a:t>
            </a: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28737"/>
            <a:ext cx="7572428" cy="4534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Общая архитектура СУЭБ </a:t>
            </a:r>
            <a:r>
              <a:rPr lang="en-US" sz="3600" dirty="0" err="1" smtClean="0"/>
              <a:t>LibMeta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429264"/>
            <a:ext cx="8115328" cy="122776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Подсистема работы с метаданными об ученых, публикациях, музейных объектах позволяет просматривать, редактировать, а также производить поиск информации об ученом, публикации, музейном объекте.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785794"/>
            <a:ext cx="5362575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архитектура СУЭБ </a:t>
            </a:r>
            <a:r>
              <a:rPr lang="en-US" dirty="0" err="1" smtClean="0"/>
              <a:t>LibMeta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2971792" cy="49377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Подсистема работы с коллекциями позволяет просматривать, редактировать и выполнять поиск по </a:t>
            </a:r>
            <a:r>
              <a:rPr lang="ru-RU" dirty="0" smtClean="0"/>
              <a:t>коллекции.</a:t>
            </a:r>
          </a:p>
          <a:p>
            <a:pPr lvl="0"/>
            <a:r>
              <a:rPr lang="ru-RU" dirty="0" smtClean="0"/>
              <a:t>Подсистема </a:t>
            </a:r>
            <a:r>
              <a:rPr lang="ru-RU" dirty="0" smtClean="0"/>
              <a:t>работы с наборами дополнительных атрибутов дает возможность создавать наборы атрибутов, назначать их некоторому музейному </a:t>
            </a:r>
            <a:r>
              <a:rPr lang="ru-RU" dirty="0" smtClean="0"/>
              <a:t>предмету.</a:t>
            </a:r>
          </a:p>
          <a:p>
            <a:pPr lvl="0"/>
            <a:r>
              <a:rPr lang="ru-RU" dirty="0" smtClean="0"/>
              <a:t>Подсистема работы </a:t>
            </a:r>
            <a:r>
              <a:rPr lang="ru-RU" dirty="0" smtClean="0"/>
              <a:t>с </a:t>
            </a:r>
            <a:r>
              <a:rPr lang="ru-RU" dirty="0" err="1" smtClean="0"/>
              <a:t>медиа-объектами</a:t>
            </a:r>
            <a:r>
              <a:rPr lang="ru-RU" dirty="0" smtClean="0"/>
              <a:t> позволяет просматривать и редактировать </a:t>
            </a:r>
            <a:r>
              <a:rPr lang="ru-RU" dirty="0" err="1" smtClean="0"/>
              <a:t>медиа-объекты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214818"/>
            <a:ext cx="33718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285860"/>
            <a:ext cx="545782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архитектура СУЭБ </a:t>
            </a:r>
            <a:r>
              <a:rPr lang="en-US" dirty="0" err="1" smtClean="0"/>
              <a:t>LibMeta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219200"/>
            <a:ext cx="2214578" cy="485300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Подсистема хранения и просмотра отсканированных текстов дает возможность просматривать подряд страницы издания, переходить на любую заданную страницу (в том числе на предыдущую, на последующую, на страницу с заданным номером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142984"/>
            <a:ext cx="61150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архитектура СУЭБ </a:t>
            </a:r>
            <a:r>
              <a:rPr lang="en-US" dirty="0" err="1" smtClean="0"/>
              <a:t>LibMeta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Подсистема управления структурой статического наполнения портала.</a:t>
            </a:r>
          </a:p>
          <a:p>
            <a:pPr lvl="0"/>
            <a:r>
              <a:rPr lang="ru-RU" dirty="0" smtClean="0"/>
              <a:t>Подсистема управления группами и пользователями.</a:t>
            </a:r>
          </a:p>
          <a:p>
            <a:pPr lvl="0"/>
            <a:r>
              <a:rPr lang="ru-RU" dirty="0" smtClean="0"/>
              <a:t>Подсистема управления новостями.</a:t>
            </a:r>
          </a:p>
          <a:p>
            <a:pPr lvl="0"/>
            <a:r>
              <a:rPr lang="ru-RU" dirty="0" smtClean="0"/>
              <a:t>Подсистема ведения словарей и классификаторов, которые могут быть использованы для организации тематического поиска.</a:t>
            </a:r>
          </a:p>
          <a:p>
            <a:pPr lvl="0"/>
            <a:r>
              <a:rPr lang="ru-RU" dirty="0" smtClean="0"/>
              <a:t>Подсистема пакетной загрузки данных позволяет загружать данные в формате </a:t>
            </a:r>
            <a:r>
              <a:rPr lang="en-US" dirty="0" smtClean="0">
                <a:latin typeface="Calibri" pitchFamily="34" charset="0"/>
              </a:rPr>
              <a:t>RDF</a:t>
            </a:r>
            <a:r>
              <a:rPr lang="ru-RU" dirty="0" smtClean="0">
                <a:latin typeface="Calibri" pitchFamily="34" charset="0"/>
              </a:rPr>
              <a:t>/</a:t>
            </a:r>
            <a:r>
              <a:rPr lang="en-US" dirty="0" smtClean="0">
                <a:latin typeface="Calibri" pitchFamily="34" charset="0"/>
              </a:rPr>
              <a:t>XML </a:t>
            </a:r>
            <a:r>
              <a:rPr lang="ru-RU" dirty="0" smtClean="0"/>
              <a:t>в </a:t>
            </a:r>
            <a:r>
              <a:rPr lang="ru-RU" dirty="0" smtClean="0"/>
              <a:t>соответствии с онтологической моделью метаданных </a:t>
            </a:r>
            <a:r>
              <a:rPr lang="en-US" dirty="0" err="1" smtClean="0">
                <a:latin typeface="Calibri" pitchFamily="34" charset="0"/>
              </a:rPr>
              <a:t>LibMeta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Подсистема полнотекстового поиска информации об ученых, публикациях, музейных объектах, коллекциях и </a:t>
            </a:r>
            <a:r>
              <a:rPr lang="ru-RU" dirty="0" err="1" smtClean="0"/>
              <a:t>медиа-объектах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Подсистема импорта метаданных, а также подготовленных электронных изданий и их оглавлений из внешних систем.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Интеграция </a:t>
            </a:r>
            <a:r>
              <a:rPr lang="ru-RU" sz="3600" dirty="0" smtClean="0"/>
              <a:t>СУЭБ </a:t>
            </a:r>
            <a:r>
              <a:rPr lang="en-US" sz="3600" dirty="0" err="1" smtClean="0"/>
              <a:t>LibMeta</a:t>
            </a:r>
            <a:r>
              <a:rPr lang="en-US" sz="3600" dirty="0" smtClean="0"/>
              <a:t> </a:t>
            </a:r>
            <a:r>
              <a:rPr lang="ru-RU" sz="3600" dirty="0" smtClean="0"/>
              <a:t>с другими информационными </a:t>
            </a:r>
            <a:r>
              <a:rPr lang="ru-RU" sz="3600" dirty="0" smtClean="0"/>
              <a:t>системами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 Центральном портале «Научное наследие России» метаданные Персон </a:t>
            </a:r>
            <a:r>
              <a:rPr lang="ru-RU" dirty="0" smtClean="0"/>
              <a:t>и </a:t>
            </a:r>
            <a:r>
              <a:rPr lang="ru-RU" dirty="0" smtClean="0"/>
              <a:t>Публикаций загружаются </a:t>
            </a:r>
            <a:r>
              <a:rPr lang="ru-RU" dirty="0" smtClean="0"/>
              <a:t>с Сервера подготовки </a:t>
            </a:r>
            <a:r>
              <a:rPr lang="ru-RU" dirty="0" smtClean="0"/>
              <a:t>метаданных. </a:t>
            </a:r>
            <a:r>
              <a:rPr lang="ru-RU" dirty="0" smtClean="0"/>
              <a:t>При этом, метаданные не проверяются на наличие дубликатов в системе СУЭБ </a:t>
            </a:r>
            <a:r>
              <a:rPr lang="en-US" dirty="0" err="1" smtClean="0">
                <a:latin typeface="Calibri" pitchFamily="34" charset="0"/>
              </a:rPr>
              <a:t>LibMeta</a:t>
            </a:r>
            <a:r>
              <a:rPr lang="ru-RU" dirty="0" smtClean="0">
                <a:latin typeface="Calibri" pitchFamily="34" charset="0"/>
              </a:rPr>
              <a:t>,</a:t>
            </a:r>
            <a:r>
              <a:rPr lang="ru-RU" dirty="0" smtClean="0"/>
              <a:t> так как Сервер подготовки </a:t>
            </a:r>
            <a:r>
              <a:rPr lang="ru-RU" dirty="0" smtClean="0"/>
              <a:t>метаданных является </a:t>
            </a:r>
            <a:r>
              <a:rPr lang="ru-RU" dirty="0" smtClean="0"/>
              <a:t>единственным поставщиком информации о </a:t>
            </a:r>
            <a:r>
              <a:rPr lang="ru-RU" dirty="0" smtClean="0"/>
              <a:t>публикациях.</a:t>
            </a:r>
          </a:p>
          <a:p>
            <a:r>
              <a:rPr lang="ru-RU" dirty="0" smtClean="0"/>
              <a:t>Тем не менее, </a:t>
            </a:r>
            <a:r>
              <a:rPr lang="ru-RU" dirty="0" smtClean="0"/>
              <a:t>для подсистемы </a:t>
            </a:r>
            <a:r>
              <a:rPr lang="ru-RU" dirty="0" smtClean="0"/>
              <a:t>импорта </a:t>
            </a:r>
            <a:r>
              <a:rPr lang="ru-RU" dirty="0" smtClean="0"/>
              <a:t>метаданных СУЭБ </a:t>
            </a:r>
            <a:r>
              <a:rPr lang="en-US" dirty="0" err="1" smtClean="0">
                <a:latin typeface="Calibri" pitchFamily="34" charset="0"/>
              </a:rPr>
              <a:t>LibMeta</a:t>
            </a:r>
            <a:r>
              <a:rPr lang="ru-RU" dirty="0" smtClean="0"/>
              <a:t> </a:t>
            </a:r>
            <a:r>
              <a:rPr lang="ru-RU" dirty="0" smtClean="0"/>
              <a:t>из произвольных внешних информационных систем </a:t>
            </a:r>
            <a:r>
              <a:rPr lang="ru-RU" dirty="0" smtClean="0"/>
              <a:t>был внедрен модуль проверки </a:t>
            </a:r>
            <a:r>
              <a:rPr lang="ru-RU" dirty="0" smtClean="0"/>
              <a:t>на наличие дубликатов.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2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FFFFFF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283</TotalTime>
  <Words>469</Words>
  <PresentationFormat>Экран (4:3)</PresentationFormat>
  <Paragraphs>43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Начальная</vt:lpstr>
      <vt:lpstr>Документ Microsoft Office Visio</vt:lpstr>
      <vt:lpstr>Система управления электронной библиотекой LibMeta</vt:lpstr>
      <vt:lpstr>Особенности СУЭБ LibMeta</vt:lpstr>
      <vt:lpstr>Профиль метаданных СУЭБ LibMeta</vt:lpstr>
      <vt:lpstr>Профиль метаданных СУЭБ LibMeta</vt:lpstr>
      <vt:lpstr>Общая архитектура СУЭБ LibMeta </vt:lpstr>
      <vt:lpstr>Общая архитектура СУЭБ LibMeta</vt:lpstr>
      <vt:lpstr>Общая архитектура СУЭБ LibMeta</vt:lpstr>
      <vt:lpstr>Общая архитектура СУЭБ LibMeta</vt:lpstr>
      <vt:lpstr>   Интеграция СУЭБ LibMeta с другими информационными системами</vt:lpstr>
      <vt:lpstr>Алгоритм получения метаданных некоторого ресурса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управления электронной библиотек</dc:title>
  <cp:lastModifiedBy>ode</cp:lastModifiedBy>
  <cp:revision>56</cp:revision>
  <dcterms:modified xsi:type="dcterms:W3CDTF">2011-06-28T19:21:31Z</dcterms:modified>
</cp:coreProperties>
</file>