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336" y="-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89BC5-3F18-42FE-972F-C7677BC94C40}" type="datetimeFigureOut">
              <a:rPr lang="ru-RU" smtClean="0"/>
              <a:t>23.06.2011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98AB2-08BD-42A1-86BE-FA37F611D36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398AB2-08BD-42A1-86BE-FA37F611D362}" type="slidenum">
              <a:rPr lang="ru-RU" smtClean="0"/>
              <a:t>22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9116-8BBF-41E9-B999-B8A5316C80D9}" type="datetimeFigureOut">
              <a:rPr lang="ru-RU" smtClean="0"/>
              <a:t>23.06.2011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5F80-5E36-4663-A197-DD3E5B3D7C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9116-8BBF-41E9-B999-B8A5316C80D9}" type="datetimeFigureOut">
              <a:rPr lang="ru-RU" smtClean="0"/>
              <a:t>23.06.2011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5F80-5E36-4663-A197-DD3E5B3D7C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9116-8BBF-41E9-B999-B8A5316C80D9}" type="datetimeFigureOut">
              <a:rPr lang="ru-RU" smtClean="0"/>
              <a:t>23.06.2011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5F80-5E36-4663-A197-DD3E5B3D7C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9116-8BBF-41E9-B999-B8A5316C80D9}" type="datetimeFigureOut">
              <a:rPr lang="ru-RU" smtClean="0"/>
              <a:t>23.06.2011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5F80-5E36-4663-A197-DD3E5B3D7C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9116-8BBF-41E9-B999-B8A5316C80D9}" type="datetimeFigureOut">
              <a:rPr lang="ru-RU" smtClean="0"/>
              <a:t>23.06.2011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5F80-5E36-4663-A197-DD3E5B3D7C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9116-8BBF-41E9-B999-B8A5316C80D9}" type="datetimeFigureOut">
              <a:rPr lang="ru-RU" smtClean="0"/>
              <a:t>23.06.2011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5F80-5E36-4663-A197-DD3E5B3D7C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9116-8BBF-41E9-B999-B8A5316C80D9}" type="datetimeFigureOut">
              <a:rPr lang="ru-RU" smtClean="0"/>
              <a:t>23.06.2011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5F80-5E36-4663-A197-DD3E5B3D7C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9116-8BBF-41E9-B999-B8A5316C80D9}" type="datetimeFigureOut">
              <a:rPr lang="ru-RU" smtClean="0"/>
              <a:t>23.06.2011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5F80-5E36-4663-A197-DD3E5B3D7C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9116-8BBF-41E9-B999-B8A5316C80D9}" type="datetimeFigureOut">
              <a:rPr lang="ru-RU" smtClean="0"/>
              <a:t>23.06.2011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5F80-5E36-4663-A197-DD3E5B3D7C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9116-8BBF-41E9-B999-B8A5316C80D9}" type="datetimeFigureOut">
              <a:rPr lang="ru-RU" smtClean="0"/>
              <a:t>23.06.2011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5F80-5E36-4663-A197-DD3E5B3D7C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9116-8BBF-41E9-B999-B8A5316C80D9}" type="datetimeFigureOut">
              <a:rPr lang="ru-RU" smtClean="0"/>
              <a:t>23.06.2011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5F80-5E36-4663-A197-DD3E5B3D7C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49116-8BBF-41E9-B999-B8A5316C80D9}" type="datetimeFigureOut">
              <a:rPr lang="ru-RU" smtClean="0"/>
              <a:t>23.06.2011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95F80-5E36-4663-A197-DD3E5B3D7CE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6864" cy="2838177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4000" b="1" dirty="0" smtClean="0"/>
              <a:t>Полнота </a:t>
            </a:r>
            <a:r>
              <a:rPr lang="ru-RU" sz="4000" b="1" dirty="0"/>
              <a:t>книжных фондов в математических библиотеках НИУ РАН</a:t>
            </a:r>
            <a:br>
              <a:rPr lang="ru-RU" sz="4000" b="1" dirty="0"/>
            </a:br>
            <a:r>
              <a:rPr lang="ru-RU" sz="4000" b="1" dirty="0"/>
              <a:t> (по фондам библиотек МИ и ПОМИ</a:t>
            </a:r>
            <a:r>
              <a:rPr lang="ru-RU" sz="3600" b="1" dirty="0"/>
              <a:t>) </a:t>
            </a:r>
            <a:br>
              <a:rPr lang="ru-RU" sz="3600" b="1" dirty="0"/>
            </a:br>
            <a:r>
              <a:rPr lang="ru-RU" sz="3200" dirty="0"/>
              <a:t> </a:t>
            </a:r>
            <a:br>
              <a:rPr lang="ru-RU" sz="3200" dirty="0"/>
            </a:b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err="1" smtClean="0"/>
              <a:t>Госина</a:t>
            </a:r>
            <a:r>
              <a:rPr lang="ru-RU" dirty="0" smtClean="0"/>
              <a:t> </a:t>
            </a:r>
            <a:r>
              <a:rPr lang="ru-RU" dirty="0"/>
              <a:t>Л.И., </a:t>
            </a:r>
            <a:r>
              <a:rPr lang="ru-RU" dirty="0" err="1"/>
              <a:t>Масляк</a:t>
            </a:r>
            <a:r>
              <a:rPr lang="ru-RU" dirty="0"/>
              <a:t> Т.И.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836712"/>
            <a:ext cx="579613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Среди книжных изданий встречаются </a:t>
            </a:r>
            <a:r>
              <a:rPr lang="ru-RU" sz="2800" b="1" dirty="0" smtClean="0"/>
              <a:t>многотомные</a:t>
            </a:r>
            <a:r>
              <a:rPr lang="ru-RU" sz="2800" dirty="0" smtClean="0"/>
              <a:t>: 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/>
              <a:t> </a:t>
            </a:r>
            <a:r>
              <a:rPr lang="ru-RU" sz="2800" dirty="0" smtClean="0"/>
              <a:t>собрания </a:t>
            </a:r>
            <a:r>
              <a:rPr lang="ru-RU" sz="2800" dirty="0"/>
              <a:t>трудов </a:t>
            </a:r>
            <a:r>
              <a:rPr lang="ru-RU" sz="2800" dirty="0" smtClean="0"/>
              <a:t>ученых;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энциклопедии; 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учебники;  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труды конференций, -</a:t>
            </a:r>
          </a:p>
          <a:p>
            <a:r>
              <a:rPr lang="ru-RU" sz="2800" dirty="0"/>
              <a:t> </a:t>
            </a:r>
            <a:r>
              <a:rPr lang="ru-RU" sz="2800" dirty="0" smtClean="0"/>
              <a:t>часть </a:t>
            </a:r>
            <a:r>
              <a:rPr lang="ru-RU" sz="2800" dirty="0"/>
              <a:t>из </a:t>
            </a:r>
            <a:r>
              <a:rPr lang="ru-RU" sz="2800" dirty="0" smtClean="0"/>
              <a:t>них </a:t>
            </a:r>
            <a:r>
              <a:rPr lang="ru-RU" sz="2800" dirty="0"/>
              <a:t>имеет </a:t>
            </a:r>
            <a:r>
              <a:rPr lang="ru-RU" sz="2800" b="1" i="1" dirty="0"/>
              <a:t>информационную ценность </a:t>
            </a:r>
            <a:r>
              <a:rPr lang="ru-RU" sz="2800" dirty="0"/>
              <a:t>лишь в </a:t>
            </a:r>
            <a:r>
              <a:rPr lang="ru-RU" sz="3200" b="1" dirty="0"/>
              <a:t>полном комплекте. </a:t>
            </a:r>
            <a:endParaRPr lang="ru-RU" sz="2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80728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007193; 12' Р 2747</a:t>
            </a:r>
          </a:p>
          <a:p>
            <a:r>
              <a:rPr lang="ru-RU" sz="2400" dirty="0" smtClean="0"/>
              <a:t>Боголюбов Николай Николаевич. </a:t>
            </a:r>
          </a:p>
          <a:p>
            <a:r>
              <a:rPr lang="ru-RU" sz="2400" dirty="0" smtClean="0"/>
              <a:t>     Собрание научных трудов. В 12 т. - М.: Наука. - (Классики науки).      </a:t>
            </a:r>
          </a:p>
          <a:p>
            <a:r>
              <a:rPr lang="ru-RU" sz="2400" dirty="0" smtClean="0"/>
              <a:t>     Квантовая теория: [В 4 т.]. Т. 12 : Теория элементарных частиц 1963-1985 / Боголюбов Н.Н.; Суханов А.Д. (ред.-сост.). - М.: Наука, 2009. - 783 с.: </a:t>
            </a:r>
            <a:r>
              <a:rPr lang="ru-RU" sz="2400" dirty="0" err="1" smtClean="0"/>
              <a:t>портр</a:t>
            </a:r>
            <a:r>
              <a:rPr lang="ru-RU" sz="2400" dirty="0" smtClean="0"/>
              <a:t>. - (Квантовая теория). - Полный </a:t>
            </a:r>
            <a:r>
              <a:rPr lang="ru-RU" sz="2400" dirty="0" err="1" smtClean="0"/>
              <a:t>библиогр</a:t>
            </a:r>
            <a:r>
              <a:rPr lang="ru-RU" sz="2400" dirty="0" smtClean="0"/>
              <a:t>. список трудов Н.Н. Боголюбова: с. 712-759. - ISBN 978-5-02-035718-1. 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010006, Р 3914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908720"/>
            <a:ext cx="640871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Ч.З.</a:t>
            </a:r>
          </a:p>
          <a:p>
            <a:r>
              <a:rPr lang="ru-RU" sz="2800" dirty="0" smtClean="0"/>
              <a:t>Большая российская энциклопедия : В 30 т. / Осипов Ю.С. (</a:t>
            </a:r>
            <a:r>
              <a:rPr lang="ru-RU" sz="2800" dirty="0" err="1" smtClean="0"/>
              <a:t>науч</a:t>
            </a:r>
            <a:r>
              <a:rPr lang="ru-RU" sz="2800" dirty="0" smtClean="0"/>
              <a:t>. ред. совет, председатель) и др. - М. : Большая рос. </a:t>
            </a:r>
            <a:r>
              <a:rPr lang="ru-RU" sz="2800" dirty="0" err="1" smtClean="0"/>
              <a:t>энцикл</a:t>
            </a:r>
            <a:r>
              <a:rPr lang="ru-RU" sz="2800" dirty="0" smtClean="0"/>
              <a:t>., 2004 -. - Имен. указ. в конце томов. - ISBN 5-85270-320-6.   </a:t>
            </a:r>
          </a:p>
          <a:p>
            <a:r>
              <a:rPr lang="ru-RU" sz="2800" dirty="0" smtClean="0"/>
              <a:t>     </a:t>
            </a:r>
          </a:p>
          <a:p>
            <a:r>
              <a:rPr lang="ru-RU" sz="2800" dirty="0" smtClean="0"/>
              <a:t>     Т. 14 : Киреев-Конго. - 2009. - 749 с. : ил. - ISBN 5-85270-345-3.</a:t>
            </a:r>
          </a:p>
          <a:p>
            <a:endParaRPr lang="ru-RU" sz="2800" dirty="0" smtClean="0"/>
          </a:p>
          <a:p>
            <a:r>
              <a:rPr lang="ru-RU" sz="2800" dirty="0" smtClean="0"/>
              <a:t>010094</a:t>
            </a:r>
            <a:endParaRPr lang="ru-R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08"/>
            <a:ext cx="83529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01653; 1</a:t>
            </a:r>
          </a:p>
          <a:p>
            <a:r>
              <a:rPr lang="ru-RU" sz="2400" dirty="0" err="1" smtClean="0"/>
              <a:t>Кострикин</a:t>
            </a:r>
            <a:r>
              <a:rPr lang="ru-RU" sz="2400" dirty="0" smtClean="0"/>
              <a:t> Алексей Иванович</a:t>
            </a:r>
          </a:p>
          <a:p>
            <a:r>
              <a:rPr lang="ru-RU" sz="2400" dirty="0" smtClean="0"/>
              <a:t>Введение в алгебру : в 3 ч. (Новое изд.): учебное пособие. - М. : Изд-во МЦНМО,  2009. </a:t>
            </a:r>
          </a:p>
          <a:p>
            <a:endParaRPr lang="ru-RU" sz="2400" dirty="0" smtClean="0"/>
          </a:p>
          <a:p>
            <a:r>
              <a:rPr lang="ru-RU" sz="2400" dirty="0" smtClean="0"/>
              <a:t>     Ч. 1: Основы алгебры. -  271 с. - ISBN 978-5-94057-453-8.</a:t>
            </a:r>
          </a:p>
          <a:p>
            <a:endParaRPr lang="ru-RU" sz="2400" dirty="0" smtClean="0"/>
          </a:p>
          <a:p>
            <a:r>
              <a:rPr lang="ru-RU" sz="2400" dirty="0" smtClean="0"/>
              <a:t>009573</a:t>
            </a: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001653; 2</a:t>
            </a:r>
          </a:p>
          <a:p>
            <a:r>
              <a:rPr lang="ru-RU" dirty="0" err="1" smtClean="0"/>
              <a:t>Кострикин</a:t>
            </a:r>
            <a:r>
              <a:rPr lang="ru-RU" dirty="0" smtClean="0"/>
              <a:t> Алексей Иванович</a:t>
            </a:r>
          </a:p>
          <a:p>
            <a:r>
              <a:rPr lang="ru-RU" dirty="0" smtClean="0"/>
              <a:t>Введение в алгебру : в 3 ч. (Новое изд.): учебное пособие. - М. : Изд-во МЦНМО,  2009.</a:t>
            </a:r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    Ч.2: Линейная алгебра.  -  367 с. - ISBN 978-5-94057-454-5.</a:t>
            </a:r>
          </a:p>
          <a:p>
            <a:endParaRPr lang="ru-RU" dirty="0" smtClean="0"/>
          </a:p>
          <a:p>
            <a:r>
              <a:rPr lang="ru-RU" dirty="0" smtClean="0"/>
              <a:t>009574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3212976"/>
            <a:ext cx="83164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001653; 3</a:t>
            </a:r>
          </a:p>
          <a:p>
            <a:r>
              <a:rPr lang="ru-RU" dirty="0" err="1" smtClean="0"/>
              <a:t>Кострикин</a:t>
            </a:r>
            <a:r>
              <a:rPr lang="ru-RU" dirty="0" smtClean="0"/>
              <a:t> Алексей Иванович</a:t>
            </a:r>
          </a:p>
          <a:p>
            <a:r>
              <a:rPr lang="ru-RU" dirty="0" smtClean="0"/>
              <a:t>     Введение в алгебру : в 3 ч. (Новое изд.): учебное пособие. - М. : Изд-во МЦНМО,  2009. </a:t>
            </a:r>
          </a:p>
          <a:p>
            <a:endParaRPr lang="ru-RU" dirty="0" smtClean="0"/>
          </a:p>
          <a:p>
            <a:r>
              <a:rPr lang="ru-RU" dirty="0" smtClean="0"/>
              <a:t>     Ч. 3: Основные структуры алгебры. -  271 с. - ISBN 978-5-94057-455-2.</a:t>
            </a:r>
          </a:p>
          <a:p>
            <a:endParaRPr lang="ru-RU" dirty="0" smtClean="0"/>
          </a:p>
          <a:p>
            <a:r>
              <a:rPr lang="ru-RU" dirty="0" smtClean="0"/>
              <a:t>010119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124744"/>
            <a:ext cx="70202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Подобные издания - словари, энциклопедии или учебники, изданные в нескольких томах, - считаются как </a:t>
            </a:r>
            <a:r>
              <a:rPr lang="ru-RU" sz="2800" b="1" dirty="0"/>
              <a:t>одно название</a:t>
            </a:r>
            <a:r>
              <a:rPr lang="ru-RU" sz="2800" dirty="0"/>
              <a:t>. </a:t>
            </a:r>
            <a:endParaRPr lang="ru-RU" sz="2800" dirty="0" smtClean="0"/>
          </a:p>
          <a:p>
            <a:r>
              <a:rPr lang="ru-RU" sz="2800" dirty="0" smtClean="0"/>
              <a:t>Если </a:t>
            </a:r>
            <a:r>
              <a:rPr lang="ru-RU" sz="2800" dirty="0"/>
              <a:t>отдельные </a:t>
            </a:r>
            <a:r>
              <a:rPr lang="ru-RU" sz="2800" b="1" dirty="0"/>
              <a:t>тома</a:t>
            </a:r>
            <a:r>
              <a:rPr lang="ru-RU" sz="2800" dirty="0"/>
              <a:t> имеют индивидуальные заглавия и </a:t>
            </a:r>
            <a:r>
              <a:rPr lang="ru-RU" sz="2800" b="1" dirty="0"/>
              <a:t>представляют самостоятельную информационную ценность</a:t>
            </a:r>
            <a:r>
              <a:rPr lang="ru-RU" sz="2800" dirty="0"/>
              <a:t> </a:t>
            </a:r>
            <a:r>
              <a:rPr lang="ru-RU" sz="2800" dirty="0" smtClean="0"/>
              <a:t>- они </a:t>
            </a:r>
            <a:r>
              <a:rPr lang="ru-RU" sz="2800" dirty="0"/>
              <a:t>рассматриваются как </a:t>
            </a:r>
            <a:r>
              <a:rPr lang="ru-RU" sz="2800" b="1" dirty="0" smtClean="0"/>
              <a:t>самостоятельная </a:t>
            </a:r>
            <a:r>
              <a:rPr lang="ru-RU" sz="2800" b="1" dirty="0"/>
              <a:t>книга</a:t>
            </a:r>
            <a:r>
              <a:rPr lang="ru-RU" sz="2800" dirty="0"/>
              <a:t>. 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980728"/>
            <a:ext cx="7128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Из всего массива в 426 названий библиотека ПОМИ  получила лишь </a:t>
            </a:r>
            <a:r>
              <a:rPr lang="ru-RU" sz="3600" dirty="0"/>
              <a:t>179 (42 </a:t>
            </a:r>
            <a:r>
              <a:rPr lang="ru-RU" sz="3600" dirty="0" smtClean="0"/>
              <a:t>%), </a:t>
            </a:r>
            <a:r>
              <a:rPr lang="ru-RU" sz="3600" dirty="0"/>
              <a:t>а 247 названий (58 %) не поступили в ее фонд.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-685239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1. Распределение поступлений по видам изданий</a:t>
            </a: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692696"/>
            <a:ext cx="777686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sz="2000" dirty="0" smtClean="0"/>
              <a:t>Поступило </a:t>
            </a:r>
            <a:r>
              <a:rPr lang="ru-RU" sz="2000" dirty="0"/>
              <a:t>назв</a:t>
            </a:r>
            <a:r>
              <a:rPr lang="ru-RU" sz="2000" dirty="0" smtClean="0"/>
              <a:t>. 		</a:t>
            </a:r>
            <a:r>
              <a:rPr lang="ru-RU" sz="2000" b="1" dirty="0" smtClean="0"/>
              <a:t>в МИ</a:t>
            </a:r>
            <a:r>
              <a:rPr lang="ru-RU" sz="2000" dirty="0" smtClean="0"/>
              <a:t>	%	</a:t>
            </a:r>
            <a:r>
              <a:rPr lang="ru-RU" sz="2000" b="1" dirty="0"/>
              <a:t>в </a:t>
            </a:r>
            <a:r>
              <a:rPr lang="ru-RU" sz="2000" b="1" dirty="0" smtClean="0"/>
              <a:t>ПОМИ</a:t>
            </a:r>
            <a:r>
              <a:rPr lang="ru-RU" sz="2000" dirty="0" smtClean="0"/>
              <a:t>		</a:t>
            </a:r>
            <a:r>
              <a:rPr lang="ru-RU" sz="2000" dirty="0"/>
              <a:t>%</a:t>
            </a:r>
            <a:r>
              <a:rPr lang="ru-RU" sz="2000" dirty="0" smtClean="0"/>
              <a:t>		</a:t>
            </a:r>
          </a:p>
          <a:p>
            <a:endParaRPr lang="ru-RU" sz="2000" dirty="0" smtClean="0"/>
          </a:p>
          <a:p>
            <a:r>
              <a:rPr lang="ru-RU" sz="2000" dirty="0" err="1"/>
              <a:t>Моногр</a:t>
            </a:r>
            <a:r>
              <a:rPr lang="ru-RU" sz="2000" dirty="0"/>
              <a:t>., </a:t>
            </a:r>
            <a:r>
              <a:rPr lang="ru-RU" sz="2000" dirty="0" smtClean="0"/>
              <a:t>сборники	296	70	       </a:t>
            </a:r>
            <a:r>
              <a:rPr lang="ru-RU" sz="2000" dirty="0"/>
              <a:t>140</a:t>
            </a:r>
            <a:r>
              <a:rPr lang="ru-RU" sz="2000" dirty="0" smtClean="0"/>
              <a:t>		33</a:t>
            </a:r>
          </a:p>
          <a:p>
            <a:endParaRPr lang="ru-RU" sz="2000" dirty="0"/>
          </a:p>
          <a:p>
            <a:r>
              <a:rPr lang="ru-RU" sz="2000" dirty="0"/>
              <a:t>Тр. </a:t>
            </a:r>
            <a:r>
              <a:rPr lang="ru-RU" sz="2000" dirty="0" err="1"/>
              <a:t>конф</a:t>
            </a:r>
            <a:r>
              <a:rPr lang="ru-RU" sz="2000" dirty="0"/>
              <a:t>., школ, сем. </a:t>
            </a:r>
            <a:r>
              <a:rPr lang="ru-RU" sz="2000" dirty="0" smtClean="0"/>
              <a:t>	  22	   5	            3		  0,8</a:t>
            </a:r>
          </a:p>
          <a:p>
            <a:endParaRPr lang="ru-RU" sz="2000" dirty="0"/>
          </a:p>
          <a:p>
            <a:r>
              <a:rPr lang="ru-RU" sz="2000" dirty="0"/>
              <a:t>Справ., </a:t>
            </a:r>
            <a:r>
              <a:rPr lang="ru-RU" sz="2000" dirty="0" err="1"/>
              <a:t>энц</a:t>
            </a:r>
            <a:r>
              <a:rPr lang="ru-RU" sz="2000" dirty="0"/>
              <a:t>., </a:t>
            </a:r>
            <a:r>
              <a:rPr lang="ru-RU" sz="2000" dirty="0" smtClean="0"/>
              <a:t>словари	  19	   4	            8		   1,8</a:t>
            </a:r>
          </a:p>
          <a:p>
            <a:endParaRPr lang="ru-RU" sz="2000" dirty="0"/>
          </a:p>
          <a:p>
            <a:r>
              <a:rPr lang="ru-RU" sz="2000" dirty="0" smtClean="0"/>
              <a:t>Учебники		  77	 18	           27		   6,3</a:t>
            </a:r>
          </a:p>
          <a:p>
            <a:endParaRPr lang="ru-RU" sz="2000" dirty="0"/>
          </a:p>
          <a:p>
            <a:r>
              <a:rPr lang="ru-RU" sz="2000" dirty="0"/>
              <a:t>Прочие (</a:t>
            </a:r>
            <a:r>
              <a:rPr lang="ru-RU" sz="2000" dirty="0" err="1"/>
              <a:t>попул</a:t>
            </a:r>
            <a:r>
              <a:rPr lang="ru-RU" sz="2000" dirty="0"/>
              <a:t>., </a:t>
            </a:r>
            <a:r>
              <a:rPr lang="ru-RU" sz="2000" dirty="0" err="1"/>
              <a:t>мем</a:t>
            </a:r>
            <a:r>
              <a:rPr lang="ru-RU" sz="2000" dirty="0" smtClean="0"/>
              <a:t>.)	  12	    3	             1		    0,2</a:t>
            </a:r>
          </a:p>
          <a:p>
            <a:endParaRPr lang="ru-RU" sz="2000" dirty="0"/>
          </a:p>
          <a:p>
            <a:r>
              <a:rPr lang="ru-RU" sz="2000" b="1" dirty="0"/>
              <a:t>Итого</a:t>
            </a:r>
            <a:r>
              <a:rPr lang="ru-RU" sz="2000" b="1" dirty="0" smtClean="0"/>
              <a:t>:			426	100	         176		  42,1</a:t>
            </a:r>
            <a:endParaRPr lang="ru-RU" sz="2000" b="1" dirty="0"/>
          </a:p>
          <a:p>
            <a:r>
              <a:rPr lang="ru-RU" sz="2000" dirty="0" smtClean="0"/>
              <a:t>  </a:t>
            </a:r>
            <a:endParaRPr lang="ru-RU" sz="20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-550414"/>
            <a:ext cx="8748464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2. Основные издатели научной математической книги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692696"/>
            <a:ext cx="806489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r>
              <a:rPr lang="ru-RU" sz="2000" dirty="0" smtClean="0"/>
              <a:t>Издательство:	    </a:t>
            </a:r>
            <a:r>
              <a:rPr lang="ru-RU" sz="2000" dirty="0" err="1" smtClean="0"/>
              <a:t>Получ</a:t>
            </a:r>
            <a:r>
              <a:rPr lang="ru-RU" sz="2000" dirty="0"/>
              <a:t>. </a:t>
            </a:r>
            <a:r>
              <a:rPr lang="ru-RU" sz="2000" dirty="0" smtClean="0"/>
              <a:t>в МИ</a:t>
            </a:r>
            <a:r>
              <a:rPr lang="ru-RU" sz="2000" dirty="0"/>
              <a:t> </a:t>
            </a:r>
            <a:r>
              <a:rPr lang="ru-RU" sz="2000" dirty="0" smtClean="0"/>
              <a:t>   	        %</a:t>
            </a:r>
            <a:r>
              <a:rPr lang="ru-RU" sz="2000" dirty="0"/>
              <a:t> </a:t>
            </a:r>
            <a:r>
              <a:rPr lang="ru-RU" sz="2000" dirty="0" smtClean="0"/>
              <a:t>       </a:t>
            </a:r>
            <a:r>
              <a:rPr lang="ru-RU" sz="2000" dirty="0" err="1" smtClean="0"/>
              <a:t>Получ</a:t>
            </a:r>
            <a:r>
              <a:rPr lang="ru-RU" sz="2000" dirty="0"/>
              <a:t>. </a:t>
            </a:r>
            <a:r>
              <a:rPr lang="ru-RU" sz="2000" dirty="0" smtClean="0"/>
              <a:t>в ПОМИ             %</a:t>
            </a:r>
          </a:p>
          <a:p>
            <a:endParaRPr lang="ru-RU" sz="2000" dirty="0"/>
          </a:p>
          <a:p>
            <a:r>
              <a:rPr lang="ru-RU" sz="2000" dirty="0"/>
              <a:t>«</a:t>
            </a:r>
            <a:r>
              <a:rPr lang="en-US" sz="2000" dirty="0"/>
              <a:t>URSS</a:t>
            </a:r>
            <a:r>
              <a:rPr lang="ru-RU" sz="2000" dirty="0" smtClean="0"/>
              <a:t>»			107	       25,1	             71	          16</a:t>
            </a:r>
            <a:r>
              <a:rPr lang="ru-RU" sz="2000" dirty="0"/>
              <a:t>,(6</a:t>
            </a:r>
            <a:r>
              <a:rPr lang="ru-RU" sz="2000" dirty="0" smtClean="0"/>
              <a:t>)</a:t>
            </a:r>
          </a:p>
          <a:p>
            <a:endParaRPr lang="ru-RU" sz="2000" dirty="0"/>
          </a:p>
          <a:p>
            <a:r>
              <a:rPr lang="ru-RU" sz="2000" dirty="0"/>
              <a:t>«</a:t>
            </a:r>
            <a:r>
              <a:rPr lang="ru-RU" sz="2000" dirty="0" err="1"/>
              <a:t>Физматлит</a:t>
            </a:r>
            <a:r>
              <a:rPr lang="ru-RU" sz="2000" dirty="0" smtClean="0"/>
              <a:t>»		  47	        11	             35</a:t>
            </a:r>
            <a:r>
              <a:rPr lang="ru-RU" sz="2000" dirty="0"/>
              <a:t> </a:t>
            </a:r>
            <a:r>
              <a:rPr lang="ru-RU" sz="2000" dirty="0" smtClean="0"/>
              <a:t>                          8,2</a:t>
            </a:r>
          </a:p>
          <a:p>
            <a:endParaRPr lang="ru-RU" sz="2000" dirty="0"/>
          </a:p>
          <a:p>
            <a:r>
              <a:rPr lang="ru-RU" sz="2000" dirty="0"/>
              <a:t>«МЦНМО</a:t>
            </a:r>
            <a:r>
              <a:rPr lang="ru-RU" sz="2000" dirty="0" smtClean="0"/>
              <a:t>»		  21	          4,9	</a:t>
            </a:r>
            <a:r>
              <a:rPr lang="ru-RU" sz="2000" dirty="0"/>
              <a:t> </a:t>
            </a:r>
            <a:r>
              <a:rPr lang="ru-RU" sz="2000" dirty="0" smtClean="0"/>
              <a:t>              7	</a:t>
            </a:r>
            <a:r>
              <a:rPr lang="ru-RU" sz="2000" dirty="0"/>
              <a:t> </a:t>
            </a:r>
            <a:r>
              <a:rPr lang="ru-RU" sz="2000" dirty="0" smtClean="0"/>
              <a:t>            1,6</a:t>
            </a:r>
          </a:p>
          <a:p>
            <a:endParaRPr lang="ru-RU" sz="2000" dirty="0"/>
          </a:p>
          <a:p>
            <a:r>
              <a:rPr lang="ru-RU" sz="2000" dirty="0"/>
              <a:t>«</a:t>
            </a:r>
            <a:r>
              <a:rPr lang="en-US" sz="2000" dirty="0"/>
              <a:t>R</a:t>
            </a:r>
            <a:r>
              <a:rPr lang="ru-RU" sz="2000" dirty="0"/>
              <a:t>&amp;</a:t>
            </a:r>
            <a:r>
              <a:rPr lang="en-US" sz="2000" dirty="0"/>
              <a:t>C Dynamics</a:t>
            </a:r>
            <a:r>
              <a:rPr lang="ru-RU" sz="2000" dirty="0" smtClean="0"/>
              <a:t>»		  16	          3,7</a:t>
            </a:r>
            <a:r>
              <a:rPr lang="ru-RU" sz="2000" dirty="0"/>
              <a:t> </a:t>
            </a:r>
            <a:r>
              <a:rPr lang="ru-RU" sz="2000" dirty="0" smtClean="0"/>
              <a:t>              5  	             1,2</a:t>
            </a:r>
            <a:endParaRPr lang="ru-RU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64705"/>
            <a:ext cx="74888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/>
              <a:t>Из 426 </a:t>
            </a:r>
            <a:r>
              <a:rPr lang="ru-RU" sz="3600" dirty="0" smtClean="0"/>
              <a:t>книг 42 получены </a:t>
            </a:r>
            <a:r>
              <a:rPr lang="ru-RU" sz="3600" dirty="0"/>
              <a:t>в дар (не проходили через БЕН). 16 </a:t>
            </a:r>
            <a:r>
              <a:rPr lang="ru-RU" sz="3600" dirty="0" smtClean="0"/>
              <a:t>названий изданы в московском регионе, остальные - </a:t>
            </a:r>
            <a:r>
              <a:rPr lang="ru-RU" sz="3600" dirty="0"/>
              <a:t>в Новосибирске, </a:t>
            </a:r>
            <a:r>
              <a:rPr lang="ru-RU" sz="3600" dirty="0" smtClean="0"/>
              <a:t>С.-Петербурге, городах </a:t>
            </a:r>
            <a:r>
              <a:rPr lang="ru-RU" sz="3600" dirty="0"/>
              <a:t>Поволжья, </a:t>
            </a:r>
            <a:r>
              <a:rPr lang="ru-RU" sz="3600" dirty="0" smtClean="0"/>
              <a:t>Уфе, </a:t>
            </a:r>
            <a:r>
              <a:rPr lang="ru-RU" sz="3600" dirty="0" smtClean="0"/>
              <a:t>Екатеринбурге</a:t>
            </a:r>
            <a:r>
              <a:rPr lang="ru-RU" sz="3600" dirty="0"/>
              <a:t>, </a:t>
            </a:r>
            <a:r>
              <a:rPr lang="ru-RU" sz="3600" dirty="0" smtClean="0"/>
              <a:t>Таганроге, </a:t>
            </a:r>
            <a:r>
              <a:rPr lang="ru-RU" sz="3600" dirty="0" smtClean="0"/>
              <a:t>Владикавказе </a:t>
            </a:r>
            <a:r>
              <a:rPr lang="ru-RU" sz="3600" dirty="0"/>
              <a:t>и др.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628800"/>
            <a:ext cx="68407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/>
              <a:t> методические </a:t>
            </a:r>
            <a:r>
              <a:rPr lang="ru-RU" sz="3200" dirty="0"/>
              <a:t>подходы к </a:t>
            </a:r>
            <a:r>
              <a:rPr lang="ru-RU" sz="3200" dirty="0" smtClean="0"/>
              <a:t>    сравнительному </a:t>
            </a:r>
            <a:r>
              <a:rPr lang="ru-RU" sz="3200" dirty="0"/>
              <a:t>анализу </a:t>
            </a:r>
            <a:r>
              <a:rPr lang="ru-RU" sz="3200" dirty="0" smtClean="0"/>
              <a:t>фондов библиотек; </a:t>
            </a:r>
          </a:p>
          <a:p>
            <a:endParaRPr lang="ru-RU" sz="3200" dirty="0" smtClean="0"/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 первые </a:t>
            </a:r>
            <a:r>
              <a:rPr lang="ru-RU" sz="3200" dirty="0"/>
              <a:t>полученные </a:t>
            </a:r>
            <a:r>
              <a:rPr lang="ru-RU" sz="3200" dirty="0" smtClean="0"/>
              <a:t>результаты.</a:t>
            </a:r>
            <a:endParaRPr lang="ru-RU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683568" y="591879"/>
            <a:ext cx="770485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Библиотека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получила лишь 6 изданий, опубликованных в городах:</a:t>
            </a:r>
          </a:p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Москве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3,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Новосибирске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1,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 Владикавказе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2,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 одной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книги из НИУ и вузов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С.-Петербурга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Нужен обмен информацией между регионами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Если академические ЦБ </a:t>
            </a:r>
            <a:r>
              <a:rPr lang="ru-RU" dirty="0" smtClean="0"/>
              <a:t>гг. </a:t>
            </a:r>
            <a:r>
              <a:rPr lang="ru-RU" dirty="0"/>
              <a:t>Москвы, С.-Петербурга, Екатеринбурга и Новосибирска будут в начале года оповещать коллег о публикации монографий и материалов конференций, запланированных в </a:t>
            </a:r>
            <a:r>
              <a:rPr lang="ru-RU" dirty="0" smtClean="0"/>
              <a:t>НИУ </a:t>
            </a:r>
            <a:r>
              <a:rPr lang="ru-RU" dirty="0"/>
              <a:t>и университетах своего города, это будет полезно и для библиотекарей, и для ученых.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5" y="2132856"/>
            <a:ext cx="7200801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/>
              <a:t>СПАСИБО ЗА</a:t>
            </a:r>
            <a:r>
              <a:rPr lang="ru-RU" sz="4400" baseline="0" dirty="0" smtClean="0"/>
              <a:t> </a:t>
            </a:r>
            <a:r>
              <a:rPr lang="ru-RU" sz="6000" baseline="0" dirty="0" smtClean="0"/>
              <a:t>ВНИМАНИЕ</a:t>
            </a:r>
            <a:r>
              <a:rPr lang="ru-RU" sz="4400" baseline="0" dirty="0" smtClean="0"/>
              <a:t>!!!</a:t>
            </a:r>
            <a:r>
              <a:rPr lang="ru-RU" sz="4400" baseline="0" dirty="0" smtClean="0">
                <a:sym typeface="Wingdings" pitchFamily="2" charset="2"/>
              </a:rPr>
              <a:t></a:t>
            </a:r>
            <a:endParaRPr lang="ru-RU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764704"/>
            <a:ext cx="734481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Из </a:t>
            </a:r>
            <a:r>
              <a:rPr lang="ru-RU" sz="3200" dirty="0"/>
              <a:t>файла объемом в 505 записей остались 426 названий (библиографических описаний книг) </a:t>
            </a:r>
            <a:r>
              <a:rPr lang="ru-RU" sz="3200" dirty="0" smtClean="0"/>
              <a:t>по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 </a:t>
            </a:r>
            <a:r>
              <a:rPr lang="ru-RU" sz="3200" dirty="0"/>
              <a:t>математике</a:t>
            </a:r>
            <a:r>
              <a:rPr lang="ru-RU" sz="3200" dirty="0" smtClean="0"/>
              <a:t>,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 </a:t>
            </a:r>
            <a:r>
              <a:rPr lang="ru-RU" sz="3200" dirty="0"/>
              <a:t>механике, </a:t>
            </a:r>
            <a:endParaRPr lang="ru-RU" sz="3200" dirty="0" smtClean="0"/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теоретической </a:t>
            </a:r>
            <a:r>
              <a:rPr lang="ru-RU" sz="3200" dirty="0"/>
              <a:t>и математической физике </a:t>
            </a:r>
            <a:r>
              <a:rPr lang="ru-RU" sz="3200" dirty="0" smtClean="0"/>
              <a:t>– </a:t>
            </a:r>
          </a:p>
          <a:p>
            <a:r>
              <a:rPr lang="ru-RU" sz="3200" dirty="0" smtClean="0"/>
              <a:t>около </a:t>
            </a:r>
            <a:r>
              <a:rPr lang="ru-RU" sz="3200" dirty="0"/>
              <a:t>83 % от первоначального </a:t>
            </a:r>
            <a:r>
              <a:rPr lang="ru-RU" sz="3200" dirty="0" smtClean="0"/>
              <a:t>объема. </a:t>
            </a:r>
          </a:p>
          <a:p>
            <a:r>
              <a:rPr lang="ru-RU" sz="3200" dirty="0" smtClean="0"/>
              <a:t>Этот </a:t>
            </a:r>
            <a:r>
              <a:rPr lang="ru-RU" sz="3200" dirty="0"/>
              <a:t>массив в 426 названий был принят за 100</a:t>
            </a:r>
            <a:r>
              <a:rPr lang="ru-RU" sz="3200" dirty="0" smtClean="0"/>
              <a:t>%.</a:t>
            </a:r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980728"/>
            <a:ext cx="770485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Нами было принято решение исключить из анализируемой </a:t>
            </a:r>
            <a:r>
              <a:rPr lang="ru-RU" sz="2000" dirty="0" smtClean="0"/>
              <a:t>группы: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400" dirty="0"/>
              <a:t>«</a:t>
            </a:r>
            <a:r>
              <a:rPr lang="ru-RU" sz="2400" b="1" dirty="0"/>
              <a:t>Труды Математического института им. В.А.Стеклова</a:t>
            </a:r>
            <a:r>
              <a:rPr lang="ru-RU" sz="2400" dirty="0" smtClean="0"/>
              <a:t>»</a:t>
            </a:r>
            <a:r>
              <a:rPr lang="ru-RU" sz="2000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ru-RU" sz="2000" dirty="0" smtClean="0"/>
              <a:t>Издаются с 1932 г. В настоящее время публикуются 4 раза в год, имеют </a:t>
            </a:r>
            <a:r>
              <a:rPr lang="en-US" sz="2000" dirty="0" smtClean="0"/>
              <a:t>ISSN</a:t>
            </a:r>
            <a:r>
              <a:rPr lang="ru-RU" sz="2000" dirty="0" smtClean="0"/>
              <a:t> 0371-9685, а также </a:t>
            </a:r>
            <a:r>
              <a:rPr lang="en-US" sz="2000" dirty="0" smtClean="0"/>
              <a:t>ISBN </a:t>
            </a:r>
            <a:r>
              <a:rPr lang="ru-RU" sz="2000" dirty="0" smtClean="0"/>
              <a:t>на каждый выпуск. Все выпуски имеют собственные заглавия.</a:t>
            </a: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400" dirty="0"/>
              <a:t>«</a:t>
            </a:r>
            <a:r>
              <a:rPr lang="ru-RU" sz="2400" b="1" dirty="0"/>
              <a:t>Записки научных семинаров</a:t>
            </a:r>
            <a:r>
              <a:rPr lang="ru-RU" sz="2400" dirty="0"/>
              <a:t>» </a:t>
            </a:r>
            <a:r>
              <a:rPr lang="ru-RU" sz="2000" dirty="0" smtClean="0"/>
              <a:t>ПОМИ:</a:t>
            </a:r>
          </a:p>
          <a:p>
            <a:pPr lvl="1"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 smtClean="0"/>
              <a:t>Издаются с 1966 г. В настоящее время представляют собой иерархическую серию, имеют общий </a:t>
            </a:r>
            <a:r>
              <a:rPr lang="en-US" sz="2000" dirty="0" smtClean="0"/>
              <a:t>ISSN</a:t>
            </a:r>
            <a:r>
              <a:rPr lang="ru-RU" sz="2000" dirty="0" smtClean="0"/>
              <a:t> 0373-2703, а также </a:t>
            </a:r>
            <a:r>
              <a:rPr lang="en-US" sz="2000" dirty="0" smtClean="0"/>
              <a:t>ISSN </a:t>
            </a:r>
            <a:r>
              <a:rPr lang="ru-RU" sz="2000" dirty="0" smtClean="0"/>
              <a:t>на отдельные </a:t>
            </a:r>
            <a:r>
              <a:rPr lang="ru-RU" sz="2000" dirty="0" err="1" smtClean="0"/>
              <a:t>подсерии</a:t>
            </a:r>
            <a:r>
              <a:rPr lang="ru-RU" sz="2000" dirty="0" smtClean="0"/>
              <a:t> и </a:t>
            </a:r>
            <a:r>
              <a:rPr lang="en-US" sz="2000" dirty="0" smtClean="0"/>
              <a:t>ISBN</a:t>
            </a:r>
            <a:r>
              <a:rPr lang="ru-RU" sz="2000" dirty="0" smtClean="0"/>
              <a:t> на каждый том, ежегодно издается 8-10 выпусков, относящихся к разным </a:t>
            </a:r>
            <a:r>
              <a:rPr lang="ru-RU" sz="2000" dirty="0" err="1" smtClean="0"/>
              <a:t>подсериям</a:t>
            </a:r>
            <a:r>
              <a:rPr lang="ru-RU" sz="2000" dirty="0" smtClean="0"/>
              <a:t>. </a:t>
            </a:r>
          </a:p>
          <a:p>
            <a:pPr lvl="1">
              <a:buFont typeface="Arial" pitchFamily="34" charset="0"/>
              <a:buChar char="•"/>
            </a:pPr>
            <a:endParaRPr lang="ru-RU" sz="2000" dirty="0" smtClean="0"/>
          </a:p>
          <a:p>
            <a:r>
              <a:rPr lang="ru-RU" sz="2000" b="1" dirty="0" smtClean="0"/>
              <a:t>Эти </a:t>
            </a:r>
            <a:r>
              <a:rPr lang="ru-RU" sz="2000" b="1" dirty="0"/>
              <a:t>материалы заведомо присутствуют в обеих библиотеках</a:t>
            </a:r>
            <a:r>
              <a:rPr lang="ru-RU" sz="2000" dirty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764704"/>
            <a:ext cx="61926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400" dirty="0" smtClean="0"/>
              <a:t>«</a:t>
            </a:r>
            <a:r>
              <a:rPr lang="ru-RU" sz="2400" dirty="0"/>
              <a:t>Проблемы математического анализа» </a:t>
            </a:r>
            <a:r>
              <a:rPr lang="ru-RU" sz="2400" dirty="0" smtClean="0"/>
              <a:t>(г</a:t>
            </a:r>
            <a:r>
              <a:rPr lang="ru-RU" sz="2400" dirty="0"/>
              <a:t>. </a:t>
            </a:r>
            <a:r>
              <a:rPr lang="ru-RU" sz="2400" dirty="0" smtClean="0"/>
              <a:t>Новосибирск) выходят четыре </a:t>
            </a:r>
            <a:r>
              <a:rPr lang="ru-RU" sz="2400" dirty="0"/>
              <a:t>раза в год, имеют типовое оформление и могут рассматриваться как ежеквартальное </a:t>
            </a:r>
            <a:r>
              <a:rPr lang="ru-RU" sz="2400" dirty="0" smtClean="0"/>
              <a:t>издание;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400" dirty="0"/>
              <a:t>«Историко-математические исследования» выпускаются Институтом истории естествознания и техники РАН как нумерованное сериальное издание 1-2 раза в год, и по сути являются ежегодником.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908720"/>
            <a:ext cx="70567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Подходы </a:t>
            </a:r>
            <a:r>
              <a:rPr lang="ru-RU" sz="2800" dirty="0"/>
              <a:t>к </a:t>
            </a:r>
            <a:r>
              <a:rPr lang="ru-RU" sz="3200" b="1" dirty="0"/>
              <a:t>полноте текущего комплектования</a:t>
            </a:r>
            <a:r>
              <a:rPr lang="ru-RU" sz="2800" dirty="0"/>
              <a:t> (в количестве названий и экземпляров) отличаются от подходов к </a:t>
            </a:r>
            <a:r>
              <a:rPr lang="ru-RU" sz="2800" b="1" dirty="0"/>
              <a:t>информационной полноте библиотечного фонда</a:t>
            </a:r>
            <a:r>
              <a:rPr lang="ru-RU" sz="2800" dirty="0"/>
              <a:t>. Для сравнения ежегодного комплектования  библиотек учитываются </a:t>
            </a:r>
            <a:r>
              <a:rPr lang="ru-RU" sz="2800" dirty="0" smtClean="0"/>
              <a:t>новые</a:t>
            </a:r>
            <a:r>
              <a:rPr lang="ru-RU" sz="2800" dirty="0"/>
              <a:t>, изданные или поступившие в определенном году экземпляры </a:t>
            </a:r>
            <a:r>
              <a:rPr lang="ru-RU" sz="2800" dirty="0" smtClean="0"/>
              <a:t>книг, </a:t>
            </a:r>
            <a:r>
              <a:rPr lang="ru-RU" sz="2800" dirty="0"/>
              <a:t>а наличие предыдущих изданий этой книги в </a:t>
            </a:r>
            <a:r>
              <a:rPr lang="ru-RU" sz="2800" dirty="0" smtClean="0"/>
              <a:t>фонде </a:t>
            </a:r>
            <a:r>
              <a:rPr lang="ru-RU" sz="2800" dirty="0"/>
              <a:t>не учитывается.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476672"/>
            <a:ext cx="617443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Переиздания </a:t>
            </a:r>
            <a:r>
              <a:rPr lang="ru-RU" sz="2800" dirty="0"/>
              <a:t>не всегда </a:t>
            </a:r>
            <a:r>
              <a:rPr lang="ru-RU" sz="2800" dirty="0" smtClean="0"/>
              <a:t>равноценны: 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</a:t>
            </a:r>
            <a:r>
              <a:rPr lang="ru-RU" sz="3200" dirty="0" smtClean="0"/>
              <a:t>переработанные, 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 дополненные, 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 исправленные, 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 расширенные</a:t>
            </a:r>
            <a:r>
              <a:rPr lang="ru-RU" sz="2800" dirty="0" smtClean="0"/>
              <a:t> - </a:t>
            </a:r>
          </a:p>
          <a:p>
            <a:r>
              <a:rPr lang="ru-RU" sz="2800" dirty="0"/>
              <a:t>с</a:t>
            </a:r>
            <a:r>
              <a:rPr lang="ru-RU" sz="2800" dirty="0" smtClean="0"/>
              <a:t>одержат </a:t>
            </a:r>
            <a:r>
              <a:rPr lang="ru-RU" sz="2800" b="1" dirty="0" smtClean="0"/>
              <a:t>новую информацию</a:t>
            </a:r>
            <a:r>
              <a:rPr lang="ru-RU" sz="2800" dirty="0" smtClean="0"/>
              <a:t>, </a:t>
            </a:r>
            <a:r>
              <a:rPr lang="ru-RU" sz="2800" dirty="0"/>
              <a:t>и это </a:t>
            </a:r>
            <a:r>
              <a:rPr lang="ru-RU" sz="2800" b="1" dirty="0"/>
              <a:t>разные издания</a:t>
            </a:r>
            <a:r>
              <a:rPr lang="ru-RU" sz="2800" dirty="0"/>
              <a:t>. </a:t>
            </a:r>
            <a:endParaRPr lang="ru-RU" sz="2800" dirty="0" smtClean="0"/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</a:t>
            </a:r>
            <a:r>
              <a:rPr lang="ru-RU" sz="3200" dirty="0" smtClean="0"/>
              <a:t>с</a:t>
            </a:r>
            <a:r>
              <a:rPr lang="ru-RU" sz="3200" dirty="0" smtClean="0"/>
              <a:t>тереотипные</a:t>
            </a:r>
            <a:r>
              <a:rPr lang="ru-RU" sz="2800" dirty="0" smtClean="0"/>
              <a:t> - с информационной точки зрения </a:t>
            </a:r>
            <a:r>
              <a:rPr lang="ru-RU" sz="2800" b="1" dirty="0" smtClean="0"/>
              <a:t>= дублетным экземплярам</a:t>
            </a:r>
            <a:endParaRPr lang="ru-RU" sz="2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268760"/>
            <a:ext cx="702027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С учетом этой особенности </a:t>
            </a:r>
            <a:r>
              <a:rPr lang="ru-RU" sz="3200" b="1" dirty="0" smtClean="0"/>
              <a:t>принято решение</a:t>
            </a:r>
            <a:r>
              <a:rPr lang="ru-RU" sz="3200" dirty="0"/>
              <a:t>: </a:t>
            </a:r>
            <a:endParaRPr lang="ru-RU" sz="3200" dirty="0" smtClean="0"/>
          </a:p>
          <a:p>
            <a:r>
              <a:rPr lang="ru-RU" sz="3200" dirty="0" smtClean="0"/>
              <a:t>если </a:t>
            </a:r>
            <a:r>
              <a:rPr lang="ru-RU" sz="3200" dirty="0"/>
              <a:t>в фонде </a:t>
            </a:r>
            <a:r>
              <a:rPr lang="ru-RU" sz="3200" b="1" dirty="0"/>
              <a:t>отсутствует</a:t>
            </a:r>
            <a:r>
              <a:rPr lang="ru-RU" sz="3200" dirty="0"/>
              <a:t> экземпляр </a:t>
            </a:r>
            <a:r>
              <a:rPr lang="ru-RU" sz="3200" b="1" dirty="0"/>
              <a:t>2009 г.</a:t>
            </a:r>
            <a:r>
              <a:rPr lang="ru-RU" sz="3200" dirty="0"/>
              <a:t> издания, но </a:t>
            </a:r>
            <a:r>
              <a:rPr lang="ru-RU" sz="3600" b="1" dirty="0"/>
              <a:t>в наличии другой экземпляр стереотипного </a:t>
            </a:r>
            <a:r>
              <a:rPr lang="ru-RU" sz="3600" b="1" dirty="0" smtClean="0"/>
              <a:t>издания</a:t>
            </a:r>
            <a:r>
              <a:rPr lang="ru-RU" sz="3200" dirty="0" smtClean="0"/>
              <a:t>, </a:t>
            </a:r>
            <a:r>
              <a:rPr lang="ru-RU" sz="3200" dirty="0"/>
              <a:t>мы считаем, что данная книга в фонде </a:t>
            </a:r>
            <a:r>
              <a:rPr lang="ru-RU" sz="3200" b="1" dirty="0"/>
              <a:t>присутствует</a:t>
            </a:r>
            <a:r>
              <a:rPr lang="ru-RU" sz="3200" dirty="0"/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043608" y="661918"/>
            <a:ext cx="7483972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анализе поступлений в фонд библиотеки ПОМИ таких изданий среди книг за 2009 г. - 31 название.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комплектовании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они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отсутствуют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но присутствие в фонде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аналогичного стереотипного издания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поддерживает информационную полноту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фонда и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учитывается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как </a:t>
            </a:r>
            <a:r>
              <a:rPr kumimoji="0" lang="ru-RU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лакуна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комплектовании.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956</Words>
  <Application>Microsoft Office PowerPoint</Application>
  <PresentationFormat>Экран (4:3)</PresentationFormat>
  <Paragraphs>130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   Полнота книжных фондов в математических библиотеках НИУ РАН  (по фондам библиотек МИ и ПОМИ)   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Нужен обмен информацией между регионами</vt:lpstr>
      <vt:lpstr>Слайд 22</vt:lpstr>
    </vt:vector>
  </TitlesOfParts>
  <Company>Математический институт им. В.А.Стеклова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Полнота книжных фондов в математических библиотеках НИУ РАН  (по фондам библиотек МИ и ПОМИ)</dc:title>
  <dc:creator>Козлов В.В.</dc:creator>
  <cp:lastModifiedBy>Козлов В.В.</cp:lastModifiedBy>
  <cp:revision>27</cp:revision>
  <dcterms:created xsi:type="dcterms:W3CDTF">2011-06-23T12:51:11Z</dcterms:created>
  <dcterms:modified xsi:type="dcterms:W3CDTF">2011-06-23T16:44:06Z</dcterms:modified>
</cp:coreProperties>
</file>