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Default Extension="vml" ContentType="application/vnd.openxmlformats-officedocument.vmlDrawing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2" r:id="rId4"/>
    <p:sldId id="263" r:id="rId5"/>
    <p:sldId id="264" r:id="rId6"/>
    <p:sldId id="265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06" autoAdjust="0"/>
    <p:restoredTop sz="82517" autoAdjust="0"/>
  </p:normalViewPr>
  <p:slideViewPr>
    <p:cSldViewPr>
      <p:cViewPr>
        <p:scale>
          <a:sx n="70" d="100"/>
          <a:sy n="70" d="100"/>
        </p:scale>
        <p:origin x="-1452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5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ell\&#1052;&#1086;&#1080;%20&#1076;&#1086;&#1082;&#1091;&#1084;&#1077;&#1085;&#1090;&#1099;\&#1060;&#1083;\&#1053;&#1072;&#1090;\&#1055;&#1072;&#1090;&#1077;&#1085;&#1090;&#1099;\&#1055;&#1072;&#1090;&#1077;&#1085;&#1090;&#1099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ell\&#1052;&#1086;&#1080;%20&#1076;&#1086;&#1082;&#1091;&#1084;&#1077;&#1085;&#1090;&#1099;\&#1060;&#1083;\&#1053;&#1072;&#1090;\&#1055;&#1072;&#1090;&#1077;&#1085;&#1090;&#1099;\&#1055;&#1072;&#1090;&#1077;&#1085;&#1090;&#1099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ell\&#1052;&#1086;&#1080;%20&#1076;&#1086;&#1082;&#1091;&#1084;&#1077;&#1085;&#1090;&#1099;\&#1060;&#1083;\&#1053;&#1072;&#1090;\&#1055;&#1072;&#1090;&#1077;&#1085;&#1090;&#1099;\&#1055;&#1072;&#1090;&#1077;&#1085;&#1090;&#109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4459686637424249"/>
          <c:y val="7.2386961131735664E-2"/>
          <c:w val="0.7336388378145785"/>
          <c:h val="0.49665765397240341"/>
        </c:manualLayout>
      </c:layout>
      <c:lineChart>
        <c:grouping val="standard"/>
        <c:ser>
          <c:idx val="1"/>
          <c:order val="0"/>
          <c:tx>
            <c:strRef>
              <c:f>ОтносПоказ!$B$1</c:f>
              <c:strCache>
                <c:ptCount val="1"/>
                <c:pt idx="0">
                  <c:v>Временной период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square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1.106246973730164E-2"/>
                  <c:y val="-6.3673959360337568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1.2653269393063021E-2"/>
                  <c:y val="-5.8759758335230505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1.3657701962595642E-2"/>
                  <c:y val="-3.4557227585193556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4.8956072412357492E-2"/>
                </c:manualLayout>
              </c:layout>
              <c:showVal val="1"/>
            </c:dLbl>
            <c:dLbl>
              <c:idx val="4"/>
              <c:layout>
                <c:manualLayout>
                  <c:x val="1.7072127453244552E-3"/>
                  <c:y val="-4.0316765516059117E-2"/>
                </c:manualLayout>
              </c:layout>
              <c:showVal val="1"/>
            </c:dLbl>
            <c:dLbl>
              <c:idx val="5"/>
              <c:layout>
                <c:manualLayout>
                  <c:x val="-1.1950489217271138E-2"/>
                  <c:y val="-4.8956072412357547E-2"/>
                </c:manualLayout>
              </c:layout>
              <c:showVal val="1"/>
            </c:dLbl>
            <c:dLbl>
              <c:idx val="6"/>
              <c:layout>
                <c:manualLayout>
                  <c:x val="-3.2437042161164623E-2"/>
                  <c:y val="5.1835841377790286E-2"/>
                </c:manualLayout>
              </c:layout>
              <c:showVal val="1"/>
            </c:dLbl>
            <c:dLbl>
              <c:idx val="7"/>
              <c:layout>
                <c:manualLayout>
                  <c:x val="-1.8779340198569007E-2"/>
                  <c:y val="-4.8956072412357492E-2"/>
                </c:manualLayout>
              </c:layout>
              <c:showVal val="1"/>
            </c:dLbl>
            <c:dLbl>
              <c:idx val="8"/>
              <c:layout>
                <c:manualLayout>
                  <c:x val="-1.1950489217271199E-2"/>
                  <c:y val="-5.1835841377790265E-2"/>
                </c:manualLayout>
              </c:layout>
              <c:showVal val="1"/>
            </c:dLbl>
            <c:dLbl>
              <c:idx val="9"/>
              <c:layout>
                <c:manualLayout>
                  <c:x val="-2.3900978434542381E-2"/>
                  <c:y val="-4.6076303446924684E-2"/>
                </c:manualLayout>
              </c:layout>
              <c:showVal val="1"/>
            </c:dLbl>
            <c:dLbl>
              <c:idx val="10"/>
              <c:layout>
                <c:manualLayout>
                  <c:x val="-2.2193765689217944E-2"/>
                  <c:y val="-5.1835841377790286E-2"/>
                </c:manualLayout>
              </c:layout>
              <c:showVal val="1"/>
            </c:dLbl>
            <c:dLbl>
              <c:idx val="11"/>
              <c:layout>
                <c:manualLayout>
                  <c:x val="-2.7315403925191283E-2"/>
                  <c:y val="-6.0475148274088668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ОтносПоказ!$A$2:$A$13</c:f>
              <c:strCache>
                <c:ptCount val="12"/>
                <c:pt idx="0">
                  <c:v>ИБП (СКБ БП)</c:v>
                </c:pt>
                <c:pt idx="1">
                  <c:v>ИБФМ</c:v>
                </c:pt>
                <c:pt idx="2">
                  <c:v>ПРАО АКЦ ФИАН</c:v>
                </c:pt>
                <c:pt idx="3">
                  <c:v>ИБ</c:v>
                </c:pt>
                <c:pt idx="4">
                  <c:v>ИМПБ (НИВЦ)</c:v>
                </c:pt>
                <c:pt idx="5">
                  <c:v>ИПФС</c:v>
                </c:pt>
                <c:pt idx="6">
                  <c:v>ИБФ</c:v>
                </c:pt>
                <c:pt idx="7">
                  <c:v>ФИБХ</c:v>
                </c:pt>
                <c:pt idx="8">
                  <c:v>ИБК</c:v>
                </c:pt>
                <c:pt idx="9">
                  <c:v>ИТЭБ</c:v>
                </c:pt>
                <c:pt idx="10">
                  <c:v>ИФПБ</c:v>
                </c:pt>
                <c:pt idx="11">
                  <c:v>ИФХиБПП</c:v>
                </c:pt>
              </c:strCache>
            </c:strRef>
          </c:cat>
          <c:val>
            <c:numRef>
              <c:f>ОтносПоказ!$B$2:$B$13</c:f>
              <c:numCache>
                <c:formatCode>General</c:formatCode>
                <c:ptCount val="12"/>
                <c:pt idx="0">
                  <c:v>45</c:v>
                </c:pt>
                <c:pt idx="1">
                  <c:v>45</c:v>
                </c:pt>
                <c:pt idx="2">
                  <c:v>45</c:v>
                </c:pt>
                <c:pt idx="3">
                  <c:v>39</c:v>
                </c:pt>
                <c:pt idx="4">
                  <c:v>39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17</c:v>
                </c:pt>
                <c:pt idx="9">
                  <c:v>17</c:v>
                </c:pt>
                <c:pt idx="10">
                  <c:v>13</c:v>
                </c:pt>
                <c:pt idx="11">
                  <c:v>13</c:v>
                </c:pt>
              </c:numCache>
            </c:numRef>
          </c:val>
        </c:ser>
        <c:ser>
          <c:idx val="0"/>
          <c:order val="1"/>
          <c:tx>
            <c:strRef>
              <c:f>ОтносПоказ!$C$1</c:f>
              <c:strCache>
                <c:ptCount val="1"/>
                <c:pt idx="0">
                  <c:v>Кол-во патентов</c:v>
                </c:pt>
              </c:strCache>
            </c:strRef>
          </c:tx>
          <c:dLbls>
            <c:delete val="1"/>
          </c:dLbls>
          <c:cat>
            <c:strRef>
              <c:f>ОтносПоказ!$A$2:$A$13</c:f>
              <c:strCache>
                <c:ptCount val="12"/>
                <c:pt idx="0">
                  <c:v>ИБП (СКБ БП)</c:v>
                </c:pt>
                <c:pt idx="1">
                  <c:v>ИБФМ</c:v>
                </c:pt>
                <c:pt idx="2">
                  <c:v>ПРАО АКЦ ФИАН</c:v>
                </c:pt>
                <c:pt idx="3">
                  <c:v>ИБ</c:v>
                </c:pt>
                <c:pt idx="4">
                  <c:v>ИМПБ (НИВЦ)</c:v>
                </c:pt>
                <c:pt idx="5">
                  <c:v>ИПФС</c:v>
                </c:pt>
                <c:pt idx="6">
                  <c:v>ИБФ</c:v>
                </c:pt>
                <c:pt idx="7">
                  <c:v>ФИБХ</c:v>
                </c:pt>
                <c:pt idx="8">
                  <c:v>ИБК</c:v>
                </c:pt>
                <c:pt idx="9">
                  <c:v>ИТЭБ</c:v>
                </c:pt>
                <c:pt idx="10">
                  <c:v>ИФПБ</c:v>
                </c:pt>
                <c:pt idx="11">
                  <c:v>ИФХиБПП</c:v>
                </c:pt>
              </c:strCache>
            </c:strRef>
          </c:cat>
          <c:val>
            <c:numRef>
              <c:f>ОтносПоказ!$C$2:$C$13</c:f>
            </c:numRef>
          </c:val>
        </c:ser>
        <c:dLbls>
          <c:showVal val="1"/>
        </c:dLbls>
        <c:marker val="1"/>
        <c:axId val="60900864"/>
        <c:axId val="60902400"/>
      </c:lineChart>
      <c:lineChart>
        <c:grouping val="standard"/>
        <c:ser>
          <c:idx val="2"/>
          <c:order val="2"/>
          <c:tx>
            <c:strRef>
              <c:f>ОтносПоказ!$D$1</c:f>
              <c:strCache>
                <c:ptCount val="1"/>
                <c:pt idx="0">
                  <c:v>Относительный показатель патентной активности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triangle"/>
            <c:size val="10"/>
            <c:spPr>
              <a:solidFill>
                <a:srgbClr val="0000FF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dLbl>
              <c:idx val="2"/>
              <c:layout>
                <c:manualLayout>
                  <c:x val="-1.7287881504917457E-2"/>
                  <c:y val="-7.3993055901984503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5.1216382359733706E-3"/>
                  <c:y val="-3.4557227585193619E-2"/>
                </c:manualLayout>
              </c:layout>
              <c:showVal val="1"/>
            </c:dLbl>
            <c:dLbl>
              <c:idx val="4"/>
              <c:layout>
                <c:manualLayout>
                  <c:x val="8.536063726622271E-3"/>
                  <c:y val="-1.7278613792596768E-2"/>
                </c:manualLayout>
              </c:layout>
              <c:showVal val="1"/>
            </c:dLbl>
            <c:dLbl>
              <c:idx val="6"/>
              <c:layout>
                <c:manualLayout>
                  <c:x val="-7.2779689168984696E-3"/>
                  <c:y val="-4.1919458984380306E-2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6.9761703725864897E-3"/>
                  <c:y val="-4.7291815795752756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4.1856935557816541E-3"/>
                  <c:y val="-3.7572662139591192E-2"/>
                </c:manualLayout>
              </c:layout>
              <c:dLblPos val="r"/>
              <c:showVal val="1"/>
            </c:dLbl>
            <c:dLbl>
              <c:idx val="9"/>
              <c:layout>
                <c:manualLayout>
                  <c:x val="-1.3952167389768154E-3"/>
                  <c:y val="-4.7207981066248801E-2"/>
                </c:manualLayout>
              </c:layout>
              <c:dLblPos val="r"/>
              <c:showVal val="1"/>
            </c:dLbl>
            <c:dLbl>
              <c:idx val="10"/>
              <c:layout>
                <c:manualLayout>
                  <c:x val="-3.1709567550428199E-3"/>
                  <c:y val="-4.8075219098841077E-2"/>
                </c:manualLayout>
              </c:layout>
              <c:dLblPos val="r"/>
              <c:showVal val="1"/>
            </c:dLbl>
            <c:dLbl>
              <c:idx val="11"/>
              <c:layout>
                <c:manualLayout>
                  <c:x val="-1.1034985881603235E-2"/>
                  <c:y val="-5.0532221555843575E-2"/>
                </c:manualLayout>
              </c:layout>
              <c:dLblPos val="r"/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ОтносПоказ!$A$2:$A$13</c:f>
              <c:strCache>
                <c:ptCount val="12"/>
                <c:pt idx="0">
                  <c:v>ИБП (СКБ БП)</c:v>
                </c:pt>
                <c:pt idx="1">
                  <c:v>ИБФМ</c:v>
                </c:pt>
                <c:pt idx="2">
                  <c:v>ПРАО АКЦ ФИАН</c:v>
                </c:pt>
                <c:pt idx="3">
                  <c:v>ИБ</c:v>
                </c:pt>
                <c:pt idx="4">
                  <c:v>ИМПБ (НИВЦ)</c:v>
                </c:pt>
                <c:pt idx="5">
                  <c:v>ИПФС</c:v>
                </c:pt>
                <c:pt idx="6">
                  <c:v>ИБФ</c:v>
                </c:pt>
                <c:pt idx="7">
                  <c:v>ФИБХ</c:v>
                </c:pt>
                <c:pt idx="8">
                  <c:v>ИБК</c:v>
                </c:pt>
                <c:pt idx="9">
                  <c:v>ИТЭБ</c:v>
                </c:pt>
                <c:pt idx="10">
                  <c:v>ИФПБ</c:v>
                </c:pt>
                <c:pt idx="11">
                  <c:v>ИФХиБПП</c:v>
                </c:pt>
              </c:strCache>
            </c:strRef>
          </c:cat>
          <c:val>
            <c:numRef>
              <c:f>ОтносПоказ!$D$2:$D$13</c:f>
              <c:numCache>
                <c:formatCode>0.0</c:formatCode>
                <c:ptCount val="12"/>
                <c:pt idx="0">
                  <c:v>9.9333333333333336</c:v>
                </c:pt>
                <c:pt idx="1">
                  <c:v>8.1555555555555568</c:v>
                </c:pt>
                <c:pt idx="2">
                  <c:v>0</c:v>
                </c:pt>
                <c:pt idx="3">
                  <c:v>1.3846153846153848</c:v>
                </c:pt>
                <c:pt idx="4">
                  <c:v>5.128205128205128E-2</c:v>
                </c:pt>
                <c:pt idx="5">
                  <c:v>3.0967741935483866</c:v>
                </c:pt>
                <c:pt idx="6">
                  <c:v>10</c:v>
                </c:pt>
                <c:pt idx="7">
                  <c:v>0.82608695652173914</c:v>
                </c:pt>
                <c:pt idx="8">
                  <c:v>0.82352941176470584</c:v>
                </c:pt>
                <c:pt idx="9">
                  <c:v>1.0588235294117649</c:v>
                </c:pt>
                <c:pt idx="10">
                  <c:v>0.23076923076923084</c:v>
                </c:pt>
                <c:pt idx="11">
                  <c:v>0</c:v>
                </c:pt>
              </c:numCache>
            </c:numRef>
          </c:val>
        </c:ser>
        <c:dLbls>
          <c:showVal val="1"/>
        </c:dLbls>
        <c:marker val="1"/>
        <c:axId val="60994688"/>
        <c:axId val="60996224"/>
      </c:lineChart>
      <c:catAx>
        <c:axId val="60900864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0902400"/>
        <c:crosses val="autoZero"/>
        <c:lblAlgn val="ctr"/>
        <c:lblOffset val="100"/>
        <c:tickLblSkip val="1"/>
        <c:tickMarkSkip val="1"/>
      </c:catAx>
      <c:valAx>
        <c:axId val="6090240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ru-RU" sz="1400"/>
                  <a:t>Временной интервал</a:t>
                </a:r>
              </a:p>
            </c:rich>
          </c:tx>
          <c:layout>
            <c:manualLayout>
              <c:xMode val="edge"/>
              <c:yMode val="edge"/>
              <c:x val="2.6096032113632848E-2"/>
              <c:y val="0.1481312340195497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0900864"/>
        <c:crosses val="autoZero"/>
        <c:crossBetween val="between"/>
        <c:majorUnit val="10"/>
      </c:valAx>
      <c:catAx>
        <c:axId val="60994688"/>
        <c:scaling>
          <c:orientation val="minMax"/>
        </c:scaling>
        <c:delete val="1"/>
        <c:axPos val="b"/>
        <c:tickLblPos val="none"/>
        <c:crossAx val="60996224"/>
        <c:crossesAt val="0"/>
        <c:lblAlgn val="ctr"/>
        <c:lblOffset val="100"/>
      </c:catAx>
      <c:valAx>
        <c:axId val="60996224"/>
        <c:scaling>
          <c:orientation val="minMax"/>
        </c:scaling>
        <c:axPos val="r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ru-RU" sz="1400"/>
                  <a:t>Относительный показатель патентной активности</a:t>
                </a:r>
              </a:p>
            </c:rich>
          </c:tx>
          <c:layout>
            <c:manualLayout>
              <c:xMode val="edge"/>
              <c:yMode val="edge"/>
              <c:x val="0.94132702039695981"/>
              <c:y val="4.6285143385283993E-2"/>
            </c:manualLayout>
          </c:layout>
          <c:spPr>
            <a:noFill/>
            <a:ln w="25400">
              <a:noFill/>
            </a:ln>
          </c:spPr>
        </c:title>
        <c:numFmt formatCode="0.0" sourceLinked="1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0994688"/>
        <c:crosses val="max"/>
        <c:crossBetween val="between"/>
        <c:majorUnit val="3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7309934297428504E-2"/>
          <c:y val="0.87284255418727463"/>
          <c:w val="0.97274732815260823"/>
          <c:h val="0.10995842248523613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1341647407783606"/>
          <c:y val="5.7884344366626837E-2"/>
          <c:w val="0.86722108837564882"/>
          <c:h val="0.61676766928578264"/>
        </c:manualLayout>
      </c:layout>
      <c:barChart>
        <c:barDir val="col"/>
        <c:grouping val="clustered"/>
        <c:ser>
          <c:idx val="1"/>
          <c:order val="0"/>
          <c:tx>
            <c:strRef>
              <c:f>ДоляСобстПатентов!$B$40</c:f>
              <c:strCache>
                <c:ptCount val="1"/>
                <c:pt idx="0">
                  <c:v>Кол-во "собственных" патентов</c:v>
                </c:pt>
              </c:strCache>
            </c:strRef>
          </c:tx>
          <c:dLbls>
            <c:delete val="1"/>
          </c:dLbls>
          <c:cat>
            <c:strRef>
              <c:f>ДоляСобстПатентов!$A$41:$A$52</c:f>
              <c:strCache>
                <c:ptCount val="12"/>
                <c:pt idx="0">
                  <c:v>ИБФ</c:v>
                </c:pt>
                <c:pt idx="1">
                  <c:v>ИБП (СКБ БП)</c:v>
                </c:pt>
                <c:pt idx="2">
                  <c:v>ИПФС</c:v>
                </c:pt>
                <c:pt idx="3">
                  <c:v>ФИБХ</c:v>
                </c:pt>
                <c:pt idx="4">
                  <c:v>ИБК</c:v>
                </c:pt>
                <c:pt idx="5">
                  <c:v>ИБФМ</c:v>
                </c:pt>
                <c:pt idx="6">
                  <c:v>ИБ</c:v>
                </c:pt>
                <c:pt idx="7">
                  <c:v>ИТЭБ</c:v>
                </c:pt>
                <c:pt idx="8">
                  <c:v>ИФПБ</c:v>
                </c:pt>
                <c:pt idx="9">
                  <c:v>ИМПБ (НИВЦ)</c:v>
                </c:pt>
                <c:pt idx="10">
                  <c:v>ИФХиБПП</c:v>
                </c:pt>
                <c:pt idx="11">
                  <c:v>ПРАО АКЦ ФИАН</c:v>
                </c:pt>
              </c:strCache>
            </c:strRef>
          </c:cat>
          <c:val>
            <c:numRef>
              <c:f>ДоляСобстПатентов!$B$41:$B$52</c:f>
            </c:numRef>
          </c:val>
        </c:ser>
        <c:ser>
          <c:idx val="2"/>
          <c:order val="1"/>
          <c:tx>
            <c:strRef>
              <c:f>ДоляСобстПатентов!$C$40</c:f>
              <c:strCache>
                <c:ptCount val="1"/>
                <c:pt idx="0">
                  <c:v>Кол-во патентов</c:v>
                </c:pt>
              </c:strCache>
            </c:strRef>
          </c:tx>
          <c:dLbls>
            <c:delete val="1"/>
          </c:dLbls>
          <c:cat>
            <c:strRef>
              <c:f>ДоляСобстПатентов!$A$41:$A$52</c:f>
              <c:strCache>
                <c:ptCount val="12"/>
                <c:pt idx="0">
                  <c:v>ИБФ</c:v>
                </c:pt>
                <c:pt idx="1">
                  <c:v>ИБП (СКБ БП)</c:v>
                </c:pt>
                <c:pt idx="2">
                  <c:v>ИПФС</c:v>
                </c:pt>
                <c:pt idx="3">
                  <c:v>ФИБХ</c:v>
                </c:pt>
                <c:pt idx="4">
                  <c:v>ИБК</c:v>
                </c:pt>
                <c:pt idx="5">
                  <c:v>ИБФМ</c:v>
                </c:pt>
                <c:pt idx="6">
                  <c:v>ИБ</c:v>
                </c:pt>
                <c:pt idx="7">
                  <c:v>ИТЭБ</c:v>
                </c:pt>
                <c:pt idx="8">
                  <c:v>ИФПБ</c:v>
                </c:pt>
                <c:pt idx="9">
                  <c:v>ИМПБ (НИВЦ)</c:v>
                </c:pt>
                <c:pt idx="10">
                  <c:v>ИФХиБПП</c:v>
                </c:pt>
                <c:pt idx="11">
                  <c:v>ПРАО АКЦ ФИАН</c:v>
                </c:pt>
              </c:strCache>
            </c:strRef>
          </c:cat>
          <c:val>
            <c:numRef>
              <c:f>ДоляСобстПатентов!$C$41:$C$52</c:f>
            </c:numRef>
          </c:val>
        </c:ser>
        <c:ser>
          <c:idx val="0"/>
          <c:order val="2"/>
          <c:tx>
            <c:strRef>
              <c:f>ДоляСобстПатентов!$D$40</c:f>
              <c:strCache>
                <c:ptCount val="1"/>
                <c:pt idx="0">
                  <c:v>Доля "собственных" патентов НИУ ПНЦ РАН</c:v>
                </c:pt>
              </c:strCache>
            </c:strRef>
          </c:tx>
          <c:spPr>
            <a:solidFill>
              <a:srgbClr val="C000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ДоляСобстПатентов!$A$41:$A$52</c:f>
              <c:strCache>
                <c:ptCount val="12"/>
                <c:pt idx="0">
                  <c:v>ИБФ</c:v>
                </c:pt>
                <c:pt idx="1">
                  <c:v>ИБП (СКБ БП)</c:v>
                </c:pt>
                <c:pt idx="2">
                  <c:v>ИПФС</c:v>
                </c:pt>
                <c:pt idx="3">
                  <c:v>ФИБХ</c:v>
                </c:pt>
                <c:pt idx="4">
                  <c:v>ИБК</c:v>
                </c:pt>
                <c:pt idx="5">
                  <c:v>ИБФМ</c:v>
                </c:pt>
                <c:pt idx="6">
                  <c:v>ИБ</c:v>
                </c:pt>
                <c:pt idx="7">
                  <c:v>ИТЭБ</c:v>
                </c:pt>
                <c:pt idx="8">
                  <c:v>ИФПБ</c:v>
                </c:pt>
                <c:pt idx="9">
                  <c:v>ИМПБ (НИВЦ)</c:v>
                </c:pt>
                <c:pt idx="10">
                  <c:v>ИФХиБПП</c:v>
                </c:pt>
                <c:pt idx="11">
                  <c:v>ПРАО АКЦ ФИАН</c:v>
                </c:pt>
              </c:strCache>
            </c:strRef>
          </c:cat>
          <c:val>
            <c:numRef>
              <c:f>ДоляСобстПатентов!$D$41:$D$52</c:f>
              <c:numCache>
                <c:formatCode>0</c:formatCode>
                <c:ptCount val="12"/>
                <c:pt idx="0">
                  <c:v>84.444444444444457</c:v>
                </c:pt>
                <c:pt idx="1">
                  <c:v>81.208053691275211</c:v>
                </c:pt>
                <c:pt idx="2">
                  <c:v>78.124999999999986</c:v>
                </c:pt>
                <c:pt idx="3">
                  <c:v>73.684210526315795</c:v>
                </c:pt>
                <c:pt idx="4">
                  <c:v>71.428571428571416</c:v>
                </c:pt>
                <c:pt idx="5">
                  <c:v>61.035422343324257</c:v>
                </c:pt>
                <c:pt idx="6">
                  <c:v>51.851851851851841</c:v>
                </c:pt>
                <c:pt idx="7">
                  <c:v>50</c:v>
                </c:pt>
                <c:pt idx="8">
                  <c:v>33.333333333333329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dLbls>
          <c:showVal val="1"/>
        </c:dLbls>
        <c:axId val="74148096"/>
        <c:axId val="74338304"/>
      </c:barChart>
      <c:catAx>
        <c:axId val="7414809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4338304"/>
        <c:crosses val="autoZero"/>
        <c:auto val="1"/>
        <c:lblAlgn val="ctr"/>
        <c:lblOffset val="100"/>
        <c:tickLblSkip val="1"/>
        <c:tickMarkSkip val="1"/>
      </c:catAx>
      <c:valAx>
        <c:axId val="7433830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 sz="1200"/>
                  <a:t>%</a:t>
                </a:r>
              </a:p>
            </c:rich>
          </c:tx>
          <c:layout>
            <c:manualLayout>
              <c:xMode val="edge"/>
              <c:yMode val="edge"/>
              <c:x val="1.5214405059221909E-2"/>
              <c:y val="6.3872379990760689E-2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4148096"/>
        <c:crosses val="autoZero"/>
        <c:crossBetween val="between"/>
        <c:majorUnit val="20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2424260807677573"/>
          <c:y val="0.17201854126933117"/>
          <c:w val="0.85454671896709122"/>
          <c:h val="0.42660598617833334"/>
        </c:manualLayout>
      </c:layout>
      <c:barChart>
        <c:barDir val="col"/>
        <c:grouping val="clustered"/>
        <c:ser>
          <c:idx val="2"/>
          <c:order val="0"/>
          <c:tx>
            <c:strRef>
              <c:f>Интеграция!$B$30</c:f>
              <c:strCache>
                <c:ptCount val="1"/>
                <c:pt idx="0">
                  <c:v>Кол-во патентов с НИИ ПНЦ РАН</c:v>
                </c:pt>
              </c:strCache>
            </c:strRef>
          </c:tx>
          <c:dLbls>
            <c:delete val="1"/>
          </c:dLbls>
          <c:cat>
            <c:strRef>
              <c:f>Интеграция!$A$31:$A$42</c:f>
              <c:strCache>
                <c:ptCount val="12"/>
                <c:pt idx="0">
                  <c:v>ИБ</c:v>
                </c:pt>
                <c:pt idx="1">
                  <c:v>ИБК</c:v>
                </c:pt>
                <c:pt idx="2">
                  <c:v>ФИБХ</c:v>
                </c:pt>
                <c:pt idx="3">
                  <c:v>ИБП (СКБ БП)</c:v>
                </c:pt>
                <c:pt idx="4">
                  <c:v>ИТЭБ</c:v>
                </c:pt>
                <c:pt idx="5">
                  <c:v>ИБФМ</c:v>
                </c:pt>
                <c:pt idx="6">
                  <c:v>ИБФ</c:v>
                </c:pt>
                <c:pt idx="7">
                  <c:v>ИПФС</c:v>
                </c:pt>
                <c:pt idx="8">
                  <c:v>ИМПБ (НИВЦ)</c:v>
                </c:pt>
                <c:pt idx="9">
                  <c:v>ИФПБ</c:v>
                </c:pt>
                <c:pt idx="10">
                  <c:v>ИФХиБПП</c:v>
                </c:pt>
                <c:pt idx="11">
                  <c:v>ПРАО АКЦ ФИАН</c:v>
                </c:pt>
              </c:strCache>
            </c:strRef>
          </c:cat>
          <c:val>
            <c:numRef>
              <c:f>Интеграция!$B$31:$B$42</c:f>
            </c:numRef>
          </c:val>
        </c:ser>
        <c:ser>
          <c:idx val="3"/>
          <c:order val="1"/>
          <c:tx>
            <c:strRef>
              <c:f>Интеграция!$C$30</c:f>
              <c:strCache>
                <c:ptCount val="1"/>
                <c:pt idx="0">
                  <c:v>Кол-во патентов</c:v>
                </c:pt>
              </c:strCache>
            </c:strRef>
          </c:tx>
          <c:dLbls>
            <c:delete val="1"/>
          </c:dLbls>
          <c:cat>
            <c:strRef>
              <c:f>Интеграция!$A$31:$A$42</c:f>
              <c:strCache>
                <c:ptCount val="12"/>
                <c:pt idx="0">
                  <c:v>ИБ</c:v>
                </c:pt>
                <c:pt idx="1">
                  <c:v>ИБК</c:v>
                </c:pt>
                <c:pt idx="2">
                  <c:v>ФИБХ</c:v>
                </c:pt>
                <c:pt idx="3">
                  <c:v>ИБП (СКБ БП)</c:v>
                </c:pt>
                <c:pt idx="4">
                  <c:v>ИТЭБ</c:v>
                </c:pt>
                <c:pt idx="5">
                  <c:v>ИБФМ</c:v>
                </c:pt>
                <c:pt idx="6">
                  <c:v>ИБФ</c:v>
                </c:pt>
                <c:pt idx="7">
                  <c:v>ИПФС</c:v>
                </c:pt>
                <c:pt idx="8">
                  <c:v>ИМПБ (НИВЦ)</c:v>
                </c:pt>
                <c:pt idx="9">
                  <c:v>ИФПБ</c:v>
                </c:pt>
                <c:pt idx="10">
                  <c:v>ИФХиБПП</c:v>
                </c:pt>
                <c:pt idx="11">
                  <c:v>ПРАО АКЦ ФИАН</c:v>
                </c:pt>
              </c:strCache>
            </c:strRef>
          </c:cat>
          <c:val>
            <c:numRef>
              <c:f>Интеграция!$C$31:$C$42</c:f>
            </c:numRef>
          </c:val>
        </c:ser>
        <c:ser>
          <c:idx val="0"/>
          <c:order val="2"/>
          <c:tx>
            <c:strRef>
              <c:f>Интеграция!$D$30</c:f>
              <c:strCache>
                <c:ptCount val="1"/>
                <c:pt idx="0">
                  <c:v>Доля патентов с НИИ ПНЦ РАН</c:v>
                </c:pt>
              </c:strCache>
            </c:strRef>
          </c:tx>
          <c:spPr>
            <a:solidFill>
              <a:srgbClr val="00B05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9.0456806874717327E-3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5.4275508641474061E-3"/>
                  <c:y val="-5.772005772005772E-3"/>
                </c:manualLayout>
              </c:layout>
              <c:showVal val="1"/>
            </c:dLbl>
            <c:dLbl>
              <c:idx val="4"/>
              <c:layout>
                <c:manualLayout>
                  <c:x val="-1.085481682496608E-2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-2.5843905634116062E-3"/>
                  <c:y val="-1.0704757045567226E-3"/>
                </c:manualLayout>
              </c:layout>
              <c:dLblPos val="outEnd"/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Интеграция!$A$31:$A$42</c:f>
              <c:strCache>
                <c:ptCount val="12"/>
                <c:pt idx="0">
                  <c:v>ИБ</c:v>
                </c:pt>
                <c:pt idx="1">
                  <c:v>ИБК</c:v>
                </c:pt>
                <c:pt idx="2">
                  <c:v>ФИБХ</c:v>
                </c:pt>
                <c:pt idx="3">
                  <c:v>ИБП (СКБ БП)</c:v>
                </c:pt>
                <c:pt idx="4">
                  <c:v>ИТЭБ</c:v>
                </c:pt>
                <c:pt idx="5">
                  <c:v>ИБФМ</c:v>
                </c:pt>
                <c:pt idx="6">
                  <c:v>ИБФ</c:v>
                </c:pt>
                <c:pt idx="7">
                  <c:v>ИПФС</c:v>
                </c:pt>
                <c:pt idx="8">
                  <c:v>ИМПБ (НИВЦ)</c:v>
                </c:pt>
                <c:pt idx="9">
                  <c:v>ИФПБ</c:v>
                </c:pt>
                <c:pt idx="10">
                  <c:v>ИФХиБПП</c:v>
                </c:pt>
                <c:pt idx="11">
                  <c:v>ПРАО АКЦ ФИАН</c:v>
                </c:pt>
              </c:strCache>
            </c:strRef>
          </c:cat>
          <c:val>
            <c:numRef>
              <c:f>Интеграция!$D$31:$D$42</c:f>
              <c:numCache>
                <c:formatCode>0</c:formatCode>
                <c:ptCount val="12"/>
                <c:pt idx="0">
                  <c:v>27.777777777777779</c:v>
                </c:pt>
                <c:pt idx="1">
                  <c:v>21.428571428571427</c:v>
                </c:pt>
                <c:pt idx="2">
                  <c:v>15.789473684210522</c:v>
                </c:pt>
                <c:pt idx="3">
                  <c:v>14.5413870246085</c:v>
                </c:pt>
                <c:pt idx="4">
                  <c:v>11.111111111111109</c:v>
                </c:pt>
                <c:pt idx="5">
                  <c:v>8.4468664850136239</c:v>
                </c:pt>
                <c:pt idx="6">
                  <c:v>6.666666666666667</c:v>
                </c:pt>
                <c:pt idx="7">
                  <c:v>2.0833333333333335</c:v>
                </c:pt>
                <c:pt idx="8">
                  <c:v>100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4"/>
          <c:order val="3"/>
          <c:tx>
            <c:strRef>
              <c:f>Интеграция!$E$30</c:f>
              <c:strCache>
                <c:ptCount val="1"/>
                <c:pt idx="0">
                  <c:v>Кол-во патентов с другими организациями</c:v>
                </c:pt>
              </c:strCache>
            </c:strRef>
          </c:tx>
          <c:dLbls>
            <c:delete val="1"/>
          </c:dLbls>
          <c:cat>
            <c:strRef>
              <c:f>Интеграция!$A$31:$A$42</c:f>
              <c:strCache>
                <c:ptCount val="12"/>
                <c:pt idx="0">
                  <c:v>ИБ</c:v>
                </c:pt>
                <c:pt idx="1">
                  <c:v>ИБК</c:v>
                </c:pt>
                <c:pt idx="2">
                  <c:v>ФИБХ</c:v>
                </c:pt>
                <c:pt idx="3">
                  <c:v>ИБП (СКБ БП)</c:v>
                </c:pt>
                <c:pt idx="4">
                  <c:v>ИТЭБ</c:v>
                </c:pt>
                <c:pt idx="5">
                  <c:v>ИБФМ</c:v>
                </c:pt>
                <c:pt idx="6">
                  <c:v>ИБФ</c:v>
                </c:pt>
                <c:pt idx="7">
                  <c:v>ИПФС</c:v>
                </c:pt>
                <c:pt idx="8">
                  <c:v>ИМПБ (НИВЦ)</c:v>
                </c:pt>
                <c:pt idx="9">
                  <c:v>ИФПБ</c:v>
                </c:pt>
                <c:pt idx="10">
                  <c:v>ИФХиБПП</c:v>
                </c:pt>
                <c:pt idx="11">
                  <c:v>ПРАО АКЦ ФИАН</c:v>
                </c:pt>
              </c:strCache>
            </c:strRef>
          </c:cat>
          <c:val>
            <c:numRef>
              <c:f>Интеграция!$E$31:$E$42</c:f>
            </c:numRef>
          </c:val>
        </c:ser>
        <c:ser>
          <c:idx val="1"/>
          <c:order val="4"/>
          <c:tx>
            <c:strRef>
              <c:f>Интеграция!$F$30</c:f>
              <c:strCache>
                <c:ptCount val="1"/>
                <c:pt idx="0">
                  <c:v>Доля патентов с другими организациями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9.0087857064000028E-3"/>
                  <c:y val="7.9171921691606787E-4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1.1450977040353005E-2"/>
                  <c:y val="-8.2216995602822467E-4"/>
                </c:manualLayout>
              </c:layout>
              <c:dLblPos val="outEnd"/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Интеграция!$A$31:$A$42</c:f>
              <c:strCache>
                <c:ptCount val="12"/>
                <c:pt idx="0">
                  <c:v>ИБ</c:v>
                </c:pt>
                <c:pt idx="1">
                  <c:v>ИБК</c:v>
                </c:pt>
                <c:pt idx="2">
                  <c:v>ФИБХ</c:v>
                </c:pt>
                <c:pt idx="3">
                  <c:v>ИБП (СКБ БП)</c:v>
                </c:pt>
                <c:pt idx="4">
                  <c:v>ИТЭБ</c:v>
                </c:pt>
                <c:pt idx="5">
                  <c:v>ИБФМ</c:v>
                </c:pt>
                <c:pt idx="6">
                  <c:v>ИБФ</c:v>
                </c:pt>
                <c:pt idx="7">
                  <c:v>ИПФС</c:v>
                </c:pt>
                <c:pt idx="8">
                  <c:v>ИМПБ (НИВЦ)</c:v>
                </c:pt>
                <c:pt idx="9">
                  <c:v>ИФПБ</c:v>
                </c:pt>
                <c:pt idx="10">
                  <c:v>ИФХиБПП</c:v>
                </c:pt>
                <c:pt idx="11">
                  <c:v>ПРАО АКЦ ФИАН</c:v>
                </c:pt>
              </c:strCache>
            </c:strRef>
          </c:cat>
          <c:val>
            <c:numRef>
              <c:f>Интеграция!$F$31:$F$42</c:f>
              <c:numCache>
                <c:formatCode>0</c:formatCode>
                <c:ptCount val="12"/>
                <c:pt idx="0">
                  <c:v>20.370370370370367</c:v>
                </c:pt>
                <c:pt idx="1">
                  <c:v>7.1428571428571415</c:v>
                </c:pt>
                <c:pt idx="2">
                  <c:v>10.526315789473681</c:v>
                </c:pt>
                <c:pt idx="3">
                  <c:v>4.2505592841163313</c:v>
                </c:pt>
                <c:pt idx="4">
                  <c:v>38.888888888888893</c:v>
                </c:pt>
                <c:pt idx="5">
                  <c:v>30.517711171662125</c:v>
                </c:pt>
                <c:pt idx="6">
                  <c:v>8.8888888888888893</c:v>
                </c:pt>
                <c:pt idx="7">
                  <c:v>19.791666666666664</c:v>
                </c:pt>
                <c:pt idx="8">
                  <c:v>0</c:v>
                </c:pt>
                <c:pt idx="9">
                  <c:v>66.666666666666657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dLbls>
          <c:showVal val="1"/>
        </c:dLbls>
        <c:axId val="82440960"/>
        <c:axId val="82442496"/>
      </c:barChart>
      <c:catAx>
        <c:axId val="8244096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2442496"/>
        <c:crosses val="autoZero"/>
        <c:auto val="1"/>
        <c:lblAlgn val="ctr"/>
        <c:lblOffset val="100"/>
        <c:tickLblSkip val="1"/>
        <c:tickMarkSkip val="1"/>
      </c:catAx>
      <c:valAx>
        <c:axId val="82442496"/>
        <c:scaling>
          <c:orientation val="minMax"/>
          <c:max val="100"/>
        </c:scaling>
        <c:axPos val="l"/>
        <c:title>
          <c:tx>
            <c:rich>
              <a:bodyPr rot="-12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 sz="1200"/>
                  <a:t>%</a:t>
                </a:r>
              </a:p>
            </c:rich>
          </c:tx>
          <c:layout>
            <c:manualLayout>
              <c:xMode val="edge"/>
              <c:yMode val="edge"/>
              <c:x val="2.7272767626609337E-2"/>
              <c:y val="0.1674313801688157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2440960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2626262626262626E-2"/>
          <c:y val="0.86085723229550515"/>
          <c:w val="0.98131456295235742"/>
          <c:h val="0.1230886850152905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5521A-0CA8-4389-BFB1-DFE8B1693179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87705-5620-4D72-A718-49D0791A4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Центральная библиотека в ПНЦ РАН - отдел Библиотеки по естественным наукам РАН (БЕН РАН) в настоящее время является единственной в структуре ЦБС БЕН РАН, в которой уже более 30 лет функционирует Сектор патентной информации. Высококвалифицированные сотрудники этого подразделения не только обеспечивают ученых Центра отечественной и зарубежной нормативно-технической и ПИ по тематикам исследования в Центре, но и осуществляют консультативную помощь в области патентного поиска и патентных исследований, а также проводят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библиометрический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анализ патентной активности научно-исследовательских институтов (НИИ) и сотрудников ПНЦ РАН [1,2,3]. Данный показатель широко используется для определения результативности научной деятельности во всем мире наряду с такими распространенными индикаторами научной деятельности, как публикационная активность, цитируемость и т.п. С помощью соответствующих методов определяется: количество изобретений, выполненных учеными Центра; их тематическая направленность; сведения о сотрудничестве с другими научными организациями для определения уровня интеграции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пущинских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специалистов; стратегические направления исследований, в которых существуют устойчивые связи между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пущинскими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другими российскими исследователями.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87705-5620-4D72-A718-49D0791A424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Текущий год стал юбилейным для ПНЦ РАН, в этой связи сотрудниками Библиотеки была проанализирована патентная активность двенадцати НИИ Центра за всю его 55-летнюю историю. Общее количество изобретений (патентов, авторских свидетельств, заявок на изобретения, полезных моделей), полученных всеми учреждениями за этот период, составило 1290. Первые документы относятся к 1966 году и принадлежат двум институтам: Институту биофизики АН СССР (ИБФ) и Институту биохимии и физиологии микроорганизмов АН СССР (ИБФМ)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87705-5620-4D72-A718-49D0791A424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 как учреждения ПНЦ РАН были организованы в разные года, для проведения сопоставительного анализа их патентной активности было решено ввести относительный показатель, зависящий от периода существования организации (рис. 1). В тройку лидеров по данному критерию вошли три института (ИБП, ИБФМ, ИБФ). Самое лучшее значение относительного показателя патентной активности было получено, к сожалению, уже у несуществующего ИБФ АН СССР, преобразованного в Институт теоретической и экспериментальной биофизики РАН (ИТЭБ) и Институт биофизики клетки РАН (ИБК). Хотя хотелось бы отметить, что именно эти институты характеризуются наилучшими значениями анализируемого критерия среди учреждений Центра, организованных в постсоветский период.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87705-5620-4D72-A718-49D0791A424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Если рассматривать вклад отдельных НИИ ПНЦ РАН в общую патентную активность Центра (табл. 1), то почти треть изобретений принадлежит специалистам Института биологического приборостроения РАН (ИБП – СКБ БП), что вполне логично, учитывая специфику научных направлений работы данного учреждения, нацеленных на создание приборной базы для медико-биологических исследований, особенно в советский период. Почти треть изобретений принадлежат ИБФ и Институту почвоведения и фотосинтеза АН СССР (ИПФС), которые были преобразованы в 90-ые годы. Третью позицию по количеству патентов, принадлежащих только одному учреждению, занимает ИБФМ, что составляет 17 % от общей патентной активности ПНЦ РАН. Пятнадцать процентов изобретений произведено специалистами Центра в содружестве с представителями других учреждений РАН и ведомств. Также отмечена интеграция патентной активности в рамках ПНЦ РАН – 11 % изобретений принадлежит сразу нескольким учреждениям Центра.</a:t>
            </a:r>
          </a:p>
          <a:p>
            <a:pPr hangingPunct="0"/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hangingPunct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Анализировались патенты и изобретения, принадлежащие только одному НИИ ПНЦ РАН </a:t>
            </a:r>
          </a:p>
          <a:p>
            <a:pPr hangingPunct="0"/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hangingPunct="0"/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анее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Специальное конструкторское бюро биологического приборостроения АН СССР (СКБ БП)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87705-5620-4D72-A718-49D0791A424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 ходе исследования было определено, что самый большой процент «собственных» изобретений, т.е. которые относятся только к одному учреждению ПНЦ РАН, принадлежали ИБФ, в настоящее время нефункционирующему институт (рис. 2). Далее по этому показателю следует ИБП (СКБ БП), на долю которого приходится и самый большой вклад в общую патентную активность ПНЦ РАН (табл. 1). Тройку лидеров замыкает также в настоящее время несуществующий ИПФС. Еще у пяти институтов Центра (ФИБХ, ИБК, ИБФМ, ИБ и ИТЭБ) доля «собственных» изобретений составляет более пятидесяти процентов.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87705-5620-4D72-A718-49D0791A424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Одновременно с показателем, отражающим долю «собственных» изобретений институтов, была проанализирована интеграция патентной активности НИИ ПНЦ РАН в рамках Центра, а также с учреждениями РАН и других ведомств (рис. 3). Подобные исследования дают возможность выявить стратегические направления научных исследований (с точки зрения дальнейшего патентования) и установившиеся эффективные и плодотворные связи с другими российскими исследователями. Так, для лидера из существующих сегодня институтов по критерию «собственные патенты» ИБП (СКБ БП) характерна доминирующая совместная изобретательская деятельность с учреждениями ПНЦ РАН, превышающая патентную активность с учреждениями других ведомств в 3,75 раза. Все изобретения Института математических проблем биологии РАН (ИМПБ) принадлежат также и другим институтам ПНЦ РАН, что достаточно характерно для данного учреждения, так как этот вид научной активности не является для него профильным. Противоположная ситуация отмечается у Института фундаментальных проблем биологии (ИФПБ), у  которого две трети патентов получено в сотрудничестве с организациями за пределами Центра. Также для ИБФМ и ИТЭБ наблюдается большие значения интеграции патентной активности с учреждениями, не входящими в ПНЦ РАН, соответственно в 3,8 и 3,5 раз больше, по сравнению с количеством совместных изобретений с институтами в г. Пущино. На фоне значимых значений «собственных» изобретений у ИБК и ФИБХ (рис. 2), интеграция изобретательской деятельности внутри Центра превышает этот вид активности с учреждениями других ведомств и подразделений РАН.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87705-5620-4D72-A718-49D0791A424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настоящее время в ПНЦ РАН проводится целый ряд мероприятий (организация новых патентных служб, обучение новых сотрудников, консультативная помощь при проведении патентного поиска), направленных на восстановление и активизацию патентной деятельности, показатели которой значительно снизились за последнее десятилетие. В этой связи авторами планируется проведение дальнейших исследований патентной активности отдельных учреждений ПНЦ РАН с целью выработки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библиометрических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индикаторов, характеризующих этот вид деятельности любого научного учреждения. </a:t>
            </a:r>
            <a:endParaRPr lang="ru-RU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3B6CD-185C-48B4-95DB-FFE5D3358C3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2616-8C0E-4173-9065-8E34BB565109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2FF-890A-4B13-86B8-BDC7E1487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2616-8C0E-4173-9065-8E34BB565109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2FF-890A-4B13-86B8-BDC7E1487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2616-8C0E-4173-9065-8E34BB565109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2FF-890A-4B13-86B8-BDC7E1487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2616-8C0E-4173-9065-8E34BB565109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2FF-890A-4B13-86B8-BDC7E1487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2616-8C0E-4173-9065-8E34BB565109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2FF-890A-4B13-86B8-BDC7E1487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2616-8C0E-4173-9065-8E34BB565109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2FF-890A-4B13-86B8-BDC7E1487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2616-8C0E-4173-9065-8E34BB565109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2FF-890A-4B13-86B8-BDC7E1487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2616-8C0E-4173-9065-8E34BB565109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2FF-890A-4B13-86B8-BDC7E1487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2616-8C0E-4173-9065-8E34BB565109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2FF-890A-4B13-86B8-BDC7E1487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2616-8C0E-4173-9065-8E34BB565109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2FF-890A-4B13-86B8-BDC7E1487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2616-8C0E-4173-9065-8E34BB565109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2FF-890A-4B13-86B8-BDC7E1487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66"/>
            </a:gs>
            <a:gs pos="64999">
              <a:srgbClr val="F0EBD5"/>
            </a:gs>
            <a:gs pos="100000">
              <a:srgbClr val="D1C39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72616-8C0E-4173-9065-8E34BB565109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5C2FF-890A-4B13-86B8-BDC7E1487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tiff"/><Relationship Id="rId4" Type="http://schemas.openxmlformats.org/officeDocument/2006/relationships/image" Target="../media/image2.tif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_________Microsoft_Office_Word1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42918"/>
            <a:ext cx="9144000" cy="250033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Анализ патентной активности специалистов Пущинского научного центра РАН</a:t>
            </a:r>
            <a:endParaRPr lang="ru-RU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/>
          <a:lstStyle/>
          <a:p>
            <a:r>
              <a:rPr lang="ru-RU" sz="3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Беспалова Л.А., Слащева </a:t>
            </a:r>
            <a:r>
              <a:rPr lang="ru-RU" sz="3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Н.А., </a:t>
            </a:r>
            <a:r>
              <a:rPr lang="ru-RU" sz="3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Харыбина</a:t>
            </a:r>
            <a:r>
              <a:rPr lang="ru-RU" sz="3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Т.Н.</a:t>
            </a:r>
            <a:endParaRPr lang="ru-RU" sz="3400" i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72616-8C0E-4173-9065-8E34BB565109}" type="datetimeFigureOut">
              <a:rPr lang="ru-RU" smtClean="0">
                <a:solidFill>
                  <a:srgbClr val="006600"/>
                </a:solidFill>
              </a:rPr>
              <a:pPr/>
              <a:t>27.06.2011</a:t>
            </a:fld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214678" y="6215082"/>
            <a:ext cx="2895600" cy="365125"/>
          </a:xfrm>
        </p:spPr>
        <p:txBody>
          <a:bodyPr/>
          <a:lstStyle/>
          <a:p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Таруса 2011</a:t>
            </a:r>
            <a:endParaRPr lang="ru-RU" sz="2400" b="1" i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А.С.179427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849683" cy="6858000"/>
          </a:xfrm>
          <a:prstGeom prst="rect">
            <a:avLst/>
          </a:prstGeom>
        </p:spPr>
      </p:pic>
      <p:pic>
        <p:nvPicPr>
          <p:cNvPr id="8" name="Рисунок 7" descr="А.С.185316.T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1670" y="0"/>
            <a:ext cx="4849683" cy="6858000"/>
          </a:xfrm>
          <a:prstGeom prst="rect">
            <a:avLst/>
          </a:prstGeom>
        </p:spPr>
      </p:pic>
      <p:pic>
        <p:nvPicPr>
          <p:cNvPr id="9" name="Рисунок 8" descr="А.С.185438.T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94317" y="0"/>
            <a:ext cx="4849683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Патентная активность НИИ ПНЦ РАН</a:t>
            </a:r>
            <a:endParaRPr lang="ru-RU" sz="36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2"/>
          <p:cNvGraphicFramePr>
            <a:graphicFrameLocks noGrp="1"/>
          </p:cNvGraphicFramePr>
          <p:nvPr>
            <p:ph idx="1"/>
          </p:nvPr>
        </p:nvGraphicFramePr>
        <p:xfrm>
          <a:off x="214313" y="1285875"/>
          <a:ext cx="8715375" cy="5214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Вклад отдельных НИИ ПНЦ РАН в общую патентную активность ПНЦ РАН</a:t>
            </a:r>
            <a:endParaRPr lang="ru-RU" sz="36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85720" y="1571612"/>
          <a:ext cx="8572560" cy="4857784"/>
        </p:xfrm>
        <a:graphic>
          <a:graphicData uri="http://schemas.openxmlformats.org/presentationml/2006/ole">
            <p:oleObj spid="_x0000_s1026" name="Документ" r:id="rId4" imgW="5938421" imgH="206684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Доля «собственных» патентов </a:t>
            </a:r>
            <a:b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НИИ ПНЦ РАН</a:t>
            </a:r>
            <a:endParaRPr lang="ru-RU" sz="36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214282" y="1428750"/>
          <a:ext cx="8929718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Интеграция патентной активности НИИ ПНЦ РАН</a:t>
            </a:r>
            <a:endParaRPr lang="ru-RU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2"/>
          <p:cNvGraphicFramePr>
            <a:graphicFrameLocks noGrp="1"/>
          </p:cNvGraphicFramePr>
          <p:nvPr>
            <p:ph idx="1"/>
          </p:nvPr>
        </p:nvGraphicFramePr>
        <p:xfrm>
          <a:off x="214282" y="1428737"/>
          <a:ext cx="8715406" cy="5143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28604"/>
            <a:ext cx="9144000" cy="338616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857628"/>
            <a:ext cx="9144000" cy="1500198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natsl@vega.protres.ru</a:t>
            </a:r>
            <a:endParaRPr lang="ru-RU" sz="3600" b="1" i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3290-E0E4-49DE-87DC-906934EBE9C6}" type="datetime1">
              <a:rPr lang="ru-RU" smtClean="0">
                <a:solidFill>
                  <a:srgbClr val="006600"/>
                </a:solidFill>
              </a:rPr>
              <a:pPr/>
              <a:t>27.06.2011</a:t>
            </a:fld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20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Таруса 2011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1037</Words>
  <Application>Microsoft Office PowerPoint</Application>
  <PresentationFormat>Экран (4:3)</PresentationFormat>
  <Paragraphs>61</Paragraphs>
  <Slides>7</Slides>
  <Notes>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Документ</vt:lpstr>
      <vt:lpstr>Анализ патентной активности специалистов Пущинского научного центра РАН</vt:lpstr>
      <vt:lpstr>Слайд 2</vt:lpstr>
      <vt:lpstr>Патентная активность НИИ ПНЦ РАН</vt:lpstr>
      <vt:lpstr>Вклад отдельных НИИ ПНЦ РАН в общую патентную активность ПНЦ РАН</vt:lpstr>
      <vt:lpstr>Доля «собственных» патентов  НИИ ПНЦ РАН</vt:lpstr>
      <vt:lpstr>Интеграция патентной активности НИИ ПНЦ РАН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fs</dc:creator>
  <cp:lastModifiedBy>Dell</cp:lastModifiedBy>
  <cp:revision>26</cp:revision>
  <dcterms:created xsi:type="dcterms:W3CDTF">2011-06-20T10:48:23Z</dcterms:created>
  <dcterms:modified xsi:type="dcterms:W3CDTF">2011-06-27T05:15:19Z</dcterms:modified>
</cp:coreProperties>
</file>