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2" autoAdjust="0"/>
    <p:restoredTop sz="64000" autoAdjust="0"/>
  </p:normalViewPr>
  <p:slideViewPr>
    <p:cSldViewPr>
      <p:cViewPr varScale="1">
        <p:scale>
          <a:sx n="46" d="100"/>
          <a:sy n="46" d="100"/>
        </p:scale>
        <p:origin x="-1974" y="-108"/>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7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s\Documents\&#1060;&#1051;\&#1057;&#1098;&#1077;&#1084;&#1085;&#1099;&#1081;%20&#1076;&#1080;&#1089;&#1082;\&#1053;&#1072;&#1090;\&#1055;&#1053;&#1062;_&#1089;&#1090;&#1072;&#1090;&#1100;&#1080;\&#1043;&#1088;&#1072;&#1092;&#1080;&#1082;&#1080;_&#1055;&#1053;&#1062;_&#1089;&#1090;&#1072;&#1090;&#1100;&#1080;2001-10&#1075;&#107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s\Documents\&#1060;&#1051;\&#1057;&#1098;&#1077;&#1084;&#1085;&#1099;&#1081;%20&#1076;&#1080;&#1089;&#1082;\&#1053;&#1072;&#1090;\&#1055;&#1053;&#1062;_&#1089;&#1090;&#1072;&#1090;&#1100;&#1080;\&#1043;&#1088;&#1072;&#1092;&#1080;&#1082;&#1080;_&#1055;&#1053;&#1062;_&#1089;&#1090;&#1072;&#1090;&#1100;&#1080;2001-10&#1075;&#1075;.-&#1089;%20&#1088;&#1080;&#1089;&#1091;&#1085;&#1082;&#1072;&#1084;&#108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s\Documents\&#1060;&#1051;\&#1057;&#1098;&#1077;&#1084;&#1085;&#1099;&#1081;%20&#1076;&#1080;&#1089;&#1082;\&#1053;&#1072;&#1090;\&#1055;&#1053;&#1062;_&#1089;&#1090;&#1072;&#1090;&#1100;&#1080;\&#1043;&#1088;&#1072;&#1092;&#1080;&#1082;&#1080;_&#1055;&#1053;&#1062;_&#1089;&#1090;&#1072;&#1090;&#1100;&#1080;2001-10&#1075;&#1075;.-&#1089;%20&#1088;&#1080;&#1089;&#1091;&#1085;&#1082;&#1072;&#1084;&#108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s\Documents\&#1060;&#1051;\&#1057;&#1098;&#1077;&#1084;&#1085;&#1099;&#1081;%20&#1076;&#1080;&#1089;&#1082;\&#1053;&#1072;&#1090;\&#1055;&#1053;&#1062;_&#1089;&#1090;&#1072;&#1090;&#1100;&#1080;\Country\country-al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s\Documents\&#1060;&#1051;\&#1057;&#1098;&#1077;&#1084;&#1085;&#1099;&#1081;%20&#1076;&#1080;&#1089;&#1082;\&#1053;&#1072;&#1090;\&#1055;&#1053;&#1062;_&#1089;&#1090;&#1072;&#1090;&#1100;&#1080;\&#1043;&#1088;&#1072;&#1092;&#1080;&#1082;&#1080;_&#1055;&#1053;&#1062;_&#1089;&#1090;&#1072;&#1090;&#1100;&#1080;2001-10&#1075;&#1075;.-&#1089;%20&#1088;&#1080;&#1089;&#1091;&#1085;&#1082;&#1072;&#1084;&#1080;.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s\Documents\&#1060;&#1051;\&#1057;&#1098;&#1077;&#1084;&#1085;&#1099;&#1081;%20&#1076;&#1080;&#1089;&#1082;\&#1053;&#1072;&#1090;\&#1055;&#1053;&#1062;_&#1089;&#1090;&#1072;&#1090;&#1100;&#1080;\&#1043;&#1088;&#1072;&#1092;&#1080;&#1082;&#1080;_&#1055;&#1053;&#1062;_&#1089;&#1090;&#1072;&#1090;&#1100;&#1080;2001-10&#1075;&#1075;.-&#1089;%20&#1088;&#1080;&#1089;&#1091;&#1085;&#1082;&#1072;&#1084;&#108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1301369863013698"/>
          <c:y val="8.2018927444794915E-2"/>
          <c:w val="0.86301369863013755"/>
          <c:h val="0.71924290220820242"/>
        </c:manualLayout>
      </c:layout>
      <c:lineChart>
        <c:grouping val="standard"/>
        <c:ser>
          <c:idx val="1"/>
          <c:order val="0"/>
          <c:tx>
            <c:strRef>
              <c:f>'По годам'!$B$1</c:f>
              <c:strCache>
                <c:ptCount val="1"/>
                <c:pt idx="0">
                  <c:v>Кол-во публикаций</c:v>
                </c:pt>
              </c:strCache>
            </c:strRef>
          </c:tx>
          <c:spPr>
            <a:ln w="38100">
              <a:solidFill>
                <a:srgbClr val="C00000"/>
              </a:solidFill>
              <a:prstDash val="solid"/>
            </a:ln>
          </c:spPr>
          <c:marker>
            <c:symbol val="square"/>
            <c:size val="5"/>
            <c:spPr>
              <a:solidFill>
                <a:srgbClr val="C00000"/>
              </a:solidFill>
              <a:ln>
                <a:solidFill>
                  <a:srgbClr val="C00000"/>
                </a:solidFill>
                <a:prstDash val="solid"/>
              </a:ln>
            </c:spPr>
          </c:marker>
          <c:dLbls>
            <c:dLbl>
              <c:idx val="1"/>
              <c:layout>
                <c:manualLayout>
                  <c:x val="-1.5981735159817365E-3"/>
                  <c:y val="-2.9757983722066301E-2"/>
                </c:manualLayout>
              </c:layout>
              <c:dLblPos val="r"/>
              <c:showVal val="1"/>
            </c:dLbl>
            <c:dLbl>
              <c:idx val="2"/>
              <c:layout>
                <c:manualLayout>
                  <c:x val="-3.1392694063926932E-2"/>
                  <c:y val="4.5636172450052567E-2"/>
                </c:manualLayout>
              </c:layout>
              <c:dLblPos val="r"/>
              <c:showVal val="1"/>
            </c:dLbl>
            <c:dLbl>
              <c:idx val="3"/>
              <c:layout>
                <c:manualLayout>
                  <c:x val="-3.3789954337899539E-2"/>
                  <c:y val="-5.7833859095688805E-2"/>
                </c:manualLayout>
              </c:layout>
              <c:dLblPos val="r"/>
              <c:showVal val="1"/>
            </c:dLbl>
            <c:dLbl>
              <c:idx val="4"/>
              <c:layout>
                <c:manualLayout>
                  <c:x val="-2.2831050228306281E-4"/>
                  <c:y val="-3.8275499474237654E-2"/>
                </c:manualLayout>
              </c:layout>
              <c:dLblPos val="r"/>
              <c:showVal val="1"/>
            </c:dLbl>
            <c:dLbl>
              <c:idx val="5"/>
              <c:layout>
                <c:manualLayout>
                  <c:x val="-3.5159817351598156E-2"/>
                  <c:y val="3.932702418506831E-2"/>
                </c:manualLayout>
              </c:layout>
              <c:dLblPos val="r"/>
              <c:showVal val="1"/>
            </c:dLbl>
            <c:dLbl>
              <c:idx val="6"/>
              <c:layout>
                <c:manualLayout>
                  <c:x val="-3.2420091324200997E-2"/>
                  <c:y val="-6.3196469526482738E-2"/>
                </c:manualLayout>
              </c:layout>
              <c:dLblPos val="r"/>
              <c:showVal val="1"/>
            </c:dLbl>
            <c:dLbl>
              <c:idx val="7"/>
              <c:layout>
                <c:manualLayout>
                  <c:x val="-3.1392694063926932E-2"/>
                  <c:y val="5.3838065194532027E-2"/>
                </c:manualLayout>
              </c:layout>
              <c:dLblPos val="r"/>
              <c:showVal val="1"/>
            </c:dLbl>
            <c:dLbl>
              <c:idx val="8"/>
              <c:layout>
                <c:manualLayout>
                  <c:x val="-3.7214611872146211E-2"/>
                  <c:y val="-5.846477392218722E-2"/>
                </c:manualLayout>
              </c:layout>
              <c:dLblPos val="r"/>
              <c:showVal val="1"/>
            </c:dLbl>
            <c:dLbl>
              <c:idx val="9"/>
              <c:layout>
                <c:manualLayout>
                  <c:x val="-1.5639269406392708E-2"/>
                  <c:y val="-5.0893796004206189E-2"/>
                </c:manualLayout>
              </c:layout>
              <c:dLblPos val="r"/>
              <c:showVal val="1"/>
            </c:dLbl>
            <c:spPr>
              <a:noFill/>
              <a:ln w="25400">
                <a:noFill/>
              </a:ln>
            </c:spPr>
            <c:txPr>
              <a:bodyPr/>
              <a:lstStyle/>
              <a:p>
                <a:pPr>
                  <a:defRPr sz="1400" b="1" i="0" u="none" strike="noStrike" baseline="0">
                    <a:solidFill>
                      <a:srgbClr val="000000"/>
                    </a:solidFill>
                    <a:latin typeface="Arial Cyr"/>
                    <a:ea typeface="Arial Cyr"/>
                    <a:cs typeface="Arial Cyr"/>
                  </a:defRPr>
                </a:pPr>
                <a:endParaRPr lang="ru-RU"/>
              </a:p>
            </c:txPr>
            <c:showVal val="1"/>
          </c:dLbls>
          <c:cat>
            <c:numRef>
              <c:f>'По годам'!$A$2:$A$11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'По годам'!$B$2:$B$11</c:f>
              <c:numCache>
                <c:formatCode>General</c:formatCode>
                <c:ptCount val="10"/>
                <c:pt idx="0">
                  <c:v>345</c:v>
                </c:pt>
                <c:pt idx="1">
                  <c:v>411</c:v>
                </c:pt>
                <c:pt idx="2">
                  <c:v>402</c:v>
                </c:pt>
                <c:pt idx="3">
                  <c:v>400</c:v>
                </c:pt>
                <c:pt idx="4">
                  <c:v>408</c:v>
                </c:pt>
                <c:pt idx="5">
                  <c:v>372</c:v>
                </c:pt>
                <c:pt idx="6">
                  <c:v>397</c:v>
                </c:pt>
                <c:pt idx="7">
                  <c:v>376</c:v>
                </c:pt>
                <c:pt idx="8">
                  <c:v>392</c:v>
                </c:pt>
                <c:pt idx="9">
                  <c:v>388</c:v>
                </c:pt>
              </c:numCache>
            </c:numRef>
          </c:val>
        </c:ser>
        <c:dLbls>
          <c:showVal val="1"/>
        </c:dLbls>
        <c:marker val="1"/>
        <c:axId val="50920832"/>
        <c:axId val="50968448"/>
      </c:lineChart>
      <c:catAx>
        <c:axId val="50920832"/>
        <c:scaling>
          <c:orientation val="minMax"/>
        </c:scaling>
        <c:axPos val="b"/>
        <c:title>
          <c:tx>
            <c:rich>
              <a:bodyPr/>
              <a:lstStyle/>
              <a:p>
                <a:pPr>
                  <a:defRPr sz="1400" b="1" i="0" u="none" strike="noStrike" baseline="0">
                    <a:solidFill>
                      <a:srgbClr val="000000"/>
                    </a:solidFill>
                    <a:latin typeface="Arial Cyr"/>
                    <a:ea typeface="Arial Cyr"/>
                    <a:cs typeface="Arial Cyr"/>
                  </a:defRPr>
                </a:pPr>
                <a:r>
                  <a:rPr lang="ru-RU" sz="1400"/>
                  <a:t>Год</a:t>
                </a:r>
              </a:p>
            </c:rich>
          </c:tx>
          <c:layout>
            <c:manualLayout>
              <c:xMode val="edge"/>
              <c:yMode val="edge"/>
              <c:x val="0.92808219178082119"/>
              <c:y val="0.91482649842271291"/>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1" i="0" u="none" strike="noStrike" baseline="0">
                <a:solidFill>
                  <a:srgbClr val="000000"/>
                </a:solidFill>
                <a:latin typeface="Arial Cyr"/>
                <a:ea typeface="Arial Cyr"/>
                <a:cs typeface="Arial Cyr"/>
              </a:defRPr>
            </a:pPr>
            <a:endParaRPr lang="ru-RU"/>
          </a:p>
        </c:txPr>
        <c:crossAx val="50968448"/>
        <c:crosses val="autoZero"/>
        <c:auto val="1"/>
        <c:lblAlgn val="ctr"/>
        <c:lblOffset val="100"/>
        <c:tickLblSkip val="1"/>
        <c:tickMarkSkip val="1"/>
      </c:catAx>
      <c:valAx>
        <c:axId val="50968448"/>
        <c:scaling>
          <c:orientation val="minMax"/>
        </c:scaling>
        <c:axPos val="l"/>
        <c:title>
          <c:tx>
            <c:rich>
              <a:bodyPr/>
              <a:lstStyle/>
              <a:p>
                <a:pPr>
                  <a:defRPr sz="1200" b="1" i="0" u="none" strike="noStrike" baseline="0">
                    <a:solidFill>
                      <a:srgbClr val="000000"/>
                    </a:solidFill>
                    <a:latin typeface="Arial Cyr"/>
                    <a:ea typeface="Arial Cyr"/>
                    <a:cs typeface="Arial Cyr"/>
                  </a:defRPr>
                </a:pPr>
                <a:r>
                  <a:rPr lang="ru-RU" sz="1200"/>
                  <a:t>Кол-во публикаций</a:t>
                </a:r>
              </a:p>
            </c:rich>
          </c:tx>
          <c:layout>
            <c:manualLayout>
              <c:xMode val="edge"/>
              <c:yMode val="edge"/>
              <c:x val="8.5616438356164535E-3"/>
              <c:y val="1.5772870662460595E-2"/>
            </c:manualLayout>
          </c:layout>
          <c:spPr>
            <a:noFill/>
            <a:ln w="25400">
              <a:noFill/>
            </a:ln>
          </c:spPr>
        </c:title>
        <c:numFmt formatCode="General" sourceLinked="1"/>
        <c:tickLblPos val="nextTo"/>
        <c:spPr>
          <a:ln w="3175">
            <a:solidFill>
              <a:srgbClr val="000000"/>
            </a:solidFill>
            <a:prstDash val="solid"/>
          </a:ln>
        </c:spPr>
        <c:txPr>
          <a:bodyPr rot="0" vert="horz"/>
          <a:lstStyle/>
          <a:p>
            <a:pPr>
              <a:defRPr sz="1200" b="1" i="0" u="none" strike="noStrike" baseline="0">
                <a:solidFill>
                  <a:srgbClr val="000000"/>
                </a:solidFill>
                <a:latin typeface="Arial Cyr"/>
                <a:ea typeface="Arial Cyr"/>
                <a:cs typeface="Arial Cyr"/>
              </a:defRPr>
            </a:pPr>
            <a:endParaRPr lang="ru-RU"/>
          </a:p>
        </c:txPr>
        <c:crossAx val="50920832"/>
        <c:crosses val="autoZero"/>
        <c:crossBetween val="between"/>
      </c:valAx>
      <c:spPr>
        <a:noFill/>
        <a:ln w="25400">
          <a:noFill/>
        </a:ln>
      </c:spPr>
    </c:plotArea>
    <c:plotVisOnly val="1"/>
    <c:dispBlanksAs val="gap"/>
  </c:chart>
  <c:spPr>
    <a:noFill/>
    <a:ln w="9525">
      <a:noFill/>
    </a:ln>
  </c:spPr>
  <c:txPr>
    <a:bodyPr/>
    <a:lstStyle/>
    <a:p>
      <a:pPr>
        <a:defRPr sz="875" b="0" i="0" u="none" strike="noStrike" baseline="0">
          <a:solidFill>
            <a:srgbClr val="000000"/>
          </a:solidFill>
          <a:latin typeface="Arial Cyr"/>
          <a:ea typeface="Arial Cyr"/>
          <a:cs typeface="Arial Cy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1034492048164776"/>
          <c:y val="0.18654489961086726"/>
          <c:w val="0.86551797002792408"/>
          <c:h val="0.60550639545822416"/>
        </c:manualLayout>
      </c:layout>
      <c:lineChart>
        <c:grouping val="standard"/>
        <c:ser>
          <c:idx val="0"/>
          <c:order val="0"/>
          <c:tx>
            <c:strRef>
              <c:f>'С высокоцитир.'!$B$1</c:f>
              <c:strCache>
                <c:ptCount val="1"/>
                <c:pt idx="0">
                  <c:v>Кол-во публикаций</c:v>
                </c:pt>
              </c:strCache>
            </c:strRef>
          </c:tx>
          <c:dLbls>
            <c:delete val="1"/>
          </c:dLbls>
          <c:val>
            <c:numRef>
              <c:f>'С высокоцитир.'!$B$2:$B$11</c:f>
            </c:numRef>
          </c:val>
        </c:ser>
        <c:ser>
          <c:idx val="2"/>
          <c:order val="1"/>
          <c:tx>
            <c:strRef>
              <c:f>'С высокоцитир.'!$C$1</c:f>
              <c:strCache>
                <c:ptCount val="1"/>
                <c:pt idx="0">
                  <c:v>Кол-во высокоцит. публ.</c:v>
                </c:pt>
              </c:strCache>
            </c:strRef>
          </c:tx>
          <c:dLbls>
            <c:delete val="1"/>
          </c:dLbls>
          <c:val>
            <c:numRef>
              <c:f>'С высокоцитир.'!$C$2:$C$11</c:f>
            </c:numRef>
          </c:val>
        </c:ser>
        <c:ser>
          <c:idx val="1"/>
          <c:order val="2"/>
          <c:tx>
            <c:strRef>
              <c:f>'С высокоцитир.'!$D$1</c:f>
              <c:strCache>
                <c:ptCount val="1"/>
                <c:pt idx="0">
                  <c:v>Доля высокоцитир. публ. </c:v>
                </c:pt>
              </c:strCache>
            </c:strRef>
          </c:tx>
          <c:spPr>
            <a:ln w="38100">
              <a:solidFill>
                <a:srgbClr val="C00000"/>
              </a:solidFill>
              <a:prstDash val="solid"/>
            </a:ln>
          </c:spPr>
          <c:marker>
            <c:symbol val="triangle"/>
            <c:size val="5"/>
            <c:spPr>
              <a:solidFill>
                <a:srgbClr val="C00000"/>
              </a:solidFill>
              <a:ln>
                <a:solidFill>
                  <a:srgbClr val="C00000"/>
                </a:solidFill>
                <a:prstDash val="solid"/>
              </a:ln>
            </c:spPr>
          </c:marker>
          <c:dLbls>
            <c:dLbl>
              <c:idx val="0"/>
              <c:layout>
                <c:manualLayout>
                  <c:x val="-1.4540373671610703E-2"/>
                  <c:y val="-4.9842874308890318E-2"/>
                </c:manualLayout>
              </c:layout>
              <c:dLblPos val="r"/>
              <c:showVal val="1"/>
            </c:dLbl>
            <c:dLbl>
              <c:idx val="1"/>
              <c:layout>
                <c:manualLayout>
                  <c:x val="-1.8333407448305927E-2"/>
                  <c:y val="-5.0507442734975663E-2"/>
                </c:manualLayout>
              </c:layout>
              <c:dLblPos val="r"/>
              <c:showVal val="1"/>
            </c:dLbl>
            <c:dLbl>
              <c:idx val="2"/>
              <c:layout>
                <c:manualLayout>
                  <c:x val="-2.5574901001908873E-2"/>
                  <c:y val="4.8092946159187445E-2"/>
                </c:manualLayout>
              </c:layout>
              <c:dLblPos val="r"/>
              <c:showVal val="1"/>
            </c:dLbl>
            <c:dLbl>
              <c:idx val="3"/>
              <c:layout>
                <c:manualLayout>
                  <c:x val="-2.7643795396078398E-2"/>
                  <c:y val="-4.8297966343632301E-2"/>
                </c:manualLayout>
              </c:layout>
              <c:dLblPos val="r"/>
              <c:showVal val="1"/>
            </c:dLbl>
            <c:dLbl>
              <c:idx val="4"/>
              <c:layout>
                <c:manualLayout>
                  <c:x val="-2.6264411025196336E-2"/>
                  <c:y val="5.0428581173290826E-2"/>
                </c:manualLayout>
              </c:layout>
              <c:dLblPos val="r"/>
              <c:showVal val="1"/>
            </c:dLbl>
            <c:dLbl>
              <c:idx val="5"/>
              <c:layout>
                <c:manualLayout>
                  <c:x val="-2.4885207666170649E-2"/>
                  <c:y val="-6.2181845860236763E-2"/>
                </c:manualLayout>
              </c:layout>
              <c:dLblPos val="r"/>
              <c:showVal val="1"/>
            </c:dLbl>
            <c:dLbl>
              <c:idx val="6"/>
              <c:layout>
                <c:manualLayout>
                  <c:x val="-2.1781683912762813E-2"/>
                  <c:y val="4.0730912768888274E-2"/>
                </c:manualLayout>
              </c:layout>
              <c:dLblPos val="r"/>
              <c:showVal val="1"/>
            </c:dLbl>
            <c:dLbl>
              <c:idx val="7"/>
              <c:layout>
                <c:manualLayout>
                  <c:x val="-2.0402480553737081E-2"/>
                  <c:y val="4.4721890113997319E-2"/>
                </c:manualLayout>
              </c:layout>
              <c:dLblPos val="r"/>
              <c:showVal val="1"/>
            </c:dLbl>
            <c:dLbl>
              <c:idx val="8"/>
              <c:layout>
                <c:manualLayout>
                  <c:x val="-3.2816211243061E-2"/>
                  <c:y val="-4.770264517443884E-2"/>
                </c:manualLayout>
              </c:layout>
              <c:dLblPos val="r"/>
              <c:showVal val="1"/>
            </c:dLbl>
            <c:spPr>
              <a:noFill/>
              <a:ln w="25400">
                <a:noFill/>
              </a:ln>
            </c:spPr>
            <c:txPr>
              <a:bodyPr/>
              <a:lstStyle/>
              <a:p>
                <a:pPr>
                  <a:defRPr sz="1400" b="1" i="0" u="none" strike="noStrike" baseline="0">
                    <a:solidFill>
                      <a:srgbClr val="000000"/>
                    </a:solidFill>
                    <a:latin typeface="Arial Cyr"/>
                    <a:ea typeface="Arial Cyr"/>
                    <a:cs typeface="Arial Cyr"/>
                  </a:defRPr>
                </a:pPr>
                <a:endParaRPr lang="ru-RU"/>
              </a:p>
            </c:txPr>
            <c:showVal val="1"/>
          </c:dLbls>
          <c:cat>
            <c:numRef>
              <c:f>'С высокоцитир.'!$A$2:$A$11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'С высокоцитир.'!$D$2:$D$11</c:f>
              <c:numCache>
                <c:formatCode>0</c:formatCode>
                <c:ptCount val="10"/>
                <c:pt idx="0">
                  <c:v>17.681159420289855</c:v>
                </c:pt>
                <c:pt idx="1">
                  <c:v>17.274939172749384</c:v>
                </c:pt>
                <c:pt idx="2">
                  <c:v>16.169154228855732</c:v>
                </c:pt>
                <c:pt idx="3">
                  <c:v>18.25</c:v>
                </c:pt>
                <c:pt idx="4">
                  <c:v>17.401960784313733</c:v>
                </c:pt>
                <c:pt idx="5">
                  <c:v>16.666666666666664</c:v>
                </c:pt>
                <c:pt idx="6">
                  <c:v>17.380352644836272</c:v>
                </c:pt>
                <c:pt idx="7">
                  <c:v>14.893617021276595</c:v>
                </c:pt>
                <c:pt idx="8">
                  <c:v>21.683673469387756</c:v>
                </c:pt>
                <c:pt idx="9">
                  <c:v>23.195876288659793</c:v>
                </c:pt>
              </c:numCache>
            </c:numRef>
          </c:val>
        </c:ser>
        <c:dLbls>
          <c:showVal val="1"/>
        </c:dLbls>
        <c:marker val="1"/>
        <c:axId val="59303808"/>
        <c:axId val="60297600"/>
      </c:lineChart>
      <c:catAx>
        <c:axId val="59303808"/>
        <c:scaling>
          <c:orientation val="minMax"/>
        </c:scaling>
        <c:axPos val="b"/>
        <c:title>
          <c:tx>
            <c:rich>
              <a:bodyPr/>
              <a:lstStyle/>
              <a:p>
                <a:pPr>
                  <a:defRPr sz="1200" b="1" i="0" u="none" strike="noStrike" baseline="0">
                    <a:solidFill>
                      <a:srgbClr val="000000"/>
                    </a:solidFill>
                    <a:latin typeface="Arial Cyr"/>
                    <a:ea typeface="Arial Cyr"/>
                    <a:cs typeface="Arial Cyr"/>
                  </a:defRPr>
                </a:pPr>
                <a:r>
                  <a:rPr lang="ru-RU" sz="1200"/>
                  <a:t>Год</a:t>
                </a:r>
              </a:p>
            </c:rich>
          </c:tx>
          <c:layout>
            <c:manualLayout>
              <c:xMode val="edge"/>
              <c:yMode val="edge"/>
              <c:x val="0.89310417232328754"/>
              <c:y val="0.90214324126915324"/>
            </c:manualLayout>
          </c:layout>
          <c:spPr>
            <a:noFill/>
            <a:ln w="25400">
              <a:noFill/>
            </a:ln>
          </c:spPr>
        </c:title>
        <c:numFmt formatCode="General"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Cyr"/>
                <a:ea typeface="Arial Cyr"/>
                <a:cs typeface="Arial Cyr"/>
              </a:defRPr>
            </a:pPr>
            <a:endParaRPr lang="ru-RU"/>
          </a:p>
        </c:txPr>
        <c:crossAx val="60297600"/>
        <c:crosses val="autoZero"/>
        <c:auto val="1"/>
        <c:lblAlgn val="ctr"/>
        <c:lblOffset val="100"/>
        <c:tickLblSkip val="1"/>
        <c:tickMarkSkip val="1"/>
      </c:catAx>
      <c:valAx>
        <c:axId val="60297600"/>
        <c:scaling>
          <c:orientation val="minMax"/>
        </c:scaling>
        <c:axPos val="l"/>
        <c:title>
          <c:tx>
            <c:rich>
              <a:bodyPr rot="0" vert="horz"/>
              <a:lstStyle/>
              <a:p>
                <a:pPr algn="ctr">
                  <a:defRPr sz="1200" b="1" i="0" u="none" strike="noStrike" baseline="0">
                    <a:solidFill>
                      <a:srgbClr val="000000"/>
                    </a:solidFill>
                    <a:latin typeface="Arial Cyr"/>
                    <a:ea typeface="Arial Cyr"/>
                    <a:cs typeface="Arial Cyr"/>
                  </a:defRPr>
                </a:pPr>
                <a:r>
                  <a:rPr lang="ru-RU" sz="1200"/>
                  <a:t>%</a:t>
                </a:r>
              </a:p>
            </c:rich>
          </c:tx>
          <c:layout>
            <c:manualLayout>
              <c:xMode val="edge"/>
              <c:yMode val="edge"/>
              <c:x val="6.8965517241379344E-3"/>
              <c:y val="0.1274216411022018"/>
            </c:manualLayout>
          </c:layout>
          <c:spPr>
            <a:noFill/>
            <a:ln w="25400">
              <a:noFill/>
            </a:ln>
          </c:spPr>
        </c:title>
        <c:numFmt formatCode="0"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Cyr"/>
                <a:ea typeface="Arial Cyr"/>
                <a:cs typeface="Arial Cyr"/>
              </a:defRPr>
            </a:pPr>
            <a:endParaRPr lang="ru-RU"/>
          </a:p>
        </c:txPr>
        <c:crossAx val="59303808"/>
        <c:crosses val="autoZero"/>
        <c:crossBetween val="between"/>
      </c:valAx>
      <c:spPr>
        <a:noFill/>
        <a:ln w="25400">
          <a:noFill/>
        </a:ln>
      </c:spPr>
    </c:plotArea>
    <c:plotVisOnly val="1"/>
    <c:dispBlanksAs val="gap"/>
  </c:chart>
  <c:spPr>
    <a:noFill/>
    <a:ln w="9525">
      <a:noFill/>
    </a:ln>
  </c:spPr>
  <c:txPr>
    <a:bodyPr/>
    <a:lstStyle/>
    <a:p>
      <a:pPr>
        <a:defRPr sz="875" b="0" i="0" u="none" strike="noStrike" baseline="0">
          <a:solidFill>
            <a:srgbClr val="000000"/>
          </a:solidFill>
          <a:latin typeface="Arial Cyr"/>
          <a:ea typeface="Arial Cyr"/>
          <a:cs typeface="Arial Cy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2953800039097294E-2"/>
          <c:y val="9.0592334494773524E-2"/>
          <c:w val="0.85587262972697054"/>
          <c:h val="0.66202090592334495"/>
        </c:manualLayout>
      </c:layout>
      <c:lineChart>
        <c:grouping val="standard"/>
        <c:ser>
          <c:idx val="1"/>
          <c:order val="0"/>
          <c:tx>
            <c:strRef>
              <c:f>'Кол-во стран'!$B$1</c:f>
              <c:strCache>
                <c:ptCount val="1"/>
                <c:pt idx="0">
                  <c:v>Кол-во стран</c:v>
                </c:pt>
              </c:strCache>
            </c:strRef>
          </c:tx>
          <c:spPr>
            <a:ln w="38100">
              <a:solidFill>
                <a:srgbClr val="C00000"/>
              </a:solidFill>
              <a:prstDash val="solid"/>
            </a:ln>
          </c:spPr>
          <c:marker>
            <c:symbol val="square"/>
            <c:size val="5"/>
            <c:spPr>
              <a:solidFill>
                <a:srgbClr val="C00000"/>
              </a:solidFill>
              <a:ln>
                <a:solidFill>
                  <a:srgbClr val="C00000"/>
                </a:solidFill>
                <a:prstDash val="solid"/>
              </a:ln>
            </c:spPr>
          </c:marker>
          <c:dLbls>
            <c:dLbl>
              <c:idx val="0"/>
              <c:layout>
                <c:manualLayout>
                  <c:x val="-2.9151705395395848E-2"/>
                  <c:y val="4.5807200929152171E-2"/>
                </c:manualLayout>
              </c:layout>
              <c:dLblPos val="r"/>
              <c:showVal val="1"/>
            </c:dLbl>
            <c:dLbl>
              <c:idx val="2"/>
              <c:layout>
                <c:manualLayout>
                  <c:x val="-2.8172010304525047E-3"/>
                  <c:y val="-5.95934044829763E-2"/>
                </c:manualLayout>
              </c:layout>
              <c:dLblPos val="r"/>
              <c:showVal val="1"/>
            </c:dLbl>
            <c:dLbl>
              <c:idx val="3"/>
              <c:layout>
                <c:manualLayout>
                  <c:x val="-7.543611504007547E-3"/>
                  <c:y val="-5.7347670250896141E-2"/>
                </c:manualLayout>
              </c:layout>
              <c:showVal val="1"/>
            </c:dLbl>
            <c:dLbl>
              <c:idx val="4"/>
              <c:layout>
                <c:manualLayout>
                  <c:x val="-1.320132013201321E-2"/>
                  <c:y val="6.4516129032258118E-2"/>
                </c:manualLayout>
              </c:layout>
              <c:showVal val="1"/>
            </c:dLbl>
            <c:dLbl>
              <c:idx val="5"/>
              <c:layout>
                <c:manualLayout>
                  <c:x val="-1.5717054791494593E-3"/>
                  <c:y val="-5.2624763367993654E-2"/>
                </c:manualLayout>
              </c:layout>
              <c:dLblPos val="r"/>
              <c:showVal val="1"/>
            </c:dLbl>
            <c:dLbl>
              <c:idx val="6"/>
              <c:layout>
                <c:manualLayout>
                  <c:x val="-3.7718057520037744E-3"/>
                  <c:y val="-5.7347670250896134E-2"/>
                </c:manualLayout>
              </c:layout>
              <c:showVal val="1"/>
            </c:dLbl>
            <c:dLbl>
              <c:idx val="7"/>
              <c:layout>
                <c:manualLayout>
                  <c:x val="-2.5591999019924518E-2"/>
                  <c:y val="-8.1098693308497727E-2"/>
                </c:manualLayout>
              </c:layout>
              <c:dLblPos val="r"/>
              <c:showVal val="1"/>
            </c:dLbl>
            <c:dLbl>
              <c:idx val="8"/>
              <c:layout>
                <c:manualLayout>
                  <c:x val="-1.9899180670043249E-2"/>
                  <c:y val="-6.6562045597958808E-2"/>
                </c:manualLayout>
              </c:layout>
              <c:dLblPos val="r"/>
              <c:showVal val="1"/>
            </c:dLbl>
            <c:spPr>
              <a:noFill/>
              <a:ln w="25400">
                <a:noFill/>
              </a:ln>
            </c:spPr>
            <c:txPr>
              <a:bodyPr/>
              <a:lstStyle/>
              <a:p>
                <a:pPr>
                  <a:defRPr sz="1400" b="1" i="0" u="none" strike="noStrike" baseline="0">
                    <a:solidFill>
                      <a:srgbClr val="000000"/>
                    </a:solidFill>
                    <a:latin typeface="Arial"/>
                    <a:ea typeface="Arial"/>
                    <a:cs typeface="Arial"/>
                  </a:defRPr>
                </a:pPr>
                <a:endParaRPr lang="ru-RU"/>
              </a:p>
            </c:txPr>
            <c:showVal val="1"/>
          </c:dLbls>
          <c:cat>
            <c:numRef>
              <c:f>'Кол-во стран'!$A$2:$A$11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'Кол-во стран'!$B$2:$B$11</c:f>
              <c:numCache>
                <c:formatCode>General</c:formatCode>
                <c:ptCount val="10"/>
                <c:pt idx="0">
                  <c:v>27</c:v>
                </c:pt>
                <c:pt idx="1">
                  <c:v>27</c:v>
                </c:pt>
                <c:pt idx="2">
                  <c:v>36</c:v>
                </c:pt>
                <c:pt idx="3">
                  <c:v>34</c:v>
                </c:pt>
                <c:pt idx="4">
                  <c:v>29</c:v>
                </c:pt>
                <c:pt idx="5">
                  <c:v>36</c:v>
                </c:pt>
                <c:pt idx="6">
                  <c:v>33</c:v>
                </c:pt>
                <c:pt idx="7">
                  <c:v>28</c:v>
                </c:pt>
                <c:pt idx="8">
                  <c:v>32</c:v>
                </c:pt>
                <c:pt idx="9">
                  <c:v>33</c:v>
                </c:pt>
              </c:numCache>
            </c:numRef>
          </c:val>
        </c:ser>
        <c:marker val="1"/>
        <c:axId val="60900864"/>
        <c:axId val="60902400"/>
      </c:lineChart>
      <c:lineChart>
        <c:grouping val="standard"/>
        <c:ser>
          <c:idx val="0"/>
          <c:order val="1"/>
          <c:tx>
            <c:strRef>
              <c:f>'Кол-во стран'!$C$1</c:f>
              <c:strCache>
                <c:ptCount val="1"/>
                <c:pt idx="0">
                  <c:v>Доля публ. с др. странами</c:v>
                </c:pt>
              </c:strCache>
            </c:strRef>
          </c:tx>
          <c:spPr>
            <a:ln w="38100">
              <a:solidFill>
                <a:srgbClr val="0070C0"/>
              </a:solidFill>
              <a:prstDash val="solid"/>
            </a:ln>
          </c:spPr>
          <c:marker>
            <c:symbol val="diamond"/>
            <c:size val="5"/>
            <c:spPr>
              <a:solidFill>
                <a:srgbClr val="0070C0"/>
              </a:solidFill>
              <a:ln>
                <a:solidFill>
                  <a:srgbClr val="0070C0"/>
                </a:solidFill>
                <a:prstDash val="solid"/>
              </a:ln>
            </c:spPr>
          </c:marker>
          <c:dLbls>
            <c:dLbl>
              <c:idx val="0"/>
              <c:layout>
                <c:manualLayout>
                  <c:x val="-1.1358095629762387E-2"/>
                  <c:y val="-6.0290268594474457E-2"/>
                </c:manualLayout>
              </c:layout>
              <c:dLblPos val="r"/>
              <c:showVal val="1"/>
            </c:dLbl>
            <c:dLbl>
              <c:idx val="1"/>
              <c:layout>
                <c:manualLayout>
                  <c:x val="-2.3991577607459267E-2"/>
                  <c:y val="-6.5168317374962301E-2"/>
                </c:manualLayout>
              </c:layout>
              <c:dLblPos val="r"/>
              <c:showVal val="1"/>
            </c:dLbl>
            <c:dLbl>
              <c:idx val="2"/>
              <c:layout>
                <c:manualLayout>
                  <c:x val="-2.4169532749212668E-2"/>
                  <c:y val="4.3542484018765974E-2"/>
                </c:manualLayout>
              </c:layout>
              <c:dLblPos val="r"/>
              <c:showVal val="1"/>
            </c:dLbl>
            <c:dLbl>
              <c:idx val="3"/>
              <c:layout>
                <c:manualLayout>
                  <c:x val="-1.7230043984712711E-2"/>
                  <c:y val="5.6782902137232909E-2"/>
                </c:manualLayout>
              </c:layout>
              <c:dLblPos val="r"/>
              <c:showVal val="1"/>
            </c:dLbl>
            <c:dLbl>
              <c:idx val="4"/>
              <c:layout>
                <c:manualLayout>
                  <c:x val="-2.5058154859355447E-2"/>
                  <c:y val="-6.0290407247481227E-2"/>
                </c:manualLayout>
              </c:layout>
              <c:dLblPos val="r"/>
              <c:showVal val="1"/>
            </c:dLbl>
            <c:dLbl>
              <c:idx val="5"/>
              <c:layout>
                <c:manualLayout>
                  <c:x val="-1.2247871338529608E-2"/>
                  <c:y val="4.4239348130264172E-2"/>
                </c:manualLayout>
              </c:layout>
              <c:dLblPos val="r"/>
              <c:showVal val="1"/>
            </c:dLbl>
            <c:dLbl>
              <c:idx val="6"/>
              <c:layout>
                <c:manualLayout>
                  <c:x val="-3.3064183808707077E-2"/>
                  <c:y val="6.3654220641774617E-2"/>
                </c:manualLayout>
              </c:layout>
              <c:dLblPos val="r"/>
              <c:showVal val="1"/>
            </c:dLbl>
            <c:dLbl>
              <c:idx val="7"/>
              <c:layout>
                <c:manualLayout>
                  <c:x val="-1.4383142598599774E-2"/>
                  <c:y val="3.8664435238278165E-2"/>
                </c:manualLayout>
              </c:layout>
              <c:dLblPos val="r"/>
              <c:showVal val="1"/>
            </c:dLbl>
            <c:dLbl>
              <c:idx val="8"/>
              <c:layout>
                <c:manualLayout>
                  <c:x val="-2.1055709044097552E-3"/>
                  <c:y val="4.5633076353260776E-2"/>
                </c:manualLayout>
              </c:layout>
              <c:dLblPos val="r"/>
              <c:showVal val="1"/>
            </c:dLbl>
            <c:spPr>
              <a:noFill/>
              <a:ln w="25400">
                <a:noFill/>
              </a:ln>
            </c:spPr>
            <c:txPr>
              <a:bodyPr/>
              <a:lstStyle/>
              <a:p>
                <a:pPr>
                  <a:defRPr sz="1400" b="1" i="0" u="none" strike="noStrike" baseline="0">
                    <a:solidFill>
                      <a:srgbClr val="000000"/>
                    </a:solidFill>
                    <a:latin typeface="Arial"/>
                    <a:ea typeface="Arial"/>
                    <a:cs typeface="Arial"/>
                  </a:defRPr>
                </a:pPr>
                <a:endParaRPr lang="ru-RU"/>
              </a:p>
            </c:txPr>
            <c:showVal val="1"/>
          </c:dLbls>
          <c:cat>
            <c:numRef>
              <c:f>'Кол-во стран'!$A$2:$A$11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'Кол-во стран'!$C$2:$C$11</c:f>
              <c:numCache>
                <c:formatCode>General</c:formatCode>
                <c:ptCount val="10"/>
                <c:pt idx="0">
                  <c:v>41</c:v>
                </c:pt>
                <c:pt idx="1">
                  <c:v>38</c:v>
                </c:pt>
                <c:pt idx="2">
                  <c:v>42</c:v>
                </c:pt>
                <c:pt idx="3">
                  <c:v>38</c:v>
                </c:pt>
                <c:pt idx="4">
                  <c:v>41</c:v>
                </c:pt>
                <c:pt idx="5">
                  <c:v>41</c:v>
                </c:pt>
                <c:pt idx="6">
                  <c:v>39</c:v>
                </c:pt>
                <c:pt idx="7">
                  <c:v>34</c:v>
                </c:pt>
                <c:pt idx="8">
                  <c:v>34</c:v>
                </c:pt>
                <c:pt idx="9">
                  <c:v>34</c:v>
                </c:pt>
              </c:numCache>
            </c:numRef>
          </c:val>
        </c:ser>
        <c:marker val="1"/>
        <c:axId val="60994304"/>
        <c:axId val="60995840"/>
      </c:lineChart>
      <c:catAx>
        <c:axId val="60900864"/>
        <c:scaling>
          <c:orientation val="minMax"/>
        </c:scaling>
        <c:axPos val="b"/>
        <c:numFmt formatCode="General" sourceLinked="1"/>
        <c:majorTickMark val="cross"/>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ru-RU"/>
          </a:p>
        </c:txPr>
        <c:crossAx val="60902400"/>
        <c:crosses val="autoZero"/>
        <c:lblAlgn val="ctr"/>
        <c:lblOffset val="100"/>
        <c:tickLblSkip val="1"/>
        <c:tickMarkSkip val="1"/>
      </c:catAx>
      <c:valAx>
        <c:axId val="60902400"/>
        <c:scaling>
          <c:orientation val="minMax"/>
        </c:scaling>
        <c:axPos val="l"/>
        <c:numFmt formatCode="General" sourceLinked="1"/>
        <c:majorTickMark val="cross"/>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ru-RU"/>
          </a:p>
        </c:txPr>
        <c:crossAx val="60900864"/>
        <c:crosses val="autoZero"/>
        <c:crossBetween val="between"/>
        <c:majorUnit val="10"/>
      </c:valAx>
      <c:catAx>
        <c:axId val="60994304"/>
        <c:scaling>
          <c:orientation val="minMax"/>
        </c:scaling>
        <c:delete val="1"/>
        <c:axPos val="b"/>
        <c:numFmt formatCode="General" sourceLinked="1"/>
        <c:tickLblPos val="none"/>
        <c:crossAx val="60995840"/>
        <c:crosses val="autoZero"/>
        <c:lblAlgn val="ctr"/>
        <c:lblOffset val="100"/>
      </c:catAx>
      <c:valAx>
        <c:axId val="60995840"/>
        <c:scaling>
          <c:orientation val="minMax"/>
          <c:max val="50"/>
        </c:scaling>
        <c:axPos val="r"/>
        <c:numFmt formatCode="General" sourceLinked="1"/>
        <c:majorTickMark val="cross"/>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ru-RU"/>
          </a:p>
        </c:txPr>
        <c:crossAx val="60994304"/>
        <c:crosses val="max"/>
        <c:crossBetween val="between"/>
        <c:majorUnit val="10"/>
      </c:valAx>
      <c:spPr>
        <a:noFill/>
        <a:ln w="25400">
          <a:noFill/>
        </a:ln>
      </c:spPr>
    </c:plotArea>
    <c:legend>
      <c:legendPos val="b"/>
      <c:layout>
        <c:manualLayout>
          <c:xMode val="edge"/>
          <c:yMode val="edge"/>
          <c:x val="4.0480855923543904E-2"/>
          <c:y val="0.89547038327526085"/>
          <c:w val="0.89231984933181052"/>
          <c:h val="8.0139372822299756E-2"/>
        </c:manualLayout>
      </c:layout>
      <c:spPr>
        <a:solidFill>
          <a:srgbClr val="FFFFFF"/>
        </a:solidFill>
        <a:ln w="3175">
          <a:solidFill>
            <a:srgbClr val="000000"/>
          </a:solidFill>
          <a:prstDash val="solid"/>
        </a:ln>
      </c:spPr>
      <c:txPr>
        <a:bodyPr/>
        <a:lstStyle/>
        <a:p>
          <a:pPr>
            <a:defRPr sz="1400" b="1" i="0" u="none" strike="noStrike" baseline="0">
              <a:solidFill>
                <a:srgbClr val="000000"/>
              </a:solidFill>
              <a:latin typeface="Arial"/>
              <a:ea typeface="Arial"/>
              <a:cs typeface="Arial"/>
            </a:defRPr>
          </a:pPr>
          <a:endParaRPr lang="ru-RU"/>
        </a:p>
      </c:txPr>
    </c:legend>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9.547754311522319E-2"/>
          <c:y val="8.2500100708130714E-2"/>
          <c:w val="0.88372856983302617"/>
          <c:h val="0.64250078430271518"/>
        </c:manualLayout>
      </c:layout>
      <c:barChart>
        <c:barDir val="col"/>
        <c:grouping val="clustered"/>
        <c:ser>
          <c:idx val="0"/>
          <c:order val="24"/>
          <c:tx>
            <c:strRef>
              <c:f>'country-2001'!$Z$1</c:f>
              <c:strCache>
                <c:ptCount val="1"/>
                <c:pt idx="0">
                  <c:v>СрГодПрирост</c:v>
                </c:pt>
              </c:strCache>
            </c:strRef>
          </c:tx>
          <c:spPr>
            <a:solidFill>
              <a:srgbClr val="C00000"/>
            </a:solidFill>
            <a:ln w="12700">
              <a:solidFill>
                <a:srgbClr val="000000"/>
              </a:solidFill>
              <a:prstDash val="solid"/>
            </a:ln>
          </c:spPr>
          <c:dLbls>
            <c:dLbl>
              <c:idx val="0"/>
              <c:layout>
                <c:manualLayout>
                  <c:x val="7.4843010231734923E-3"/>
                  <c:y val="7.6082646569242121E-3"/>
                </c:manualLayout>
              </c:layout>
              <c:showVal val="1"/>
            </c:dLbl>
            <c:dLbl>
              <c:idx val="1"/>
              <c:layout>
                <c:manualLayout>
                  <c:x val="4.0527447366951793E-3"/>
                  <c:y val="-9.6716198674273116E-3"/>
                </c:manualLayout>
              </c:layout>
              <c:showVal val="1"/>
            </c:dLbl>
            <c:dLbl>
              <c:idx val="2"/>
              <c:layout>
                <c:manualLayout>
                  <c:x val="6.7980774936983448E-3"/>
                  <c:y val="-2.5256027817763182E-3"/>
                </c:manualLayout>
              </c:layout>
              <c:showVal val="1"/>
            </c:dLbl>
            <c:dLbl>
              <c:idx val="3"/>
              <c:layout>
                <c:manualLayout>
                  <c:x val="2.316863348379653E-3"/>
                  <c:y val="1.584134577248376E-4"/>
                </c:manualLayout>
              </c:layout>
              <c:showVal val="1"/>
            </c:dLbl>
            <c:dLbl>
              <c:idx val="4"/>
              <c:layout>
                <c:manualLayout>
                  <c:x val="3.2892739307329548E-3"/>
                  <c:y val="-1.5559047858128734E-3"/>
                </c:manualLayout>
              </c:layout>
              <c:showVal val="1"/>
            </c:dLbl>
            <c:dLbl>
              <c:idx val="5"/>
              <c:layout>
                <c:manualLayout>
                  <c:x val="2.410919714727179E-3"/>
                  <c:y val="-9.9954459047205037E-3"/>
                </c:manualLayout>
              </c:layout>
              <c:showVal val="1"/>
            </c:dLbl>
            <c:dLbl>
              <c:idx val="6"/>
              <c:layout>
                <c:manualLayout>
                  <c:x val="-6.0593622605684934E-3"/>
                  <c:y val="3.3740433366960232E-3"/>
                </c:manualLayout>
              </c:layout>
              <c:showVal val="1"/>
            </c:dLbl>
            <c:dLbl>
              <c:idx val="7"/>
              <c:layout>
                <c:manualLayout>
                  <c:x val="-4.79309767130173E-3"/>
                  <c:y val="-6.8425748182794665E-3"/>
                </c:manualLayout>
              </c:layout>
              <c:showVal val="1"/>
            </c:dLbl>
            <c:dLbl>
              <c:idx val="8"/>
              <c:layout>
                <c:manualLayout>
                  <c:x val="-4.2952857113940512E-4"/>
                  <c:y val="-1.4173221733113229E-3"/>
                </c:manualLayout>
              </c:layout>
              <c:showVal val="1"/>
            </c:dLbl>
            <c:dLbl>
              <c:idx val="9"/>
              <c:layout>
                <c:manualLayout>
                  <c:x val="-4.872173754630291E-3"/>
                  <c:y val="-1.0813409944165738E-2"/>
                </c:manualLayout>
              </c:layout>
              <c:showVal val="1"/>
            </c:dLbl>
            <c:dLbl>
              <c:idx val="10"/>
              <c:layout>
                <c:manualLayout>
                  <c:x val="-6.2938148155645111E-4"/>
                  <c:y val="-7.3992383089001848E-3"/>
                </c:manualLayout>
              </c:layout>
              <c:showVal val="1"/>
            </c:dLbl>
            <c:dLbl>
              <c:idx val="11"/>
              <c:layout>
                <c:manualLayout>
                  <c:x val="6.9496454331383536E-5"/>
                  <c:y val="-1.2704572666282825E-2"/>
                </c:manualLayout>
              </c:layout>
              <c:showVal val="1"/>
            </c:dLbl>
            <c:dLbl>
              <c:idx val="12"/>
              <c:layout>
                <c:manualLayout>
                  <c:x val="4.389746911456124E-3"/>
                  <c:y val="-1.6130176200559381E-2"/>
                </c:manualLayout>
              </c:layout>
              <c:showVal val="1"/>
            </c:dLbl>
            <c:dLbl>
              <c:idx val="13"/>
              <c:layout>
                <c:manualLayout>
                  <c:x val="4.17116676427881E-3"/>
                  <c:y val="-9.9335347181961197E-3"/>
                </c:manualLayout>
              </c:layout>
              <c:showVal val="1"/>
            </c:dLbl>
            <c:dLbl>
              <c:idx val="14"/>
              <c:layout>
                <c:manualLayout>
                  <c:x val="8.2975618656054885E-3"/>
                  <c:y val="-8.4197033028412527E-3"/>
                </c:manualLayout>
              </c:layout>
              <c:showVal val="1"/>
            </c:dLbl>
            <c:spPr>
              <a:noFill/>
              <a:ln w="25400">
                <a:noFill/>
              </a:ln>
            </c:spPr>
            <c:txPr>
              <a:bodyPr/>
              <a:lstStyle/>
              <a:p>
                <a:pPr>
                  <a:defRPr sz="1100" b="1" i="0" u="none" strike="noStrike" baseline="0">
                    <a:solidFill>
                      <a:srgbClr val="000000"/>
                    </a:solidFill>
                    <a:latin typeface="Arial Cyr"/>
                    <a:ea typeface="Arial Cyr"/>
                    <a:cs typeface="Arial Cyr"/>
                  </a:defRPr>
                </a:pPr>
                <a:endParaRPr lang="ru-RU"/>
              </a:p>
            </c:txPr>
            <c:showVal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'country-2001'!$Z$41:$Z$55</c:f>
              <c:numCache>
                <c:formatCode>0.0</c:formatCode>
                <c:ptCount val="15"/>
                <c:pt idx="0">
                  <c:v>19.581317450040192</c:v>
                </c:pt>
                <c:pt idx="1">
                  <c:v>8.0059738892305852</c:v>
                </c:pt>
                <c:pt idx="2">
                  <c:v>3.6017201953910392</c:v>
                </c:pt>
                <c:pt idx="3">
                  <c:v>3.248103197611941</c:v>
                </c:pt>
                <c:pt idx="4">
                  <c:v>2.5103648456900638</c:v>
                </c:pt>
                <c:pt idx="5">
                  <c:v>1.340023345085541</c:v>
                </c:pt>
                <c:pt idx="6">
                  <c:v>-0.43483753364102995</c:v>
                </c:pt>
                <c:pt idx="7">
                  <c:v>-0.82004108045539703</c:v>
                </c:pt>
                <c:pt idx="8">
                  <c:v>-2.4488888020923842</c:v>
                </c:pt>
                <c:pt idx="9">
                  <c:v>-3.1459204547276878</c:v>
                </c:pt>
                <c:pt idx="10">
                  <c:v>-5.5177691630814696</c:v>
                </c:pt>
                <c:pt idx="11">
                  <c:v>-7.4125287712710115</c:v>
                </c:pt>
                <c:pt idx="12">
                  <c:v>-7.4125287712710115</c:v>
                </c:pt>
                <c:pt idx="13">
                  <c:v>-11.491184792854014</c:v>
                </c:pt>
                <c:pt idx="14">
                  <c:v>-16.374896904962654</c:v>
                </c:pt>
              </c:numCache>
            </c:numRef>
          </c:val>
        </c:ser>
        <c:ser>
          <c:idx val="1"/>
          <c:order val="0"/>
          <c:tx>
            <c:strRef>
              <c:f>'country-2001'!$B$1</c:f>
              <c:strCache>
                <c:ptCount val="1"/>
                <c:pt idx="0">
                  <c:v>2001</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'country-2001'!$B$41:$B$55</c:f>
            </c:numRef>
          </c:val>
        </c:ser>
        <c:ser>
          <c:idx val="2"/>
          <c:order val="1"/>
          <c:tx>
            <c:strRef>
              <c:f>'country-2001'!$C$1</c:f>
              <c:strCache>
                <c:ptCount val="1"/>
                <c:pt idx="0">
                  <c:v>2002</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'country-2001'!$C$41:$C$55</c:f>
            </c:numRef>
          </c:val>
        </c:ser>
        <c:ser>
          <c:idx val="3"/>
          <c:order val="2"/>
          <c:tx>
            <c:strRef>
              <c:f>'country-2001'!$D$1</c:f>
              <c:strCache>
                <c:ptCount val="1"/>
                <c:pt idx="0">
                  <c:v>2003</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'country-2001'!$D$41:$D$55</c:f>
            </c:numRef>
          </c:val>
        </c:ser>
        <c:ser>
          <c:idx val="4"/>
          <c:order val="3"/>
          <c:tx>
            <c:strRef>
              <c:f>'country-2001'!$E$1</c:f>
              <c:strCache>
                <c:ptCount val="1"/>
                <c:pt idx="0">
                  <c:v>2004</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'country-2001'!$E$41:$E$55</c:f>
            </c:numRef>
          </c:val>
        </c:ser>
        <c:ser>
          <c:idx val="5"/>
          <c:order val="4"/>
          <c:tx>
            <c:strRef>
              <c:f>'country-2001'!$F$1</c:f>
              <c:strCache>
                <c:ptCount val="1"/>
                <c:pt idx="0">
                  <c:v>2005</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'country-2001'!$F$41:$F$55</c:f>
            </c:numRef>
          </c:val>
        </c:ser>
        <c:ser>
          <c:idx val="6"/>
          <c:order val="5"/>
          <c:tx>
            <c:strRef>
              <c:f>'country-2001'!$G$1</c:f>
              <c:strCache>
                <c:ptCount val="1"/>
                <c:pt idx="0">
                  <c:v>2006</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'country-2001'!$G$41:$G$55</c:f>
            </c:numRef>
          </c:val>
        </c:ser>
        <c:ser>
          <c:idx val="7"/>
          <c:order val="6"/>
          <c:tx>
            <c:strRef>
              <c:f>'country-2001'!$H$1</c:f>
              <c:strCache>
                <c:ptCount val="1"/>
                <c:pt idx="0">
                  <c:v>2007</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'country-2001'!$H$41:$H$55</c:f>
            </c:numRef>
          </c:val>
        </c:ser>
        <c:ser>
          <c:idx val="8"/>
          <c:order val="7"/>
          <c:tx>
            <c:strRef>
              <c:f>'country-2001'!$I$1</c:f>
              <c:strCache>
                <c:ptCount val="1"/>
                <c:pt idx="0">
                  <c:v>2008</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'country-2001'!$I$41:$I$55</c:f>
            </c:numRef>
          </c:val>
        </c:ser>
        <c:ser>
          <c:idx val="9"/>
          <c:order val="8"/>
          <c:tx>
            <c:strRef>
              <c:f>'country-2001'!$J$1</c:f>
              <c:strCache>
                <c:ptCount val="1"/>
                <c:pt idx="0">
                  <c:v>2009</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'country-2001'!$J$41:$J$55</c:f>
            </c:numRef>
          </c:val>
        </c:ser>
        <c:ser>
          <c:idx val="10"/>
          <c:order val="9"/>
          <c:tx>
            <c:strRef>
              <c:f>'country-2001'!$K$1</c:f>
              <c:strCache>
                <c:ptCount val="1"/>
                <c:pt idx="0">
                  <c:v>2010</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'country-2001'!$K$41:$K$55</c:f>
            </c:numRef>
          </c:val>
        </c:ser>
        <c:ser>
          <c:idx val="11"/>
          <c:order val="10"/>
          <c:tx>
            <c:strRef>
              <c:f>'country-2001'!$L$1</c:f>
              <c:strCache>
                <c:ptCount val="1"/>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'country-2001'!$L$41:$L$55</c:f>
            </c:numRef>
          </c:val>
        </c:ser>
        <c:ser>
          <c:idx val="12"/>
          <c:order val="11"/>
          <c:tx>
            <c:strRef>
              <c:f>'country-2001'!$M$1</c:f>
              <c:strCache>
                <c:ptCount val="1"/>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'country-2001'!$M$41:$M$55</c:f>
            </c:numRef>
          </c:val>
        </c:ser>
        <c:ser>
          <c:idx val="13"/>
          <c:order val="12"/>
          <c:tx>
            <c:strRef>
              <c:f>'country-2001'!$N$1</c:f>
              <c:strCache>
                <c:ptCount val="1"/>
                <c:pt idx="0">
                  <c:v>k-2002</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'country-2001'!$N$41:$N$55</c:f>
            </c:numRef>
          </c:val>
        </c:ser>
        <c:ser>
          <c:idx val="14"/>
          <c:order val="13"/>
          <c:tx>
            <c:strRef>
              <c:f>'country-2001'!$O$1</c:f>
              <c:strCache>
                <c:ptCount val="1"/>
                <c:pt idx="0">
                  <c:v>k-2003</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'country-2001'!$O$41:$O$55</c:f>
            </c:numRef>
          </c:val>
        </c:ser>
        <c:ser>
          <c:idx val="15"/>
          <c:order val="14"/>
          <c:tx>
            <c:strRef>
              <c:f>'country-2001'!$P$1</c:f>
              <c:strCache>
                <c:ptCount val="1"/>
                <c:pt idx="0">
                  <c:v>k-2004</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'country-2001'!$P$41:$P$55</c:f>
            </c:numRef>
          </c:val>
        </c:ser>
        <c:ser>
          <c:idx val="16"/>
          <c:order val="15"/>
          <c:tx>
            <c:strRef>
              <c:f>'country-2001'!$Q$1</c:f>
              <c:strCache>
                <c:ptCount val="1"/>
                <c:pt idx="0">
                  <c:v>k-2005</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'country-2001'!$Q$41:$Q$55</c:f>
            </c:numRef>
          </c:val>
        </c:ser>
        <c:ser>
          <c:idx val="17"/>
          <c:order val="16"/>
          <c:tx>
            <c:strRef>
              <c:f>'country-2001'!$R$1</c:f>
              <c:strCache>
                <c:ptCount val="1"/>
                <c:pt idx="0">
                  <c:v>k-2006</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'country-2001'!$R$41:$R$55</c:f>
            </c:numRef>
          </c:val>
        </c:ser>
        <c:ser>
          <c:idx val="18"/>
          <c:order val="17"/>
          <c:tx>
            <c:strRef>
              <c:f>'country-2001'!$S$1</c:f>
              <c:strCache>
                <c:ptCount val="1"/>
                <c:pt idx="0">
                  <c:v>k-2007</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'country-2001'!$S$41:$S$55</c:f>
            </c:numRef>
          </c:val>
        </c:ser>
        <c:ser>
          <c:idx val="19"/>
          <c:order val="18"/>
          <c:tx>
            <c:strRef>
              <c:f>'country-2001'!$T$1</c:f>
              <c:strCache>
                <c:ptCount val="1"/>
                <c:pt idx="0">
                  <c:v>k-2008</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'country-2001'!$T$41:$T$55</c:f>
            </c:numRef>
          </c:val>
        </c:ser>
        <c:ser>
          <c:idx val="20"/>
          <c:order val="19"/>
          <c:tx>
            <c:strRef>
              <c:f>'country-2001'!$U$1</c:f>
              <c:strCache>
                <c:ptCount val="1"/>
                <c:pt idx="0">
                  <c:v>k-2009</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'country-2001'!$U$41:$U$55</c:f>
            </c:numRef>
          </c:val>
        </c:ser>
        <c:ser>
          <c:idx val="21"/>
          <c:order val="20"/>
          <c:tx>
            <c:strRef>
              <c:f>'country-2001'!$V$1</c:f>
              <c:strCache>
                <c:ptCount val="1"/>
                <c:pt idx="0">
                  <c:v>k-2010</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'country-2001'!$V$41:$V$55</c:f>
            </c:numRef>
          </c:val>
        </c:ser>
        <c:ser>
          <c:idx val="22"/>
          <c:order val="21"/>
          <c:tx>
            <c:strRef>
              <c:f>'country-2001'!$W$1</c:f>
              <c:strCache>
                <c:ptCount val="1"/>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'country-2001'!$W$41:$W$55</c:f>
            </c:numRef>
          </c:val>
        </c:ser>
        <c:ser>
          <c:idx val="23"/>
          <c:order val="22"/>
          <c:tx>
            <c:strRef>
              <c:f>'country-2001'!$X$1</c:f>
              <c:strCache>
                <c:ptCount val="1"/>
                <c:pt idx="0">
                  <c:v>СрРост</c:v>
                </c:pt>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'country-2001'!$X$41:$X$55</c:f>
            </c:numRef>
          </c:val>
        </c:ser>
        <c:ser>
          <c:idx val="24"/>
          <c:order val="23"/>
          <c:tx>
            <c:strRef>
              <c:f>'country-2001'!$Y$1</c:f>
              <c:strCache>
                <c:ptCount val="1"/>
              </c:strCache>
            </c:strRef>
          </c:tx>
          <c:dLbls>
            <c:delete val="1"/>
          </c:dLbls>
          <c:cat>
            <c:strRef>
              <c:f>'country-2001'!$A$41:$A$55</c:f>
              <c:strCache>
                <c:ptCount val="15"/>
                <c:pt idx="0">
                  <c:v>Польша</c:v>
                </c:pt>
                <c:pt idx="1">
                  <c:v>Австрия</c:v>
                </c:pt>
                <c:pt idx="2">
                  <c:v>Япония</c:v>
                </c:pt>
                <c:pt idx="3">
                  <c:v>Франция</c:v>
                </c:pt>
                <c:pt idx="4">
                  <c:v>Швейцария</c:v>
                </c:pt>
                <c:pt idx="5">
                  <c:v>США</c:v>
                </c:pt>
                <c:pt idx="6">
                  <c:v>Германия</c:v>
                </c:pt>
                <c:pt idx="7">
                  <c:v>Великобритания</c:v>
                </c:pt>
                <c:pt idx="8">
                  <c:v>Мексика</c:v>
                </c:pt>
                <c:pt idx="9">
                  <c:v>Нидерланды</c:v>
                </c:pt>
                <c:pt idx="10">
                  <c:v>Италия</c:v>
                </c:pt>
                <c:pt idx="11">
                  <c:v>Канада</c:v>
                </c:pt>
                <c:pt idx="12">
                  <c:v>Португалия</c:v>
                </c:pt>
                <c:pt idx="13">
                  <c:v>Испания</c:v>
                </c:pt>
                <c:pt idx="14">
                  <c:v>Швеция</c:v>
                </c:pt>
              </c:strCache>
            </c:strRef>
          </c:cat>
          <c:val>
            <c:numRef>
              <c:f>'country-2001'!$Y$41:$Y$55</c:f>
            </c:numRef>
          </c:val>
        </c:ser>
        <c:dLbls>
          <c:showVal val="1"/>
        </c:dLbls>
        <c:axId val="82425344"/>
        <c:axId val="82426880"/>
      </c:barChart>
      <c:catAx>
        <c:axId val="82425344"/>
        <c:scaling>
          <c:orientation val="minMax"/>
        </c:scaling>
        <c:axPos val="b"/>
        <c:numFmt formatCode="General" sourceLinked="1"/>
        <c:tickLblPos val="low"/>
        <c:spPr>
          <a:ln w="3175">
            <a:solidFill>
              <a:srgbClr val="000000"/>
            </a:solidFill>
            <a:prstDash val="solid"/>
          </a:ln>
        </c:spPr>
        <c:txPr>
          <a:bodyPr rot="-5400000" vert="horz"/>
          <a:lstStyle/>
          <a:p>
            <a:pPr>
              <a:defRPr sz="1200" b="1" i="0" u="none" strike="noStrike" baseline="0">
                <a:solidFill>
                  <a:srgbClr val="000000"/>
                </a:solidFill>
                <a:latin typeface="Arial Cyr"/>
                <a:ea typeface="Arial Cyr"/>
                <a:cs typeface="Arial Cyr"/>
              </a:defRPr>
            </a:pPr>
            <a:endParaRPr lang="ru-RU"/>
          </a:p>
        </c:txPr>
        <c:crossAx val="82426880"/>
        <c:crosses val="autoZero"/>
        <c:auto val="1"/>
        <c:lblAlgn val="ctr"/>
        <c:lblOffset val="100"/>
        <c:tickLblSkip val="1"/>
        <c:tickMarkSkip val="1"/>
      </c:catAx>
      <c:valAx>
        <c:axId val="82426880"/>
        <c:scaling>
          <c:orientation val="minMax"/>
          <c:max val="25"/>
        </c:scaling>
        <c:axPos val="l"/>
        <c:title>
          <c:tx>
            <c:rich>
              <a:bodyPr rot="0" vert="horz"/>
              <a:lstStyle/>
              <a:p>
                <a:pPr algn="ctr">
                  <a:defRPr sz="1200" b="1" i="0" u="none" strike="noStrike" baseline="0">
                    <a:solidFill>
                      <a:srgbClr val="000000"/>
                    </a:solidFill>
                    <a:latin typeface="Arial Cyr"/>
                    <a:ea typeface="Arial Cyr"/>
                    <a:cs typeface="Arial Cyr"/>
                  </a:defRPr>
                </a:pPr>
                <a:r>
                  <a:rPr lang="ru-RU" sz="1200"/>
                  <a:t>%</a:t>
                </a:r>
              </a:p>
            </c:rich>
          </c:tx>
          <c:layout>
            <c:manualLayout>
              <c:xMode val="edge"/>
              <c:yMode val="edge"/>
              <c:x val="9.3638038175819255E-4"/>
              <c:y val="3.2314945551498164E-2"/>
            </c:manualLayout>
          </c:layout>
          <c:spPr>
            <a:noFill/>
            <a:ln w="25400">
              <a:noFill/>
            </a:ln>
          </c:spPr>
        </c:title>
        <c:numFmt formatCode="0.0" sourceLinked="1"/>
        <c:tickLblPos val="nextTo"/>
        <c:spPr>
          <a:ln w="3175">
            <a:solidFill>
              <a:srgbClr val="000000"/>
            </a:solidFill>
            <a:prstDash val="solid"/>
          </a:ln>
        </c:spPr>
        <c:txPr>
          <a:bodyPr rot="0" vert="horz"/>
          <a:lstStyle/>
          <a:p>
            <a:pPr>
              <a:defRPr sz="1200" b="1" i="0" u="none" strike="noStrike" baseline="0">
                <a:solidFill>
                  <a:srgbClr val="000000"/>
                </a:solidFill>
                <a:latin typeface="Arial Cyr"/>
                <a:ea typeface="Arial Cyr"/>
                <a:cs typeface="Arial Cyr"/>
              </a:defRPr>
            </a:pPr>
            <a:endParaRPr lang="ru-RU"/>
          </a:p>
        </c:txPr>
        <c:crossAx val="82425344"/>
        <c:crosses val="autoZero"/>
        <c:crossBetween val="between"/>
      </c:valAx>
      <c:spPr>
        <a:noFill/>
        <a:ln w="25400">
          <a:noFill/>
        </a:ln>
      </c:spPr>
    </c:plotArea>
    <c:plotVisOnly val="1"/>
    <c:dispBlanksAs val="gap"/>
  </c:chart>
  <c:spPr>
    <a:solidFill>
      <a:srgbClr val="FFFFFF"/>
    </a:solidFill>
    <a:ln w="9525">
      <a:noFill/>
    </a:ln>
  </c:spPr>
  <c:txPr>
    <a:bodyPr/>
    <a:lstStyle/>
    <a:p>
      <a:pPr>
        <a:defRPr sz="900" b="0" i="0" u="none" strike="noStrike" baseline="0">
          <a:solidFill>
            <a:srgbClr val="000000"/>
          </a:solidFill>
          <a:latin typeface="Arial Cyr"/>
          <a:ea typeface="Arial Cyr"/>
          <a:cs typeface="Arial Cy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perspective val="0"/>
    </c:view3D>
    <c:plotArea>
      <c:layout>
        <c:manualLayout>
          <c:layoutTarget val="inner"/>
          <c:xMode val="edge"/>
          <c:yMode val="edge"/>
          <c:x val="0.16200000000000001"/>
          <c:y val="0.22818829335592331"/>
          <c:w val="0.67800000000000071"/>
          <c:h val="0.44966516631902531"/>
        </c:manualLayout>
      </c:layout>
      <c:pie3DChart>
        <c:varyColors val="1"/>
        <c:ser>
          <c:idx val="1"/>
          <c:order val="0"/>
          <c:dLbls>
            <c:numFmt formatCode="0%" sourceLinked="0"/>
            <c:spPr>
              <a:noFill/>
              <a:ln w="25400">
                <a:noFill/>
              </a:ln>
            </c:spPr>
            <c:txPr>
              <a:bodyPr/>
              <a:lstStyle/>
              <a:p>
                <a:pPr>
                  <a:defRPr sz="800" b="0" i="0" u="none" strike="noStrike" baseline="0">
                    <a:solidFill>
                      <a:srgbClr val="000000"/>
                    </a:solidFill>
                    <a:latin typeface="Arial Cyr"/>
                    <a:ea typeface="Arial Cyr"/>
                    <a:cs typeface="Arial Cyr"/>
                  </a:defRPr>
                </a:pPr>
                <a:endParaRPr lang="ru-RU"/>
              </a:p>
            </c:txPr>
            <c:showPercent val="1"/>
            <c:showLeaderLines val="1"/>
          </c:dLbls>
          <c:cat>
            <c:strRef>
              <c:f>'Доли_с ЕС'!$A$37:$A$43</c:f>
              <c:strCache>
                <c:ptCount val="7"/>
                <c:pt idx="0">
                  <c:v>ЕС</c:v>
                </c:pt>
                <c:pt idx="1">
                  <c:v>США</c:v>
                </c:pt>
                <c:pt idx="2">
                  <c:v>Япония</c:v>
                </c:pt>
                <c:pt idx="3">
                  <c:v>Мексика</c:v>
                </c:pt>
                <c:pt idx="4">
                  <c:v>Украина</c:v>
                </c:pt>
                <c:pt idx="5">
                  <c:v>Канада</c:v>
                </c:pt>
                <c:pt idx="6">
                  <c:v>Другие</c:v>
                </c:pt>
              </c:strCache>
            </c:strRef>
          </c:cat>
          <c:val>
            <c:numRef>
              <c:f>'Доли_с ЕС'!$B$37:$B$43</c:f>
            </c:numRef>
          </c:val>
        </c:ser>
        <c:ser>
          <c:idx val="2"/>
          <c:order val="1"/>
          <c:dLbls>
            <c:numFmt formatCode="0%" sourceLinked="0"/>
            <c:spPr>
              <a:noFill/>
              <a:ln w="25400">
                <a:noFill/>
              </a:ln>
            </c:spPr>
            <c:txPr>
              <a:bodyPr/>
              <a:lstStyle/>
              <a:p>
                <a:pPr>
                  <a:defRPr sz="800" b="0" i="0" u="none" strike="noStrike" baseline="0">
                    <a:solidFill>
                      <a:srgbClr val="000000"/>
                    </a:solidFill>
                    <a:latin typeface="Arial Cyr"/>
                    <a:ea typeface="Arial Cyr"/>
                    <a:cs typeface="Arial Cyr"/>
                  </a:defRPr>
                </a:pPr>
                <a:endParaRPr lang="ru-RU"/>
              </a:p>
            </c:txPr>
            <c:showPercent val="1"/>
            <c:showLeaderLines val="1"/>
          </c:dLbls>
          <c:cat>
            <c:strRef>
              <c:f>'Доли_с ЕС'!$A$37:$A$43</c:f>
              <c:strCache>
                <c:ptCount val="7"/>
                <c:pt idx="0">
                  <c:v>ЕС</c:v>
                </c:pt>
                <c:pt idx="1">
                  <c:v>США</c:v>
                </c:pt>
                <c:pt idx="2">
                  <c:v>Япония</c:v>
                </c:pt>
                <c:pt idx="3">
                  <c:v>Мексика</c:v>
                </c:pt>
                <c:pt idx="4">
                  <c:v>Украина</c:v>
                </c:pt>
                <c:pt idx="5">
                  <c:v>Канада</c:v>
                </c:pt>
                <c:pt idx="6">
                  <c:v>Другие</c:v>
                </c:pt>
              </c:strCache>
            </c:strRef>
          </c:cat>
          <c:val>
            <c:numRef>
              <c:f>'Доли_с ЕС'!$C$37:$C$43</c:f>
            </c:numRef>
          </c:val>
        </c:ser>
        <c:ser>
          <c:idx val="0"/>
          <c:order val="2"/>
          <c:spPr>
            <a:solidFill>
              <a:srgbClr val="9999FF"/>
            </a:solidFill>
            <a:ln w="12700">
              <a:solidFill>
                <a:srgbClr val="000000"/>
              </a:solidFill>
              <a:prstDash val="solid"/>
            </a:ln>
          </c:spPr>
          <c:dPt>
            <c:idx val="0"/>
            <c:spPr>
              <a:solidFill>
                <a:srgbClr val="C00000"/>
              </a:solidFill>
              <a:ln w="12700">
                <a:solidFill>
                  <a:srgbClr val="000000"/>
                </a:solidFill>
                <a:prstDash val="solid"/>
              </a:ln>
            </c:spPr>
          </c:dPt>
          <c:dPt>
            <c:idx val="1"/>
            <c:spPr>
              <a:solidFill>
                <a:schemeClr val="accent1">
                  <a:lumMod val="75000"/>
                </a:schemeClr>
              </a:solidFill>
              <a:ln w="12700">
                <a:solidFill>
                  <a:srgbClr val="000000"/>
                </a:solidFill>
                <a:prstDash val="solid"/>
              </a:ln>
            </c:spPr>
          </c:dPt>
          <c:dPt>
            <c:idx val="2"/>
            <c:spPr>
              <a:solidFill>
                <a:schemeClr val="accent6">
                  <a:lumMod val="60000"/>
                  <a:lumOff val="40000"/>
                </a:schemeClr>
              </a:solidFill>
              <a:ln w="12700">
                <a:solidFill>
                  <a:srgbClr val="000000"/>
                </a:solidFill>
                <a:prstDash val="solid"/>
              </a:ln>
            </c:spPr>
          </c:dPt>
          <c:dPt>
            <c:idx val="3"/>
            <c:spPr>
              <a:solidFill>
                <a:srgbClr val="00B050"/>
              </a:solidFill>
              <a:ln w="12700">
                <a:solidFill>
                  <a:srgbClr val="000000"/>
                </a:solidFill>
                <a:prstDash val="solid"/>
              </a:ln>
            </c:spPr>
          </c:dPt>
          <c:dPt>
            <c:idx val="4"/>
            <c:spPr>
              <a:solidFill>
                <a:srgbClr val="FFFF00"/>
              </a:solidFill>
              <a:ln w="12700">
                <a:solidFill>
                  <a:srgbClr val="000000"/>
                </a:solidFill>
                <a:prstDash val="solid"/>
              </a:ln>
            </c:spPr>
          </c:dPt>
          <c:dPt>
            <c:idx val="5"/>
            <c:spPr>
              <a:solidFill>
                <a:srgbClr val="7030A0"/>
              </a:solidFill>
              <a:ln w="12700">
                <a:solidFill>
                  <a:srgbClr val="000000"/>
                </a:solidFill>
                <a:prstDash val="solid"/>
              </a:ln>
            </c:spPr>
          </c:dPt>
          <c:dPt>
            <c:idx val="6"/>
            <c:spPr>
              <a:solidFill>
                <a:schemeClr val="bg1">
                  <a:lumMod val="75000"/>
                </a:schemeClr>
              </a:solidFill>
              <a:ln w="12700">
                <a:solidFill>
                  <a:srgbClr val="000000"/>
                </a:solidFill>
                <a:prstDash val="solid"/>
              </a:ln>
            </c:spPr>
          </c:dPt>
          <c:dLbls>
            <c:dLbl>
              <c:idx val="0"/>
              <c:layout>
                <c:manualLayout>
                  <c:x val="-4.9722294102908585E-2"/>
                  <c:y val="-0.10619457330201858"/>
                </c:manualLayout>
              </c:layout>
              <c:showPercent val="1"/>
            </c:dLbl>
            <c:dLbl>
              <c:idx val="1"/>
              <c:layout>
                <c:manualLayout>
                  <c:x val="-9.9103339782057841E-3"/>
                  <c:y val="3.3023476655762336E-2"/>
                </c:manualLayout>
              </c:layout>
              <c:showPercent val="1"/>
            </c:dLbl>
            <c:dLbl>
              <c:idx val="6"/>
              <c:layout>
                <c:manualLayout>
                  <c:x val="8.3974467980234987E-2"/>
                  <c:y val="-7.8547620389493783E-2"/>
                </c:manualLayout>
              </c:layout>
              <c:showPercent val="1"/>
            </c:dLbl>
            <c:numFmt formatCode="0%" sourceLinked="0"/>
            <c:spPr>
              <a:noFill/>
              <a:ln w="25400">
                <a:noFill/>
              </a:ln>
            </c:spPr>
            <c:txPr>
              <a:bodyPr/>
              <a:lstStyle/>
              <a:p>
                <a:pPr>
                  <a:defRPr sz="1400" b="1" i="0" u="none" strike="noStrike" baseline="0">
                    <a:solidFill>
                      <a:srgbClr val="000000"/>
                    </a:solidFill>
                    <a:latin typeface="Arial Cyr"/>
                    <a:ea typeface="Arial Cyr"/>
                    <a:cs typeface="Arial Cyr"/>
                  </a:defRPr>
                </a:pPr>
                <a:endParaRPr lang="ru-RU"/>
              </a:p>
            </c:txPr>
            <c:showPercent val="1"/>
            <c:showLeaderLines val="1"/>
          </c:dLbls>
          <c:cat>
            <c:strRef>
              <c:f>'Доли_с ЕС'!$A$37:$A$43</c:f>
              <c:strCache>
                <c:ptCount val="7"/>
                <c:pt idx="0">
                  <c:v>ЕС</c:v>
                </c:pt>
                <c:pt idx="1">
                  <c:v>США</c:v>
                </c:pt>
                <c:pt idx="2">
                  <c:v>Япония</c:v>
                </c:pt>
                <c:pt idx="3">
                  <c:v>Мексика</c:v>
                </c:pt>
                <c:pt idx="4">
                  <c:v>Украина</c:v>
                </c:pt>
                <c:pt idx="5">
                  <c:v>Канада</c:v>
                </c:pt>
                <c:pt idx="6">
                  <c:v>Другие</c:v>
                </c:pt>
              </c:strCache>
            </c:strRef>
          </c:cat>
          <c:val>
            <c:numRef>
              <c:f>'Доли_с ЕС'!$D$37:$D$43</c:f>
              <c:numCache>
                <c:formatCode>0</c:formatCode>
                <c:ptCount val="7"/>
                <c:pt idx="0">
                  <c:v>46.843291995490397</c:v>
                </c:pt>
                <c:pt idx="1">
                  <c:v>32.807215332581762</c:v>
                </c:pt>
                <c:pt idx="2">
                  <c:v>4.4532130777903065</c:v>
                </c:pt>
                <c:pt idx="3">
                  <c:v>2.931228861330327</c:v>
                </c:pt>
                <c:pt idx="4">
                  <c:v>2.3675310033821879</c:v>
                </c:pt>
                <c:pt idx="5">
                  <c:v>2.1984216459977461</c:v>
                </c:pt>
                <c:pt idx="6">
                  <c:v>8</c:v>
                </c:pt>
              </c:numCache>
            </c:numRef>
          </c:val>
        </c:ser>
        <c:dLbls>
          <c:showPercent val="1"/>
        </c:dLbls>
      </c:pie3DChart>
      <c:spPr>
        <a:noFill/>
        <a:ln w="25400">
          <a:noFill/>
        </a:ln>
      </c:spPr>
    </c:plotArea>
    <c:legend>
      <c:legendPos val="b"/>
      <c:layout>
        <c:manualLayout>
          <c:xMode val="edge"/>
          <c:yMode val="edge"/>
          <c:x val="5.3925014340094897E-2"/>
          <c:y val="0.83831685087129149"/>
          <c:w val="0.90760268377048892"/>
          <c:h val="0.13819447025765189"/>
        </c:manualLayout>
      </c:layout>
      <c:spPr>
        <a:solidFill>
          <a:srgbClr val="FFFFFF"/>
        </a:solidFill>
        <a:ln w="3175">
          <a:solidFill>
            <a:srgbClr val="000000"/>
          </a:solidFill>
          <a:prstDash val="solid"/>
        </a:ln>
      </c:spPr>
      <c:txPr>
        <a:bodyPr/>
        <a:lstStyle/>
        <a:p>
          <a:pPr>
            <a:defRPr sz="1400" b="1" i="0" u="none" strike="noStrike" baseline="0">
              <a:solidFill>
                <a:srgbClr val="000000"/>
              </a:solidFill>
              <a:latin typeface="Arial Cyr"/>
              <a:ea typeface="Arial Cyr"/>
              <a:cs typeface="Arial Cyr"/>
            </a:defRPr>
          </a:pPr>
          <a:endParaRPr lang="ru-RU"/>
        </a:p>
      </c:txPr>
    </c:legend>
    <c:plotVisOnly val="1"/>
    <c:dispBlanksAs val="zero"/>
  </c:chart>
  <c:spPr>
    <a:solidFill>
      <a:srgbClr val="FFFFFF"/>
    </a:solidFill>
    <a:ln w="9525">
      <a:noFill/>
    </a:ln>
  </c:spPr>
  <c:txPr>
    <a:bodyPr/>
    <a:lstStyle/>
    <a:p>
      <a:pPr>
        <a:defRPr sz="800" b="0" i="0" u="none" strike="noStrike" baseline="0">
          <a:solidFill>
            <a:srgbClr val="000000"/>
          </a:solidFill>
          <a:latin typeface="Arial Cyr"/>
          <a:ea typeface="Arial Cyr"/>
          <a:cs typeface="Arial Cy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4"/>
  <c:chart>
    <c:autoTitleDeleted val="1"/>
    <c:plotArea>
      <c:layout>
        <c:manualLayout>
          <c:layoutTarget val="inner"/>
          <c:xMode val="edge"/>
          <c:yMode val="edge"/>
          <c:x val="0.1115108892961806"/>
          <c:y val="8.6666948785640713E-2"/>
          <c:w val="0.86331011068010821"/>
          <c:h val="0.69000224610106153"/>
        </c:manualLayout>
      </c:layout>
      <c:lineChart>
        <c:grouping val="standard"/>
        <c:ser>
          <c:idx val="0"/>
          <c:order val="0"/>
          <c:tx>
            <c:strRef>
              <c:f>'СНГ-по годам'!$B$1</c:f>
              <c:strCache>
                <c:ptCount val="1"/>
                <c:pt idx="0">
                  <c:v>Кол-во публикаций</c:v>
                </c:pt>
              </c:strCache>
            </c:strRef>
          </c:tx>
          <c:spPr>
            <a:ln w="38100"/>
          </c:spPr>
          <c:dLbls>
            <c:dLbl>
              <c:idx val="0"/>
              <c:layout>
                <c:manualLayout>
                  <c:x val="1.1990004154840126E-3"/>
                  <c:y val="1.6222349617194369E-2"/>
                </c:manualLayout>
              </c:layout>
              <c:dLblPos val="r"/>
              <c:showVal val="1"/>
            </c:dLbl>
            <c:dLbl>
              <c:idx val="1"/>
              <c:layout>
                <c:manualLayout>
                  <c:x val="-3.8369492666459754E-2"/>
                  <c:y val="-3.8444794481581994E-2"/>
                </c:manualLayout>
              </c:layout>
              <c:dLblPos val="r"/>
              <c:showVal val="1"/>
            </c:dLbl>
            <c:dLbl>
              <c:idx val="3"/>
              <c:layout>
                <c:manualLayout>
                  <c:x val="-5.9952369178058174E-4"/>
                  <c:y val="-4.1111320088761671E-2"/>
                </c:manualLayout>
              </c:layout>
              <c:dLblPos val="r"/>
              <c:showVal val="1"/>
            </c:dLbl>
            <c:dLbl>
              <c:idx val="4"/>
              <c:layout>
                <c:manualLayout>
                  <c:x val="-4.196762162053112E-3"/>
                  <c:y val="-3.9111311890052791E-2"/>
                </c:manualLayout>
              </c:layout>
              <c:dLblPos val="r"/>
              <c:showVal val="1"/>
            </c:dLbl>
            <c:dLbl>
              <c:idx val="5"/>
              <c:layout>
                <c:manualLayout>
                  <c:x val="-1.6786625459925847E-2"/>
                  <c:y val="-4.044455029972123E-2"/>
                </c:manualLayout>
              </c:layout>
              <c:dLblPos val="r"/>
              <c:showVal val="1"/>
            </c:dLbl>
            <c:dLbl>
              <c:idx val="6"/>
              <c:layout>
                <c:manualLayout>
                  <c:x val="-5.9953620855299206E-3"/>
                  <c:y val="-3.9111311890052791E-2"/>
                </c:manualLayout>
              </c:layout>
              <c:dLblPos val="r"/>
              <c:showVal val="1"/>
            </c:dLbl>
            <c:dLbl>
              <c:idx val="7"/>
              <c:layout>
                <c:manualLayout>
                  <c:x val="-1.6786662652819105E-2"/>
                  <c:y val="3.2222251960626502E-2"/>
                </c:manualLayout>
              </c:layout>
              <c:dLblPos val="r"/>
              <c:showVal val="1"/>
            </c:dLbl>
            <c:txPr>
              <a:bodyPr/>
              <a:lstStyle/>
              <a:p>
                <a:pPr>
                  <a:defRPr sz="1400" b="1">
                    <a:latin typeface="Times New Roman" pitchFamily="18" charset="0"/>
                    <a:cs typeface="Times New Roman" pitchFamily="18" charset="0"/>
                  </a:defRPr>
                </a:pPr>
                <a:endParaRPr lang="ru-RU"/>
              </a:p>
            </c:txPr>
            <c:showVal val="1"/>
          </c:dLbls>
          <c:cat>
            <c:numRef>
              <c:f>'СНГ-по годам'!$A$2:$A$11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'СНГ-по годам'!$B$2:$B$11</c:f>
              <c:numCache>
                <c:formatCode>General</c:formatCode>
                <c:ptCount val="10"/>
                <c:pt idx="0">
                  <c:v>4</c:v>
                </c:pt>
                <c:pt idx="1">
                  <c:v>6</c:v>
                </c:pt>
                <c:pt idx="2">
                  <c:v>9</c:v>
                </c:pt>
                <c:pt idx="3">
                  <c:v>5</c:v>
                </c:pt>
                <c:pt idx="4">
                  <c:v>12</c:v>
                </c:pt>
                <c:pt idx="5">
                  <c:v>9</c:v>
                </c:pt>
                <c:pt idx="6">
                  <c:v>12</c:v>
                </c:pt>
                <c:pt idx="7">
                  <c:v>5</c:v>
                </c:pt>
                <c:pt idx="8">
                  <c:v>3</c:v>
                </c:pt>
                <c:pt idx="9">
                  <c:v>10</c:v>
                </c:pt>
              </c:numCache>
            </c:numRef>
          </c:val>
        </c:ser>
        <c:dLbls>
          <c:showVal val="1"/>
        </c:dLbls>
        <c:marker val="1"/>
        <c:axId val="59059200"/>
        <c:axId val="59081856"/>
      </c:lineChart>
      <c:catAx>
        <c:axId val="59059200"/>
        <c:scaling>
          <c:orientation val="minMax"/>
        </c:scaling>
        <c:axPos val="b"/>
        <c:title>
          <c:tx>
            <c:rich>
              <a:bodyPr/>
              <a:lstStyle/>
              <a:p>
                <a:pPr>
                  <a:defRPr sz="1400">
                    <a:latin typeface="Times New Roman" pitchFamily="18" charset="0"/>
                    <a:cs typeface="Times New Roman" pitchFamily="18" charset="0"/>
                  </a:defRPr>
                </a:pPr>
                <a:r>
                  <a:rPr lang="ru-RU" sz="1400">
                    <a:latin typeface="Times New Roman" pitchFamily="18" charset="0"/>
                    <a:cs typeface="Times New Roman" pitchFamily="18" charset="0"/>
                  </a:rPr>
                  <a:t>Год</a:t>
                </a:r>
              </a:p>
            </c:rich>
          </c:tx>
          <c:layout>
            <c:manualLayout>
              <c:xMode val="edge"/>
              <c:yMode val="edge"/>
              <c:x val="0.89568416851119415"/>
              <c:y val="0.89666939632545961"/>
            </c:manualLayout>
          </c:layout>
        </c:title>
        <c:numFmt formatCode="General" sourceLinked="1"/>
        <c:tickLblPos val="nextTo"/>
        <c:txPr>
          <a:bodyPr rot="0" vert="horz"/>
          <a:lstStyle/>
          <a:p>
            <a:pPr>
              <a:defRPr sz="1400" b="1" baseline="0">
                <a:latin typeface="Times New Roman" pitchFamily="18" charset="0"/>
              </a:defRPr>
            </a:pPr>
            <a:endParaRPr lang="ru-RU"/>
          </a:p>
        </c:txPr>
        <c:crossAx val="59081856"/>
        <c:crosses val="autoZero"/>
        <c:auto val="1"/>
        <c:lblAlgn val="ctr"/>
        <c:lblOffset val="100"/>
        <c:tickLblSkip val="1"/>
        <c:tickMarkSkip val="1"/>
      </c:catAx>
      <c:valAx>
        <c:axId val="59081856"/>
        <c:scaling>
          <c:orientation val="minMax"/>
          <c:max val="15"/>
          <c:min val="0"/>
        </c:scaling>
        <c:axPos val="l"/>
        <c:title>
          <c:tx>
            <c:rich>
              <a:bodyPr/>
              <a:lstStyle/>
              <a:p>
                <a:pPr>
                  <a:defRPr sz="1400">
                    <a:latin typeface="Times New Roman" pitchFamily="18" charset="0"/>
                    <a:cs typeface="Times New Roman" pitchFamily="18" charset="0"/>
                  </a:defRPr>
                </a:pPr>
                <a:r>
                  <a:rPr lang="ru-RU" sz="1400">
                    <a:latin typeface="Times New Roman" pitchFamily="18" charset="0"/>
                    <a:cs typeface="Times New Roman" pitchFamily="18" charset="0"/>
                  </a:rPr>
                  <a:t>Кол-во публикаций</a:t>
                </a:r>
              </a:p>
            </c:rich>
          </c:tx>
          <c:layout>
            <c:manualLayout>
              <c:xMode val="edge"/>
              <c:yMode val="edge"/>
              <c:x val="1.107345452786144E-2"/>
              <c:y val="6.716668416447949E-2"/>
            </c:manualLayout>
          </c:layout>
        </c:title>
        <c:numFmt formatCode="General" sourceLinked="1"/>
        <c:tickLblPos val="nextTo"/>
        <c:txPr>
          <a:bodyPr rot="0" vert="horz"/>
          <a:lstStyle/>
          <a:p>
            <a:pPr>
              <a:defRPr sz="1400" b="1">
                <a:latin typeface="Times New Roman" pitchFamily="18" charset="0"/>
                <a:cs typeface="Times New Roman" pitchFamily="18" charset="0"/>
              </a:defRPr>
            </a:pPr>
            <a:endParaRPr lang="ru-RU"/>
          </a:p>
        </c:txPr>
        <c:crossAx val="59059200"/>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5521A-0CA8-4389-BFB1-DFE8B1693179}" type="datetimeFigureOut">
              <a:rPr lang="ru-RU" smtClean="0"/>
              <a:pPr/>
              <a:t>27.06.2011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87705-5620-4D72-A718-49D0791A424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настоящее время </a:t>
            </a:r>
            <a:r>
              <a:rPr lang="ru-RU" sz="1200" kern="1200" dirty="0" err="1" smtClean="0">
                <a:solidFill>
                  <a:schemeClr val="tx1"/>
                </a:solidFill>
                <a:latin typeface="+mn-lt"/>
                <a:ea typeface="+mn-ea"/>
                <a:cs typeface="+mn-cs"/>
              </a:rPr>
              <a:t>библиометрические</a:t>
            </a:r>
            <a:r>
              <a:rPr lang="ru-RU" sz="1200" kern="1200" dirty="0" smtClean="0">
                <a:solidFill>
                  <a:schemeClr val="tx1"/>
                </a:solidFill>
                <a:latin typeface="+mn-lt"/>
                <a:ea typeface="+mn-ea"/>
                <a:cs typeface="+mn-cs"/>
              </a:rPr>
              <a:t> исследования являются актуальным направлением научных изысканий. </a:t>
            </a:r>
            <a:r>
              <a:rPr lang="ru-RU" sz="1200" kern="1200" dirty="0" err="1" smtClean="0">
                <a:solidFill>
                  <a:schemeClr val="tx1"/>
                </a:solidFill>
                <a:latin typeface="+mn-lt"/>
                <a:ea typeface="+mn-ea"/>
                <a:cs typeface="+mn-cs"/>
              </a:rPr>
              <a:t>Библиометрические</a:t>
            </a:r>
            <a:r>
              <a:rPr lang="ru-RU" sz="1200" kern="1200" dirty="0" smtClean="0">
                <a:solidFill>
                  <a:schemeClr val="tx1"/>
                </a:solidFill>
                <a:latin typeface="+mn-lt"/>
                <a:ea typeface="+mn-ea"/>
                <a:cs typeface="+mn-cs"/>
              </a:rPr>
              <a:t> индикаторы часто используют для выражения результатов научной деятельности. Если говорить о </a:t>
            </a:r>
            <a:r>
              <a:rPr lang="ru-RU" sz="1200" kern="1200" dirty="0" err="1" smtClean="0">
                <a:solidFill>
                  <a:schemeClr val="tx1"/>
                </a:solidFill>
                <a:latin typeface="+mn-lt"/>
                <a:ea typeface="+mn-ea"/>
                <a:cs typeface="+mn-cs"/>
              </a:rPr>
              <a:t>библиометрике</a:t>
            </a:r>
            <a:r>
              <a:rPr lang="ru-RU" sz="1200" kern="1200" dirty="0" smtClean="0">
                <a:solidFill>
                  <a:schemeClr val="tx1"/>
                </a:solidFill>
                <a:latin typeface="+mn-lt"/>
                <a:ea typeface="+mn-ea"/>
                <a:cs typeface="+mn-cs"/>
              </a:rPr>
              <a:t> в контексте информационно-библиотечного обслуживания, то за последнее десятилетие именно это направление деятельности библиотек позиционируется как новое и востребованное </a:t>
            </a:r>
            <a:endParaRPr lang="ru-RU" dirty="0"/>
          </a:p>
        </p:txBody>
      </p:sp>
      <p:sp>
        <p:nvSpPr>
          <p:cNvPr id="4" name="Номер слайда 3"/>
          <p:cNvSpPr>
            <a:spLocks noGrp="1"/>
          </p:cNvSpPr>
          <p:nvPr>
            <p:ph type="sldNum" sz="quarter" idx="10"/>
          </p:nvPr>
        </p:nvSpPr>
        <p:spPr/>
        <p:txBody>
          <a:bodyPr/>
          <a:lstStyle/>
          <a:p>
            <a:fld id="{4FC87705-5620-4D72-A718-49D0791A4240}"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продолжении аспекта исследования сотрудничества с ЕС был проанализирован вклад всего массива работ с представителями Содружества (рис. 5 и 6). Каждая пятая статья от общего массива трудов ПНЦ РАН была с представителями ЕС. На сегодняшний день общее количество публикаций ученых Центра со странами ЕС значительно опережает этот же показатель для США (на 249 публикаций), хотя в рамках анализируемого периода времени (2001-2010 гг.) наблюдается уменьшение совместных публикаций с ЕС в среднем почти на 2% в год </a:t>
            </a:r>
            <a:endParaRPr lang="ru-RU" dirty="0"/>
          </a:p>
        </p:txBody>
      </p:sp>
      <p:sp>
        <p:nvSpPr>
          <p:cNvPr id="4" name="Номер слайда 3"/>
          <p:cNvSpPr>
            <a:spLocks noGrp="1"/>
          </p:cNvSpPr>
          <p:nvPr>
            <p:ph type="sldNum" sz="quarter" idx="10"/>
          </p:nvPr>
        </p:nvSpPr>
        <p:spPr/>
        <p:txBody>
          <a:bodyPr/>
          <a:lstStyle/>
          <a:p>
            <a:fld id="{4FC87705-5620-4D72-A718-49D0791A4240}"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i="0" kern="1200" dirty="0" smtClean="0">
                <a:solidFill>
                  <a:schemeClr val="tx1"/>
                </a:solidFill>
                <a:latin typeface="+mn-lt"/>
                <a:ea typeface="+mn-ea"/>
                <a:cs typeface="+mn-cs"/>
              </a:rPr>
              <a:t>Почти 2% от общего числа трудов ученых ПНЦ РАН составляют публикации со специалистами бывшего Советского Союза (Азербайджана, Армении, Беларуси, Грузии, Молдовы, Узбекистана, Украины). Для каждой из семи стран отмечено отсутствие работ с учеными Центра в рамках одного года и более за анализируемый период времени с 2001 по 2010 гг. Самое большое количество совместных работ выявлено с представителями Украины (42 публикации), далее следуют Беларусь и Грузия (21 и 4 публикации соответственно). Общая динамика сотрудничества с бывшими союзными республиками носит достаточно нестабильный характер (рис. 7), хотя среднегодовой темп прироста за последние десять лет составил 10,7%.</a:t>
            </a:r>
            <a:endParaRPr lang="ru-RU" sz="1200" i="1"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Совместные публикации с учеными Латвии, Литвы и Эстонии учитывались в данных ЕС.</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4FC87705-5620-4D72-A718-49D0791A4240}"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23B6CD-185C-48B4-95DB-FFE5D3358C38}"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DA8C7-0022-443A-9A58-C4A2F12E7ACB}" type="slidenum">
              <a:rPr lang="ru-RU"/>
              <a:pPr/>
              <a:t>2</a:t>
            </a:fld>
            <a:endParaRPr lang="ru-RU"/>
          </a:p>
        </p:txBody>
      </p:sp>
      <p:sp>
        <p:nvSpPr>
          <p:cNvPr id="195586" name="Rectangle 2"/>
          <p:cNvSpPr>
            <a:spLocks noGrp="1" noRot="1" noChangeAspect="1" noChangeArrowheads="1" noTextEdit="1"/>
          </p:cNvSpPr>
          <p:nvPr>
            <p:ph type="sldImg"/>
          </p:nvPr>
        </p:nvSpPr>
        <p:spPr>
          <a:xfrm>
            <a:off x="925719" y="685838"/>
            <a:ext cx="5006564" cy="3429182"/>
          </a:xfrm>
          <a:ln/>
        </p:spPr>
      </p:sp>
      <p:sp>
        <p:nvSpPr>
          <p:cNvPr id="195587" name="Rectangle 3"/>
          <p:cNvSpPr>
            <a:spLocks noGrp="1" noChangeArrowheads="1"/>
          </p:cNvSpPr>
          <p:nvPr>
            <p:ph type="body" idx="1"/>
          </p:nvPr>
        </p:nvSpPr>
        <p:spPr/>
        <p:txBody>
          <a:bodyPr/>
          <a:lstStyle/>
          <a:p>
            <a:r>
              <a:rPr lang="ru-RU"/>
              <a:t>Вероятно, не случаен тот факт, что библиометрические исследования зачастую предпринимаются в библиотеках и информационных центрах. Именно сотрудники этих учреждений находятся в центре большого объема научных данных, как в международном масштабе, так и на региональном уровне. Также они обладают навыками работы с различными источниками информации, и в первую очередь электронными. </a:t>
            </a:r>
            <a:endParaRPr lang="en-US"/>
          </a:p>
          <a:p>
            <a:r>
              <a:rPr lang="ru-RU"/>
              <a:t>Вот несколько примеров из опыта зарубежных б-к – Швеция.</a:t>
            </a:r>
          </a:p>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A6608-E1C2-418A-B6EA-67CEED20C2A8}" type="slidenum">
              <a:rPr lang="ru-RU"/>
              <a:pPr/>
              <a:t>3</a:t>
            </a:fld>
            <a:endParaRPr lang="ru-RU"/>
          </a:p>
        </p:txBody>
      </p:sp>
      <p:sp>
        <p:nvSpPr>
          <p:cNvPr id="197634" name="Rectangle 2"/>
          <p:cNvSpPr>
            <a:spLocks noGrp="1" noRot="1" noChangeAspect="1" noChangeArrowheads="1" noTextEdit="1"/>
          </p:cNvSpPr>
          <p:nvPr>
            <p:ph type="sldImg"/>
          </p:nvPr>
        </p:nvSpPr>
        <p:spPr>
          <a:xfrm>
            <a:off x="1143000" y="685800"/>
            <a:ext cx="4572000" cy="3429000"/>
          </a:xfrm>
          <a:ln/>
        </p:spPr>
      </p:sp>
      <p:sp>
        <p:nvSpPr>
          <p:cNvPr id="197635" name="Rectangle 3"/>
          <p:cNvSpPr>
            <a:spLocks noGrp="1" noChangeArrowheads="1"/>
          </p:cNvSpPr>
          <p:nvPr>
            <p:ph type="body" idx="1"/>
          </p:nvPr>
        </p:nvSpPr>
        <p:spPr/>
        <p:txBody>
          <a:bodyPr/>
          <a:lstStyle/>
          <a:p>
            <a:r>
              <a:rPr lang="ru-RU"/>
              <a:t>Германия  -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05D86-ECC7-4286-8C95-F30DF93B1D5C}" type="slidenum">
              <a:rPr lang="ru-RU"/>
              <a:pPr/>
              <a:t>4</a:t>
            </a:fld>
            <a:endParaRPr lang="ru-RU"/>
          </a:p>
        </p:txBody>
      </p:sp>
      <p:sp>
        <p:nvSpPr>
          <p:cNvPr id="194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63" name="Rectangle 3"/>
          <p:cNvSpPr>
            <a:spLocks noGrp="1" noChangeArrowheads="1"/>
          </p:cNvSpPr>
          <p:nvPr>
            <p:ph type="body" idx="1"/>
          </p:nvPr>
        </p:nvSpPr>
        <p:spPr bwMode="auto">
          <a:xfrm>
            <a:off x="685480" y="4343144"/>
            <a:ext cx="5487041" cy="4115019"/>
          </a:xfrm>
          <a:prstGeom prst="rect">
            <a:avLst/>
          </a:prstGeom>
          <a:solidFill>
            <a:srgbClr val="FFFFFF"/>
          </a:solidFill>
          <a:ln>
            <a:solidFill>
              <a:srgbClr val="000000"/>
            </a:solidFill>
            <a:miter lim="800000"/>
            <a:headEnd/>
            <a:tailEnd/>
          </a:ln>
        </p:spPr>
        <p:txBody>
          <a:bodyPr/>
          <a:lstStyle/>
          <a:p>
            <a:r>
              <a:rPr lang="ru-RU" dirty="0"/>
              <a:t>Мы в своем </a:t>
            </a:r>
            <a:r>
              <a:rPr lang="ru-RU" dirty="0" err="1"/>
              <a:t>пилотном</a:t>
            </a:r>
            <a:r>
              <a:rPr lang="ru-RU" dirty="0"/>
              <a:t> проекте не одиноки. </a:t>
            </a:r>
            <a:r>
              <a:rPr lang="en-US" dirty="0"/>
              <a:t>Research Assessment Exercise </a:t>
            </a:r>
            <a:r>
              <a:rPr lang="ru-RU" dirty="0"/>
              <a:t>в Великобритании, в 2006 в Австралии – </a:t>
            </a:r>
            <a:r>
              <a:rPr lang="en-US" dirty="0"/>
              <a:t>Research Quality Framework</a:t>
            </a:r>
            <a:r>
              <a:rPr lang="ru-RU" dirty="0"/>
              <a:t>, где б-ки университетов Австралии отведено далеко не последнее место в представлении результатов своих университетов в наилучшем виде. Пример – библиотека в Сиднее.</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EF133-0CF1-440F-ADB3-A394E7B60944}" type="slidenum">
              <a:rPr lang="ru-RU"/>
              <a:pPr/>
              <a:t>5</a:t>
            </a:fld>
            <a:endParaRPr lang="ru-RU"/>
          </a:p>
        </p:txBody>
      </p:sp>
      <p:sp>
        <p:nvSpPr>
          <p:cNvPr id="134146"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7" name="Rectangle 1027"/>
          <p:cNvSpPr>
            <a:spLocks noGrp="1" noChangeArrowheads="1"/>
          </p:cNvSpPr>
          <p:nvPr>
            <p:ph type="body" idx="1"/>
          </p:nvPr>
        </p:nvSpPr>
        <p:spPr bwMode="auto">
          <a:xfrm>
            <a:off x="685480" y="4343144"/>
            <a:ext cx="5487041" cy="4115019"/>
          </a:xfrm>
          <a:prstGeom prst="rect">
            <a:avLst/>
          </a:prstGeom>
          <a:solidFill>
            <a:srgbClr val="FFFFFF"/>
          </a:solidFill>
          <a:ln>
            <a:solidFill>
              <a:srgbClr val="000000"/>
            </a:solidFill>
            <a:miter lim="800000"/>
            <a:headEnd/>
            <a:tailEnd/>
          </a:ln>
        </p:spPr>
        <p:txBody>
          <a:bodyPr/>
          <a:lstStyle/>
          <a:p>
            <a:r>
              <a:rPr lang="ru-RU" dirty="0"/>
              <a:t>Особенно целесообразной видится эта работа в рамках академической библиотечной системы, деятельность которой неразрывно связана с наукой, законами ее развития и функционирования. </a:t>
            </a:r>
            <a:endParaRPr lang="ru-RU"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Библиотеке по естественным наукам РАН (БЕН РАН) первые </a:t>
            </a:r>
            <a:r>
              <a:rPr lang="ru-RU" dirty="0" err="1" smtClean="0"/>
              <a:t>библиометрические</a:t>
            </a:r>
            <a:r>
              <a:rPr lang="ru-RU" dirty="0" smtClean="0"/>
              <a:t> исследования проводились еще в начале 80-х годов как одно из направлений научной деятельности Библиотеки [4]. С течением времени за почти тридцатилетний период полученные результаты нашли свое применение как для обеспечения технологических процессов БЕН РАН, так и в качестве услуги библиотеки по предоставлению информационно-аналитических данных различным категориям пользователей [5, 6]. На сегодняшний день данный вид обслуживания наиболее развит в самой большой библиотеке ЦБС БЕН РАН в ПНЦ РАН (ЦБП). Так, каждый год проводятся различные </a:t>
            </a:r>
            <a:r>
              <a:rPr lang="ru-RU" dirty="0" err="1" smtClean="0"/>
              <a:t>библиометрические</a:t>
            </a:r>
            <a:r>
              <a:rPr lang="ru-RU" dirty="0" smtClean="0"/>
              <a:t> исследования, направленные на получение данных о состоянии научной деятельности в ПНЦ РАН. </a:t>
            </a:r>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i="0" kern="1200" dirty="0" smtClean="0">
                <a:solidFill>
                  <a:schemeClr val="tx1"/>
                </a:solidFill>
                <a:latin typeface="+mn-lt"/>
                <a:ea typeface="+mn-ea"/>
                <a:cs typeface="+mn-cs"/>
              </a:rPr>
              <a:t>Одна из последних работ заключалась в проведении </a:t>
            </a:r>
            <a:r>
              <a:rPr lang="ru-RU" sz="1200" i="0" kern="1200" dirty="0" err="1" smtClean="0">
                <a:solidFill>
                  <a:schemeClr val="tx1"/>
                </a:solidFill>
                <a:latin typeface="+mn-lt"/>
                <a:ea typeface="+mn-ea"/>
                <a:cs typeface="+mn-cs"/>
              </a:rPr>
              <a:t>библиометрического</a:t>
            </a:r>
            <a:r>
              <a:rPr lang="ru-RU" sz="1200" i="0" kern="1200" dirty="0" smtClean="0">
                <a:solidFill>
                  <a:schemeClr val="tx1"/>
                </a:solidFill>
                <a:latin typeface="+mn-lt"/>
                <a:ea typeface="+mn-ea"/>
                <a:cs typeface="+mn-cs"/>
              </a:rPr>
              <a:t> анализа публикационной активности ученых Центра за последние 10 лет. </a:t>
            </a:r>
            <a:endParaRPr lang="ru-RU" sz="1200" i="1" kern="1200" dirty="0" smtClean="0">
              <a:solidFill>
                <a:schemeClr val="tx1"/>
              </a:solidFill>
              <a:latin typeface="+mn-lt"/>
              <a:ea typeface="+mn-ea"/>
              <a:cs typeface="+mn-cs"/>
            </a:endParaRPr>
          </a:p>
          <a:p>
            <a:r>
              <a:rPr lang="ru-RU" sz="1200" i="0" kern="1200" dirty="0" smtClean="0">
                <a:solidFill>
                  <a:schemeClr val="tx1"/>
                </a:solidFill>
                <a:latin typeface="+mn-lt"/>
                <a:ea typeface="+mn-ea"/>
                <a:cs typeface="+mn-cs"/>
              </a:rPr>
              <a:t>За анализируемый период (2001-2010 гг.) в базе данных </a:t>
            </a:r>
            <a:r>
              <a:rPr lang="en-US" sz="1200" i="0" kern="1200" dirty="0" smtClean="0">
                <a:solidFill>
                  <a:schemeClr val="tx1"/>
                </a:solidFill>
                <a:latin typeface="+mn-lt"/>
                <a:ea typeface="+mn-ea"/>
                <a:cs typeface="+mn-cs"/>
              </a:rPr>
              <a:t>WOS</a:t>
            </a:r>
            <a:r>
              <a:rPr lang="ru-RU" sz="1200" i="0" kern="1200" dirty="0" smtClean="0">
                <a:solidFill>
                  <a:schemeClr val="tx1"/>
                </a:solidFill>
                <a:latin typeface="+mn-lt"/>
                <a:ea typeface="+mn-ea"/>
                <a:cs typeface="+mn-cs"/>
              </a:rPr>
              <a:t> была выявлена 3891 публикация. Распределение по годам представлено на рис. 1. Несмотря на достаточно резкие изменения публикационной активности, среднегодовой прирост данного показателя составил 1,3%. Также работы специалистов Научного центра были рассмотрены с точки зрения их веса в рамках мирового научного пространства </a:t>
            </a:r>
            <a:endParaRPr lang="ru-RU" sz="1200" i="1"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Работа проводилась с помощью ресурса </a:t>
            </a:r>
            <a:r>
              <a:rPr lang="en-US" sz="1200" kern="1200" dirty="0" smtClean="0">
                <a:solidFill>
                  <a:schemeClr val="tx1"/>
                </a:solidFill>
                <a:latin typeface="+mn-lt"/>
                <a:ea typeface="+mn-ea"/>
                <a:cs typeface="+mn-cs"/>
              </a:rPr>
              <a:t>Web of Science</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WOS</a:t>
            </a:r>
            <a:r>
              <a:rPr lang="ru-RU" sz="1200" kern="1200" dirty="0" smtClean="0">
                <a:solidFill>
                  <a:schemeClr val="tx1"/>
                </a:solidFill>
                <a:latin typeface="+mn-lt"/>
                <a:ea typeface="+mn-ea"/>
                <a:cs typeface="+mn-cs"/>
              </a:rPr>
              <a:t>) на платформе </a:t>
            </a:r>
            <a:r>
              <a:rPr lang="en-US" sz="1200" kern="1200" dirty="0" smtClean="0">
                <a:solidFill>
                  <a:schemeClr val="tx1"/>
                </a:solidFill>
                <a:latin typeface="+mn-lt"/>
                <a:ea typeface="+mn-ea"/>
                <a:cs typeface="+mn-cs"/>
              </a:rPr>
              <a:t>Web of Knowledge</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WOK</a:t>
            </a:r>
            <a:r>
              <a:rPr lang="ru-RU" sz="1200" kern="1200" dirty="0" smtClean="0">
                <a:solidFill>
                  <a:schemeClr val="tx1"/>
                </a:solidFill>
                <a:latin typeface="+mn-lt"/>
                <a:ea typeface="+mn-ea"/>
                <a:cs typeface="+mn-cs"/>
              </a:rPr>
              <a:t>) компании </a:t>
            </a:r>
            <a:r>
              <a:rPr lang="ru-RU" sz="1200" kern="1200" dirty="0" err="1" smtClean="0">
                <a:solidFill>
                  <a:schemeClr val="tx1"/>
                </a:solidFill>
                <a:latin typeface="+mn-lt"/>
                <a:ea typeface="+mn-ea"/>
                <a:cs typeface="+mn-cs"/>
              </a:rPr>
              <a:t>Thomson</a:t>
            </a:r>
            <a:r>
              <a:rPr lang="ru-R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Reuters</a:t>
            </a:r>
            <a:r>
              <a:rPr lang="ru-RU" sz="1200" kern="1200" dirty="0" smtClean="0">
                <a:solidFill>
                  <a:schemeClr val="tx1"/>
                </a:solidFill>
                <a:latin typeface="+mn-lt"/>
                <a:ea typeface="+mn-ea"/>
                <a:cs typeface="+mn-cs"/>
              </a:rPr>
              <a:t> по состоянию на 10.04.2011.</a:t>
            </a:r>
          </a:p>
          <a:p>
            <a:r>
              <a:rPr lang="ru-RU" sz="1200" kern="1200" dirty="0" smtClean="0">
                <a:solidFill>
                  <a:schemeClr val="tx1"/>
                </a:solidFill>
                <a:latin typeface="+mn-lt"/>
                <a:ea typeface="+mn-ea"/>
                <a:cs typeface="+mn-cs"/>
              </a:rPr>
              <a:t>Поиск осуществлялся по элементам контактного адреса, в котором фигурировал как минимум один НИИ ПНЦ РАН, без учета дублирования.</a:t>
            </a:r>
          </a:p>
          <a:p>
            <a:endParaRPr lang="ru-RU" dirty="0"/>
          </a:p>
        </p:txBody>
      </p:sp>
      <p:sp>
        <p:nvSpPr>
          <p:cNvPr id="4" name="Номер слайда 3"/>
          <p:cNvSpPr>
            <a:spLocks noGrp="1"/>
          </p:cNvSpPr>
          <p:nvPr>
            <p:ph type="sldNum" sz="quarter" idx="10"/>
          </p:nvPr>
        </p:nvSpPr>
        <p:spPr/>
        <p:txBody>
          <a:bodyPr/>
          <a:lstStyle/>
          <a:p>
            <a:fld id="{4FC87705-5620-4D72-A718-49D0791A4240}"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Таким образом, публикации ученых ПНЦ РАН были проанализированы в соответствии со следующим критерием: какая часть от общего количества работ за каждый год отвечает среднемировому уровню цитирования. Так было выявлено, что при увеличении трудов сотрудников Центра в среднем на 1,3% в год, доля работ, цитируемость которых выше среднемирового уровня, также увеличивается при среднегодовом темпе прироста в 3,1%.</a:t>
            </a:r>
            <a:endParaRPr lang="ru-RU" dirty="0"/>
          </a:p>
        </p:txBody>
      </p:sp>
      <p:sp>
        <p:nvSpPr>
          <p:cNvPr id="4" name="Номер слайда 3"/>
          <p:cNvSpPr>
            <a:spLocks noGrp="1"/>
          </p:cNvSpPr>
          <p:nvPr>
            <p:ph type="sldNum" sz="quarter" idx="10"/>
          </p:nvPr>
        </p:nvSpPr>
        <p:spPr/>
        <p:txBody>
          <a:bodyPr/>
          <a:lstStyle/>
          <a:p>
            <a:fld id="{4FC87705-5620-4D72-A718-49D0791A4240}"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Кроме показателей публикационной активности ученых ПНЦ РАН также были проанализированы </a:t>
            </a:r>
            <a:r>
              <a:rPr lang="ru-RU" dirty="0" err="1" smtClean="0"/>
              <a:t>библиометрические</a:t>
            </a:r>
            <a:r>
              <a:rPr lang="ru-RU" dirty="0" smtClean="0"/>
              <a:t> индикаторы научно-технического сотрудничества специалистов Центра с зарубежными странами на основе данных о совместных публикациях с учеными разных стран мира. В период с 2001 по 2010 гг. выявлено общее количество таких работ - 1485, что составляет 38% от всего массива трудов ПНЦ РАН за анализируемый промежуток времени.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Работа проводилась с помощью ресурса WOS компании </a:t>
            </a:r>
            <a:r>
              <a:rPr lang="ru-RU" dirty="0" err="1" smtClean="0"/>
              <a:t>Thomson</a:t>
            </a:r>
            <a:r>
              <a:rPr lang="ru-RU" dirty="0" smtClean="0"/>
              <a:t> </a:t>
            </a:r>
            <a:r>
              <a:rPr lang="ru-RU" dirty="0" err="1" smtClean="0"/>
              <a:t>Reuters</a:t>
            </a:r>
            <a:r>
              <a:rPr lang="ru-RU" dirty="0" smtClean="0"/>
              <a:t> по состоянию на 10.04.2011.</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i="0" kern="1200" dirty="0" smtClean="0">
                <a:solidFill>
                  <a:schemeClr val="tx1"/>
                </a:solidFill>
                <a:latin typeface="+mn-lt"/>
                <a:ea typeface="+mn-ea"/>
                <a:cs typeface="+mn-cs"/>
              </a:rPr>
              <a:t>Результаты исследований, которые отражены в этих публикациях, были получены российскими учеными с представителями 54 государств. Более детально динамика международного сотрудничества была рассмотрена с помощью соответствующих </a:t>
            </a:r>
            <a:r>
              <a:rPr lang="ru-RU" sz="1200" i="0" kern="1200" dirty="0" err="1" smtClean="0">
                <a:solidFill>
                  <a:schemeClr val="tx1"/>
                </a:solidFill>
                <a:latin typeface="+mn-lt"/>
                <a:ea typeface="+mn-ea"/>
                <a:cs typeface="+mn-cs"/>
              </a:rPr>
              <a:t>библиометрических</a:t>
            </a:r>
            <a:r>
              <a:rPr lang="ru-RU" sz="1200" i="0" kern="1200" dirty="0" smtClean="0">
                <a:solidFill>
                  <a:schemeClr val="tx1"/>
                </a:solidFill>
                <a:latin typeface="+mn-lt"/>
                <a:ea typeface="+mn-ea"/>
                <a:cs typeface="+mn-cs"/>
              </a:rPr>
              <a:t> индикаторов: количество стран, с которыми имеются работы у ученых ПНЦ РАН, а также доля совместных публикаций в общем количестве трудов сотрудников Центра (рис. 3). Были получены одинаковые среднегодовые темпы изменения данных показателей в 2,3%, но для индикатора по странам – в сторону увеличения, а для количества работ с учеными из других стран – уменьшения. </a:t>
            </a:r>
            <a:endParaRPr lang="ru-RU"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4FC87705-5620-4D72-A718-49D0791A4240}"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ходе подробного анализа было выявлено, что совместные работы с коллегами из 15 стран мира не были единичными и носили регулярный характер с 2001 по 2010 гг. Они были проанализированы более детально (рис. 4). Так, для США при самом большом количестве совместных публикаций с учеными Центра (582 работы), получено достаточно небольшое значение их среднего ежегодного увеличения (1,3%). Несмотря на то, что Польша и Австрия не входят даже в первую десятку по общему объему исследований с НИИ ПНЦ РАН (14-ое и 16-ое место соответственно), для них отмечены наибольшие значения среднегодового прироста исследуемого показателя. Для семи стран из десяти, входящих в Европейский Союз (ЕС), характерен отрицательный среднегодовой прирост совместных публикаций с учеными ПНЦ РАН. </a:t>
            </a:r>
            <a:endParaRPr lang="ru-RU" dirty="0"/>
          </a:p>
        </p:txBody>
      </p:sp>
      <p:sp>
        <p:nvSpPr>
          <p:cNvPr id="4" name="Номер слайда 3"/>
          <p:cNvSpPr>
            <a:spLocks noGrp="1"/>
          </p:cNvSpPr>
          <p:nvPr>
            <p:ph type="sldNum" sz="quarter" idx="10"/>
          </p:nvPr>
        </p:nvSpPr>
        <p:spPr/>
        <p:txBody>
          <a:bodyPr/>
          <a:lstStyle/>
          <a:p>
            <a:fld id="{4FC87705-5620-4D72-A718-49D0791A424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5800" y="457200"/>
            <a:ext cx="7772400" cy="5638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685800" y="6248400"/>
            <a:ext cx="19050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8400"/>
            <a:ext cx="1905000" cy="457200"/>
          </a:xfrm>
        </p:spPr>
        <p:txBody>
          <a:bodyPr/>
          <a:lstStyle>
            <a:lvl1pPr>
              <a:defRPr/>
            </a:lvl1pPr>
          </a:lstStyle>
          <a:p>
            <a:fld id="{45799677-7DD3-4B92-A9A7-5EC29AD95EE6}" type="slidenum">
              <a:rPr lang="ru-RU"/>
              <a:pPr/>
              <a:t>‹#›</a:t>
            </a:fld>
            <a:endParaRPr lang="ru-RU"/>
          </a:p>
        </p:txBody>
      </p:sp>
    </p:spTree>
  </p:cSld>
  <p:clrMapOvr>
    <a:masterClrMapping/>
  </p:clrMapOvr>
  <p:transition spd="med">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3F72616-8C0E-4173-9065-8E34BB565109}" type="datetimeFigureOut">
              <a:rPr lang="ru-RU" smtClean="0"/>
              <a:pPr/>
              <a:t>27.06.2011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5C2FF-890A-4B13-86B8-BDC7E148710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9966"/>
            </a:gs>
            <a:gs pos="64999">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2616-8C0E-4173-9065-8E34BB565109}" type="datetimeFigureOut">
              <a:rPr lang="ru-RU" smtClean="0"/>
              <a:pPr/>
              <a:t>27.06.2011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5C2FF-890A-4B13-86B8-BDC7E148710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42918"/>
            <a:ext cx="9144000" cy="2500331"/>
          </a:xfrm>
        </p:spPr>
        <p:txBody>
          <a:bodyPr>
            <a:normAutofit/>
          </a:bodyPr>
          <a:lstStyle/>
          <a:p>
            <a:r>
              <a:rPr lang="ru-RU" b="1" dirty="0" err="1">
                <a:solidFill>
                  <a:srgbClr val="006600"/>
                </a:solidFill>
                <a:latin typeface="Times New Roman" pitchFamily="18" charset="0"/>
                <a:cs typeface="Times New Roman" pitchFamily="18" charset="0"/>
              </a:rPr>
              <a:t>Библиометрические</a:t>
            </a:r>
            <a:r>
              <a:rPr lang="ru-RU" b="1" dirty="0">
                <a:solidFill>
                  <a:srgbClr val="006600"/>
                </a:solidFill>
                <a:latin typeface="Times New Roman" pitchFamily="18" charset="0"/>
                <a:cs typeface="Times New Roman" pitchFamily="18" charset="0"/>
              </a:rPr>
              <a:t> индикаторы научной деятельности ученых </a:t>
            </a:r>
            <a:r>
              <a:rPr lang="ru-RU" dirty="0">
                <a:solidFill>
                  <a:srgbClr val="006600"/>
                </a:solidFill>
                <a:latin typeface="Times New Roman" pitchFamily="18" charset="0"/>
                <a:cs typeface="Times New Roman" pitchFamily="18" charset="0"/>
              </a:rPr>
              <a:t/>
            </a:r>
            <a:br>
              <a:rPr lang="ru-RU" dirty="0">
                <a:solidFill>
                  <a:srgbClr val="006600"/>
                </a:solidFill>
                <a:latin typeface="Times New Roman" pitchFamily="18" charset="0"/>
                <a:cs typeface="Times New Roman" pitchFamily="18" charset="0"/>
              </a:rPr>
            </a:br>
            <a:r>
              <a:rPr lang="ru-RU" b="1" dirty="0">
                <a:solidFill>
                  <a:srgbClr val="006600"/>
                </a:solidFill>
                <a:latin typeface="Times New Roman" pitchFamily="18" charset="0"/>
                <a:cs typeface="Times New Roman" pitchFamily="18" charset="0"/>
              </a:rPr>
              <a:t>Пущинского научного центра </a:t>
            </a:r>
            <a:r>
              <a:rPr lang="ru-RU" b="1" dirty="0" smtClean="0">
                <a:solidFill>
                  <a:srgbClr val="006600"/>
                </a:solidFill>
                <a:latin typeface="Times New Roman" pitchFamily="18" charset="0"/>
                <a:cs typeface="Times New Roman" pitchFamily="18" charset="0"/>
              </a:rPr>
              <a:t>РАН</a:t>
            </a:r>
            <a:endParaRPr lang="ru-RU" dirty="0">
              <a:solidFill>
                <a:srgbClr val="0066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r>
              <a:rPr lang="ru-RU" sz="3600" b="1" i="1" dirty="0">
                <a:solidFill>
                  <a:srgbClr val="006600"/>
                </a:solidFill>
                <a:latin typeface="Times New Roman" pitchFamily="18" charset="0"/>
                <a:cs typeface="Times New Roman" pitchFamily="18" charset="0"/>
              </a:rPr>
              <a:t>Слащева Н.А., </a:t>
            </a:r>
            <a:r>
              <a:rPr lang="ru-RU" sz="3600" b="1" i="1" dirty="0" err="1">
                <a:solidFill>
                  <a:srgbClr val="006600"/>
                </a:solidFill>
                <a:latin typeface="Times New Roman" pitchFamily="18" charset="0"/>
                <a:cs typeface="Times New Roman" pitchFamily="18" charset="0"/>
              </a:rPr>
              <a:t>Харыбина</a:t>
            </a:r>
            <a:r>
              <a:rPr lang="ru-RU" sz="3600" b="1" i="1" dirty="0">
                <a:solidFill>
                  <a:srgbClr val="006600"/>
                </a:solidFill>
                <a:latin typeface="Times New Roman" pitchFamily="18" charset="0"/>
                <a:cs typeface="Times New Roman" pitchFamily="18" charset="0"/>
              </a:rPr>
              <a:t> Т.Н.</a:t>
            </a:r>
            <a:endParaRPr lang="ru-RU" sz="3600" i="1" dirty="0">
              <a:solidFill>
                <a:srgbClr val="006600"/>
              </a:solidFill>
              <a:latin typeface="Times New Roman" pitchFamily="18" charset="0"/>
              <a:cs typeface="Times New Roman" pitchFamily="18" charset="0"/>
            </a:endParaRPr>
          </a:p>
          <a:p>
            <a:endParaRPr lang="ru-RU" dirty="0"/>
          </a:p>
        </p:txBody>
      </p:sp>
      <p:sp>
        <p:nvSpPr>
          <p:cNvPr id="4" name="Дата 3"/>
          <p:cNvSpPr>
            <a:spLocks noGrp="1"/>
          </p:cNvSpPr>
          <p:nvPr>
            <p:ph type="dt" sz="half" idx="10"/>
          </p:nvPr>
        </p:nvSpPr>
        <p:spPr/>
        <p:txBody>
          <a:bodyPr/>
          <a:lstStyle/>
          <a:p>
            <a:fld id="{C3F72616-8C0E-4173-9065-8E34BB565109}" type="datetimeFigureOut">
              <a:rPr lang="ru-RU" smtClean="0">
                <a:solidFill>
                  <a:srgbClr val="006600"/>
                </a:solidFill>
              </a:rPr>
              <a:pPr/>
              <a:t>27.06.2011</a:t>
            </a:fld>
            <a:endParaRPr lang="ru-RU" dirty="0">
              <a:solidFill>
                <a:srgbClr val="006600"/>
              </a:solidFill>
            </a:endParaRPr>
          </a:p>
        </p:txBody>
      </p:sp>
      <p:sp>
        <p:nvSpPr>
          <p:cNvPr id="5" name="Нижний колонтитул 4"/>
          <p:cNvSpPr>
            <a:spLocks noGrp="1"/>
          </p:cNvSpPr>
          <p:nvPr>
            <p:ph type="ftr" sz="quarter" idx="11"/>
          </p:nvPr>
        </p:nvSpPr>
        <p:spPr>
          <a:xfrm>
            <a:off x="3214678" y="6215082"/>
            <a:ext cx="2895600" cy="365125"/>
          </a:xfrm>
        </p:spPr>
        <p:txBody>
          <a:bodyPr/>
          <a:lstStyle/>
          <a:p>
            <a:r>
              <a:rPr lang="ru-RU" sz="2400" b="1" i="1" dirty="0" smtClean="0">
                <a:solidFill>
                  <a:srgbClr val="006600"/>
                </a:solidFill>
                <a:latin typeface="Times New Roman" pitchFamily="18" charset="0"/>
                <a:cs typeface="Times New Roman" pitchFamily="18" charset="0"/>
              </a:rPr>
              <a:t>Таруса 2011</a:t>
            </a:r>
            <a:endParaRPr lang="ru-RU" sz="2400" b="1" i="1"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57298"/>
          </a:xfrm>
        </p:spPr>
        <p:txBody>
          <a:bodyPr>
            <a:normAutofit fontScale="90000"/>
          </a:bodyPr>
          <a:lstStyle/>
          <a:p>
            <a:r>
              <a:rPr lang="ru-RU" b="1" dirty="0" smtClean="0">
                <a:solidFill>
                  <a:srgbClr val="006600"/>
                </a:solidFill>
                <a:latin typeface="Times New Roman" pitchFamily="18" charset="0"/>
                <a:cs typeface="Times New Roman" pitchFamily="18" charset="0"/>
              </a:rPr>
              <a:t>Удельный вес совместных публикаций ученых ПНЦ РАН за 2001-2010 гг.</a:t>
            </a:r>
            <a:endParaRPr lang="ru-RU" b="1" dirty="0">
              <a:solidFill>
                <a:srgbClr val="006600"/>
              </a:solidFill>
              <a:latin typeface="Times New Roman" pitchFamily="18" charset="0"/>
              <a:cs typeface="Times New Roman" pitchFamily="18" charset="0"/>
            </a:endParaRPr>
          </a:p>
        </p:txBody>
      </p:sp>
      <p:graphicFrame>
        <p:nvGraphicFramePr>
          <p:cNvPr id="5" name="Chart 2"/>
          <p:cNvGraphicFramePr>
            <a:graphicFrameLocks noGrp="1"/>
          </p:cNvGraphicFramePr>
          <p:nvPr>
            <p:ph idx="1"/>
          </p:nvPr>
        </p:nvGraphicFramePr>
        <p:xfrm>
          <a:off x="285720" y="1600200"/>
          <a:ext cx="8643998" cy="48291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71612"/>
          </a:xfrm>
        </p:spPr>
        <p:txBody>
          <a:bodyPr>
            <a:noAutofit/>
          </a:bodyPr>
          <a:lstStyle/>
          <a:p>
            <a:r>
              <a:rPr lang="ru-RU" sz="3600" b="1" dirty="0" smtClean="0">
                <a:solidFill>
                  <a:srgbClr val="006600"/>
                </a:solidFill>
                <a:latin typeface="Times New Roman" pitchFamily="18" charset="0"/>
                <a:cs typeface="Times New Roman" pitchFamily="18" charset="0"/>
              </a:rPr>
              <a:t>Распределение совместных публикаций ученых ПНЦ РАН с представителями </a:t>
            </a:r>
            <a:br>
              <a:rPr lang="ru-RU" sz="3600" b="1" dirty="0" smtClean="0">
                <a:solidFill>
                  <a:srgbClr val="006600"/>
                </a:solidFill>
                <a:latin typeface="Times New Roman" pitchFamily="18" charset="0"/>
                <a:cs typeface="Times New Roman" pitchFamily="18" charset="0"/>
              </a:rPr>
            </a:br>
            <a:r>
              <a:rPr lang="ru-RU" sz="3600" b="1" dirty="0" smtClean="0">
                <a:solidFill>
                  <a:srgbClr val="006600"/>
                </a:solidFill>
                <a:latin typeface="Times New Roman" pitchFamily="18" charset="0"/>
                <a:cs typeface="Times New Roman" pitchFamily="18" charset="0"/>
              </a:rPr>
              <a:t>бывшего СССР за 2001-2010 гг.</a:t>
            </a:r>
            <a:endParaRPr lang="ru-RU" sz="3600" b="1" dirty="0">
              <a:solidFill>
                <a:srgbClr val="006600"/>
              </a:solidFill>
              <a:latin typeface="Times New Roman" pitchFamily="18" charset="0"/>
              <a:cs typeface="Times New Roman" pitchFamily="18" charset="0"/>
            </a:endParaRPr>
          </a:p>
        </p:txBody>
      </p:sp>
      <p:graphicFrame>
        <p:nvGraphicFramePr>
          <p:cNvPr id="5" name="Chart 1"/>
          <p:cNvGraphicFramePr>
            <a:graphicFrameLocks noGrp="1"/>
          </p:cNvGraphicFramePr>
          <p:nvPr>
            <p:ph idx="1"/>
          </p:nvPr>
        </p:nvGraphicFramePr>
        <p:xfrm>
          <a:off x="214282" y="1600200"/>
          <a:ext cx="8643998" cy="49006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28604"/>
            <a:ext cx="9144000" cy="3386161"/>
          </a:xfrm>
        </p:spPr>
        <p:txBody>
          <a:bodyPr>
            <a:normAutofit/>
          </a:bodyPr>
          <a:lstStyle/>
          <a:p>
            <a:r>
              <a:rPr lang="ru-RU" b="1" dirty="0" smtClean="0">
                <a:solidFill>
                  <a:srgbClr val="006600"/>
                </a:solidFill>
                <a:latin typeface="Times New Roman" pitchFamily="18" charset="0"/>
                <a:cs typeface="Times New Roman" pitchFamily="18" charset="0"/>
              </a:rPr>
              <a:t>Спасибо за внимание!</a:t>
            </a:r>
            <a:endParaRPr lang="ru-RU" b="1" dirty="0">
              <a:solidFill>
                <a:srgbClr val="0066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3857628"/>
            <a:ext cx="9144000" cy="1500198"/>
          </a:xfrm>
        </p:spPr>
        <p:txBody>
          <a:bodyPr>
            <a:normAutofit/>
          </a:bodyPr>
          <a:lstStyle/>
          <a:p>
            <a:r>
              <a:rPr lang="en-US" sz="3600" b="1" i="1" dirty="0" smtClean="0">
                <a:solidFill>
                  <a:srgbClr val="006600"/>
                </a:solidFill>
                <a:latin typeface="Times New Roman" pitchFamily="18" charset="0"/>
                <a:cs typeface="Times New Roman" pitchFamily="18" charset="0"/>
              </a:rPr>
              <a:t>natsl@vega.protres.ru</a:t>
            </a:r>
            <a:endParaRPr lang="ru-RU" sz="3600" b="1" i="1" dirty="0" smtClean="0">
              <a:solidFill>
                <a:srgbClr val="00660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fld id="{F3933290-E0E4-49DE-87DC-906934EBE9C6}" type="datetime1">
              <a:rPr lang="ru-RU" smtClean="0">
                <a:solidFill>
                  <a:srgbClr val="006600"/>
                </a:solidFill>
              </a:rPr>
              <a:pPr/>
              <a:t>27.06.2011</a:t>
            </a:fld>
            <a:endParaRPr lang="ru-RU" dirty="0">
              <a:solidFill>
                <a:srgbClr val="006600"/>
              </a:solidFill>
            </a:endParaRPr>
          </a:p>
        </p:txBody>
      </p:sp>
      <p:sp>
        <p:nvSpPr>
          <p:cNvPr id="5" name="Нижний колонтитул 4"/>
          <p:cNvSpPr>
            <a:spLocks noGrp="1"/>
          </p:cNvSpPr>
          <p:nvPr>
            <p:ph type="ftr" sz="quarter" idx="11"/>
          </p:nvPr>
        </p:nvSpPr>
        <p:spPr/>
        <p:txBody>
          <a:bodyPr/>
          <a:lstStyle/>
          <a:p>
            <a:r>
              <a:rPr lang="ru-RU" sz="2000" b="1" i="1" dirty="0" smtClean="0">
                <a:solidFill>
                  <a:srgbClr val="006600"/>
                </a:solidFill>
                <a:latin typeface="Times New Roman" pitchFamily="18" charset="0"/>
                <a:cs typeface="Times New Roman" pitchFamily="18" charset="0"/>
              </a:rPr>
              <a:t>Таруса 2011</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3"/>
          <p:cNvPicPr>
            <a:picLocks noGrp="1" noChangeAspect="1" noChangeArrowheads="1"/>
          </p:cNvPicPr>
          <p:nvPr>
            <p:ph idx="4294967295"/>
          </p:nvPr>
        </p:nvPicPr>
        <p:blipFill>
          <a:blip r:embed="rId3" cstate="print"/>
          <a:srcRect/>
          <a:stretch>
            <a:fillRect/>
          </a:stretch>
        </p:blipFill>
        <p:spPr>
          <a:xfrm>
            <a:off x="0" y="0"/>
            <a:ext cx="8534400" cy="5483225"/>
          </a:xfrm>
        </p:spPr>
      </p:pic>
      <p:pic>
        <p:nvPicPr>
          <p:cNvPr id="189442" name="Picture 2"/>
          <p:cNvPicPr>
            <a:picLocks noChangeAspect="1" noChangeArrowheads="1"/>
          </p:cNvPicPr>
          <p:nvPr/>
        </p:nvPicPr>
        <p:blipFill>
          <a:blip r:embed="rId4" cstate="print"/>
          <a:srcRect/>
          <a:stretch>
            <a:fillRect/>
          </a:stretch>
        </p:blipFill>
        <p:spPr bwMode="auto">
          <a:xfrm>
            <a:off x="1828800" y="2743200"/>
            <a:ext cx="7620000" cy="4283075"/>
          </a:xfrm>
          <a:prstGeom prst="rect">
            <a:avLst/>
          </a:prstGeom>
          <a:noFill/>
          <a:ln w="9525">
            <a:noFill/>
            <a:miter lim="800000"/>
            <a:headEnd/>
            <a:tailEnd/>
          </a:ln>
          <a:effectLst/>
        </p:spPr>
      </p:pic>
      <p:sp>
        <p:nvSpPr>
          <p:cNvPr id="189444" name="Oval 4"/>
          <p:cNvSpPr>
            <a:spLocks noChangeArrowheads="1"/>
          </p:cNvSpPr>
          <p:nvPr/>
        </p:nvSpPr>
        <p:spPr bwMode="auto">
          <a:xfrm>
            <a:off x="1905000" y="4648200"/>
            <a:ext cx="2667000" cy="1524000"/>
          </a:xfrm>
          <a:prstGeom prst="ellipse">
            <a:avLst/>
          </a:prstGeom>
          <a:noFill/>
          <a:ln w="38100">
            <a:solidFill>
              <a:srgbClr val="FF0000"/>
            </a:solidFill>
            <a:round/>
            <a:headEnd/>
            <a:tailEnd/>
          </a:ln>
          <a:effec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p:cTn id="7" dur="500" fill="hold"/>
                                        <p:tgtEl>
                                          <p:spTgt spid="189442"/>
                                        </p:tgtEl>
                                        <p:attrNameLst>
                                          <p:attrName>ppt_w</p:attrName>
                                        </p:attrNameLst>
                                      </p:cBhvr>
                                      <p:tavLst>
                                        <p:tav tm="0">
                                          <p:val>
                                            <p:fltVal val="0"/>
                                          </p:val>
                                        </p:tav>
                                        <p:tav tm="100000">
                                          <p:val>
                                            <p:strVal val="#ppt_w"/>
                                          </p:val>
                                        </p:tav>
                                      </p:tavLst>
                                    </p:anim>
                                    <p:anim calcmode="lin" valueType="num">
                                      <p:cBhvr>
                                        <p:cTn id="8" dur="500" fill="hold"/>
                                        <p:tgtEl>
                                          <p:spTgt spid="189442"/>
                                        </p:tgtEl>
                                        <p:attrNameLst>
                                          <p:attrName>ppt_h</p:attrName>
                                        </p:attrNameLst>
                                      </p:cBhvr>
                                      <p:tavLst>
                                        <p:tav tm="0">
                                          <p:val>
                                            <p:fltVal val="0"/>
                                          </p:val>
                                        </p:tav>
                                        <p:tav tm="100000">
                                          <p:val>
                                            <p:strVal val="#ppt_h"/>
                                          </p:val>
                                        </p:tav>
                                      </p:tavLst>
                                    </p:anim>
                                    <p:anim calcmode="lin" valueType="num">
                                      <p:cBhvr>
                                        <p:cTn id="9" dur="500" fill="hold"/>
                                        <p:tgtEl>
                                          <p:spTgt spid="189442"/>
                                        </p:tgtEl>
                                        <p:attrNameLst>
                                          <p:attrName>ppt_x</p:attrName>
                                        </p:attrNameLst>
                                      </p:cBhvr>
                                      <p:tavLst>
                                        <p:tav tm="0">
                                          <p:val>
                                            <p:fltVal val="0.5"/>
                                          </p:val>
                                        </p:tav>
                                        <p:tav tm="100000">
                                          <p:val>
                                            <p:strVal val="#ppt_x"/>
                                          </p:val>
                                        </p:tav>
                                      </p:tavLst>
                                    </p:anim>
                                    <p:anim calcmode="lin" valueType="num">
                                      <p:cBhvr>
                                        <p:cTn id="10" dur="500" fill="hold"/>
                                        <p:tgtEl>
                                          <p:spTgt spid="18944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189444"/>
                                        </p:tgtEl>
                                        <p:attrNameLst>
                                          <p:attrName>style.visibility</p:attrName>
                                        </p:attrNameLst>
                                      </p:cBhvr>
                                      <p:to>
                                        <p:strVal val="visible"/>
                                      </p:to>
                                    </p:set>
                                    <p:anim calcmode="lin" valueType="num">
                                      <p:cBhvr>
                                        <p:cTn id="14" dur="500" fill="hold"/>
                                        <p:tgtEl>
                                          <p:spTgt spid="189444"/>
                                        </p:tgtEl>
                                        <p:attrNameLst>
                                          <p:attrName>ppt_w</p:attrName>
                                        </p:attrNameLst>
                                      </p:cBhvr>
                                      <p:tavLst>
                                        <p:tav tm="0">
                                          <p:val>
                                            <p:strVal val="2/3*#ppt_w"/>
                                          </p:val>
                                        </p:tav>
                                        <p:tav tm="100000">
                                          <p:val>
                                            <p:strVal val="#ppt_w"/>
                                          </p:val>
                                        </p:tav>
                                      </p:tavLst>
                                    </p:anim>
                                    <p:anim calcmode="lin" valueType="num">
                                      <p:cBhvr>
                                        <p:cTn id="15" dur="500" fill="hold"/>
                                        <p:tgtEl>
                                          <p:spTgt spid="18944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Grp="1" noChangeAspect="1" noChangeArrowheads="1"/>
          </p:cNvPicPr>
          <p:nvPr>
            <p:ph/>
          </p:nvPr>
        </p:nvPicPr>
        <p:blipFill>
          <a:blip r:embed="rId3" cstate="print"/>
          <a:srcRect/>
          <a:stretch>
            <a:fillRect/>
          </a:stretch>
        </p:blipFill>
        <p:spPr>
          <a:xfrm>
            <a:off x="152400" y="228600"/>
            <a:ext cx="8839200" cy="6303963"/>
          </a:xfrm>
        </p:spPr>
      </p:pic>
      <p:sp useBgFill="1">
        <p:nvSpPr>
          <p:cNvPr id="191491" name="AutoShape 3"/>
          <p:cNvSpPr>
            <a:spLocks noChangeArrowheads="1"/>
          </p:cNvSpPr>
          <p:nvPr/>
        </p:nvSpPr>
        <p:spPr bwMode="auto">
          <a:xfrm>
            <a:off x="0" y="0"/>
            <a:ext cx="6934200" cy="4800600"/>
          </a:xfrm>
          <a:prstGeom prst="wedgeRoundRectCallout">
            <a:avLst>
              <a:gd name="adj1" fmla="val 68111"/>
              <a:gd name="adj2" fmla="val 4565"/>
              <a:gd name="adj3" fmla="val 16667"/>
            </a:avLst>
          </a:prstGeom>
          <a:ln w="9525">
            <a:solidFill>
              <a:schemeClr val="tx1"/>
            </a:solidFill>
            <a:miter lim="800000"/>
            <a:headEnd/>
            <a:tailEnd/>
          </a:ln>
          <a:effectLst/>
        </p:spPr>
        <p:txBody>
          <a:bodyPr/>
          <a:lstStyle/>
          <a:p>
            <a:pPr algn="ctr"/>
            <a:endParaRPr lang="ru-RU" dirty="0">
              <a:solidFill>
                <a:srgbClr val="FF9966"/>
              </a:solidFill>
            </a:endParaRPr>
          </a:p>
        </p:txBody>
      </p:sp>
      <p:sp>
        <p:nvSpPr>
          <p:cNvPr id="191492" name="Text Box 4"/>
          <p:cNvSpPr txBox="1">
            <a:spLocks noChangeArrowheads="1"/>
          </p:cNvSpPr>
          <p:nvPr/>
        </p:nvSpPr>
        <p:spPr bwMode="auto">
          <a:xfrm>
            <a:off x="2895600" y="2971800"/>
            <a:ext cx="4114800"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191493" name="Text Box 5"/>
          <p:cNvSpPr txBox="1">
            <a:spLocks noChangeArrowheads="1"/>
          </p:cNvSpPr>
          <p:nvPr/>
        </p:nvSpPr>
        <p:spPr bwMode="auto">
          <a:xfrm>
            <a:off x="381000" y="533400"/>
            <a:ext cx="6324600" cy="3785652"/>
          </a:xfrm>
          <a:prstGeom prst="rect">
            <a:avLst/>
          </a:prstGeom>
          <a:noFill/>
          <a:ln w="9525">
            <a:noFill/>
            <a:miter lim="800000"/>
            <a:headEnd/>
            <a:tailEnd/>
          </a:ln>
          <a:effectLst/>
        </p:spPr>
        <p:txBody>
          <a:bodyPr>
            <a:spAutoFit/>
          </a:bodyPr>
          <a:lstStyle/>
          <a:p>
            <a:pPr algn="just">
              <a:spcBef>
                <a:spcPct val="50000"/>
              </a:spcBef>
            </a:pPr>
            <a:r>
              <a:rPr lang="en-US" sz="2400" b="1" dirty="0">
                <a:solidFill>
                  <a:srgbClr val="006600"/>
                </a:solidFill>
                <a:latin typeface="Times New Roman" pitchFamily="18" charset="0"/>
              </a:rPr>
              <a:t>“Who else in the scientific environment is able and willing to provide </a:t>
            </a:r>
            <a:r>
              <a:rPr lang="en-US" sz="2400" b="1" dirty="0" err="1">
                <a:solidFill>
                  <a:srgbClr val="006600"/>
                </a:solidFill>
                <a:latin typeface="Times New Roman" pitchFamily="18" charset="0"/>
              </a:rPr>
              <a:t>bibliometric</a:t>
            </a:r>
            <a:r>
              <a:rPr lang="en-US" sz="2400" b="1" dirty="0">
                <a:solidFill>
                  <a:srgbClr val="006600"/>
                </a:solidFill>
                <a:latin typeface="Times New Roman" pitchFamily="18" charset="0"/>
              </a:rPr>
              <a:t> data as a service for science managers – in an interdisciplinary manner and independent of their own scientific interests? Only libraries and information facilities are independent, interdisciplinary institutions capable of providing these central services.”</a:t>
            </a:r>
          </a:p>
          <a:p>
            <a:pPr algn="r"/>
            <a:r>
              <a:rPr lang="en-US" sz="2400" b="1" i="1" dirty="0">
                <a:solidFill>
                  <a:srgbClr val="006600"/>
                </a:solidFill>
                <a:latin typeface="Times New Roman" pitchFamily="18" charset="0"/>
              </a:rPr>
              <a:t>R. Ball, D. </a:t>
            </a:r>
            <a:r>
              <a:rPr lang="en-US" sz="2400" b="1" i="1" dirty="0" err="1">
                <a:solidFill>
                  <a:srgbClr val="006600"/>
                </a:solidFill>
                <a:latin typeface="Times New Roman" pitchFamily="18" charset="0"/>
              </a:rPr>
              <a:t>Tunger</a:t>
            </a:r>
            <a:r>
              <a:rPr lang="en-US" sz="2400" b="1" i="1" dirty="0">
                <a:solidFill>
                  <a:srgbClr val="006600"/>
                </a:solidFill>
                <a:latin typeface="Times New Roman" pitchFamily="18" charset="0"/>
              </a:rPr>
              <a:t> // </a:t>
            </a:r>
          </a:p>
          <a:p>
            <a:pPr algn="r"/>
            <a:r>
              <a:rPr lang="en-US" sz="2400" b="1" i="1" dirty="0" err="1">
                <a:solidFill>
                  <a:srgbClr val="006600"/>
                </a:solidFill>
                <a:latin typeface="Times New Roman" pitchFamily="18" charset="0"/>
              </a:rPr>
              <a:t>Scientometrics</a:t>
            </a:r>
            <a:r>
              <a:rPr lang="en-US" sz="2400" b="1" i="1" dirty="0">
                <a:solidFill>
                  <a:srgbClr val="006600"/>
                </a:solidFill>
                <a:latin typeface="Times New Roman" pitchFamily="18" charset="0"/>
              </a:rPr>
              <a:t>, 2006, V.66, #3, P. 561-577</a:t>
            </a:r>
            <a:endParaRPr lang="ru-RU" sz="2400" b="1" i="1" dirty="0">
              <a:solidFill>
                <a:srgbClr val="006600"/>
              </a:solidFill>
              <a:latin typeface="Times New Roman" pitchFamily="18"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1491"/>
                                        </p:tgtEl>
                                        <p:attrNameLst>
                                          <p:attrName>style.visibility</p:attrName>
                                        </p:attrNameLst>
                                      </p:cBhvr>
                                      <p:to>
                                        <p:strVal val="visible"/>
                                      </p:to>
                                    </p:set>
                                    <p:animEffect transition="in" filter="wipe(right)">
                                      <p:cBhvr>
                                        <p:cTn id="7" dur="500"/>
                                        <p:tgtEl>
                                          <p:spTgt spid="19149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91493"/>
                                        </p:tgtEl>
                                        <p:attrNameLst>
                                          <p:attrName>style.visibility</p:attrName>
                                        </p:attrNameLst>
                                      </p:cBhvr>
                                      <p:to>
                                        <p:strVal val="visible"/>
                                      </p:to>
                                    </p:set>
                                    <p:animEffect transition="in" filter="wipe(right)">
                                      <p:cBhvr>
                                        <p:cTn id="11" dur="5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animBg="1" autoUpdateAnimBg="0"/>
      <p:bldP spid="19149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Grp="1" noChangeAspect="1" noChangeArrowheads="1"/>
          </p:cNvPicPr>
          <p:nvPr>
            <p:ph/>
          </p:nvPr>
        </p:nvPicPr>
        <p:blipFill>
          <a:blip r:embed="rId3" cstate="print"/>
          <a:srcRect/>
          <a:stretch>
            <a:fillRect/>
          </a:stretch>
        </p:blipFill>
        <p:spPr>
          <a:xfrm>
            <a:off x="228600" y="228600"/>
            <a:ext cx="8610600" cy="6227763"/>
          </a:xfrm>
        </p:spPr>
      </p:pic>
      <p:sp useBgFill="1">
        <p:nvSpPr>
          <p:cNvPr id="193539" name="AutoShape 3"/>
          <p:cNvSpPr>
            <a:spLocks noChangeArrowheads="1"/>
          </p:cNvSpPr>
          <p:nvPr/>
        </p:nvSpPr>
        <p:spPr bwMode="auto">
          <a:xfrm>
            <a:off x="762000" y="0"/>
            <a:ext cx="8382000" cy="4267200"/>
          </a:xfrm>
          <a:prstGeom prst="wedgeRoundRectCallout">
            <a:avLst>
              <a:gd name="adj1" fmla="val -45759"/>
              <a:gd name="adj2" fmla="val 70315"/>
              <a:gd name="adj3" fmla="val 16667"/>
            </a:avLst>
          </a:prstGeom>
          <a:ln w="9525">
            <a:solidFill>
              <a:schemeClr val="tx1"/>
            </a:solidFill>
            <a:miter lim="800000"/>
            <a:headEnd/>
            <a:tailEnd/>
          </a:ln>
          <a:effectLst/>
        </p:spPr>
        <p:txBody>
          <a:bodyPr/>
          <a:lstStyle/>
          <a:p>
            <a:pPr algn="ctr"/>
            <a:endParaRPr lang="ru-RU"/>
          </a:p>
        </p:txBody>
      </p:sp>
      <p:sp useBgFill="1">
        <p:nvSpPr>
          <p:cNvPr id="193540" name="Text Box 4"/>
          <p:cNvSpPr txBox="1">
            <a:spLocks noChangeArrowheads="1"/>
          </p:cNvSpPr>
          <p:nvPr/>
        </p:nvSpPr>
        <p:spPr bwMode="auto">
          <a:xfrm>
            <a:off x="755650" y="381000"/>
            <a:ext cx="8388350" cy="3785652"/>
          </a:xfrm>
          <a:prstGeom prst="rect">
            <a:avLst/>
          </a:prstGeom>
          <a:ln w="9525">
            <a:noFill/>
            <a:miter lim="800000"/>
            <a:headEnd/>
            <a:tailEnd/>
          </a:ln>
          <a:effectLst/>
        </p:spPr>
        <p:txBody>
          <a:bodyPr>
            <a:spAutoFit/>
          </a:bodyPr>
          <a:lstStyle/>
          <a:p>
            <a:pPr algn="just"/>
            <a:r>
              <a:rPr lang="en-US" sz="2400" b="1" dirty="0">
                <a:solidFill>
                  <a:srgbClr val="006600"/>
                </a:solidFill>
                <a:latin typeface="Times New Roman" pitchFamily="18" charset="0"/>
              </a:rPr>
              <a:t>“The comprehensive nature of such a research support service using </a:t>
            </a:r>
            <a:r>
              <a:rPr lang="en-US" sz="2400" b="1" dirty="0" err="1">
                <a:solidFill>
                  <a:srgbClr val="006600"/>
                </a:solidFill>
                <a:latin typeface="Times New Roman" pitchFamily="18" charset="0"/>
              </a:rPr>
              <a:t>bibliometric</a:t>
            </a:r>
            <a:r>
              <a:rPr lang="en-US" sz="2400" b="1" dirty="0">
                <a:solidFill>
                  <a:srgbClr val="006600"/>
                </a:solidFill>
                <a:latin typeface="Times New Roman" pitchFamily="18" charset="0"/>
              </a:rPr>
              <a:t> appears to be unique among Australian academic libraries. … the positive feedback from the UNSW researchers and faculty administrators indicates that this service has become invaluable, and has significantly elevated the profile of the University Library in the UNSW community.”</a:t>
            </a:r>
          </a:p>
          <a:p>
            <a:pPr algn="r"/>
            <a:endParaRPr lang="en-US" sz="2400" b="1" i="1" dirty="0">
              <a:solidFill>
                <a:srgbClr val="006600"/>
              </a:solidFill>
              <a:latin typeface="Times New Roman" pitchFamily="18" charset="0"/>
            </a:endParaRPr>
          </a:p>
          <a:p>
            <a:pPr algn="r"/>
            <a:r>
              <a:rPr lang="en-US" sz="2400" b="1" i="1" dirty="0">
                <a:solidFill>
                  <a:srgbClr val="006600"/>
                </a:solidFill>
                <a:latin typeface="Times New Roman" pitchFamily="18" charset="0"/>
              </a:rPr>
              <a:t>R. Drummond, R. </a:t>
            </a:r>
            <a:r>
              <a:rPr lang="en-US" sz="2400" b="1" i="1" dirty="0" err="1">
                <a:solidFill>
                  <a:srgbClr val="006600"/>
                </a:solidFill>
                <a:latin typeface="Times New Roman" pitchFamily="18" charset="0"/>
              </a:rPr>
              <a:t>Wartho</a:t>
            </a:r>
            <a:r>
              <a:rPr lang="en-US" sz="2400" b="1" i="1" dirty="0">
                <a:solidFill>
                  <a:srgbClr val="006600"/>
                </a:solidFill>
                <a:latin typeface="Times New Roman" pitchFamily="18" charset="0"/>
              </a:rPr>
              <a:t> // </a:t>
            </a:r>
          </a:p>
          <a:p>
            <a:pPr algn="r"/>
            <a:r>
              <a:rPr lang="en-US" sz="2400" b="1" i="1" dirty="0" err="1">
                <a:solidFill>
                  <a:srgbClr val="006600"/>
                </a:solidFill>
                <a:latin typeface="Times New Roman" pitchFamily="18" charset="0"/>
              </a:rPr>
              <a:t>Austr</a:t>
            </a:r>
            <a:r>
              <a:rPr lang="en-US" sz="2400" b="1" i="1" dirty="0">
                <a:solidFill>
                  <a:srgbClr val="006600"/>
                </a:solidFill>
                <a:latin typeface="Times New Roman" pitchFamily="18" charset="0"/>
              </a:rPr>
              <a:t>. Acad. &amp; Res. </a:t>
            </a:r>
            <a:r>
              <a:rPr lang="en-US" sz="2400" b="1" i="1" dirty="0" err="1">
                <a:solidFill>
                  <a:srgbClr val="006600"/>
                </a:solidFill>
                <a:latin typeface="Times New Roman" pitchFamily="18" charset="0"/>
              </a:rPr>
              <a:t>Libr</a:t>
            </a:r>
            <a:r>
              <a:rPr lang="en-US" sz="2400" b="1" i="1" dirty="0">
                <a:solidFill>
                  <a:srgbClr val="006600"/>
                </a:solidFill>
                <a:latin typeface="Times New Roman" pitchFamily="18" charset="0"/>
              </a:rPr>
              <a:t>. 2009. V. 40., # 2, P. 76-87.</a:t>
            </a:r>
            <a:endParaRPr lang="ru-RU" sz="2400" b="1" i="1" dirty="0">
              <a:solidFill>
                <a:srgbClr val="006600"/>
              </a:solidFill>
              <a:latin typeface="Times New Roman" pitchFamily="18"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wipe(down)">
                                      <p:cBhvr>
                                        <p:cTn id="7" dur="500"/>
                                        <p:tgtEl>
                                          <p:spTgt spid="1935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3540"/>
                                        </p:tgtEl>
                                        <p:attrNameLst>
                                          <p:attrName>style.visibility</p:attrName>
                                        </p:attrNameLst>
                                      </p:cBhvr>
                                      <p:to>
                                        <p:strVal val="visible"/>
                                      </p:to>
                                    </p:set>
                                    <p:animEffect transition="in" filter="wipe(down)">
                                      <p:cBhvr>
                                        <p:cTn id="11" dur="500"/>
                                        <p:tgtEl>
                                          <p:spTgt spid="193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animBg="1" autoUpdateAnimBg="0"/>
      <p:bldP spid="19354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228600"/>
            <a:ext cx="8991600" cy="1219200"/>
          </a:xfrm>
        </p:spPr>
        <p:txBody>
          <a:bodyPr/>
          <a:lstStyle/>
          <a:p>
            <a:pPr algn="ctr"/>
            <a:r>
              <a:rPr lang="ru-RU" sz="3200" b="1" dirty="0" err="1">
                <a:solidFill>
                  <a:srgbClr val="006600"/>
                </a:solidFill>
                <a:latin typeface="Times New Roman" pitchFamily="18" charset="0"/>
                <a:cs typeface="Times New Roman" pitchFamily="18" charset="0"/>
              </a:rPr>
              <a:t>Библиометрические</a:t>
            </a:r>
            <a:r>
              <a:rPr lang="ru-RU" sz="3200" b="1" dirty="0">
                <a:solidFill>
                  <a:srgbClr val="006600"/>
                </a:solidFill>
                <a:latin typeface="Times New Roman" pitchFamily="18" charset="0"/>
                <a:cs typeface="Times New Roman" pitchFamily="18" charset="0"/>
              </a:rPr>
              <a:t> исследования в информационно-библиотечном обслуживании</a:t>
            </a:r>
          </a:p>
        </p:txBody>
      </p:sp>
      <p:sp>
        <p:nvSpPr>
          <p:cNvPr id="133123" name="Rectangle 3"/>
          <p:cNvSpPr>
            <a:spLocks noGrp="1" noChangeArrowheads="1"/>
          </p:cNvSpPr>
          <p:nvPr>
            <p:ph type="body" idx="1"/>
          </p:nvPr>
        </p:nvSpPr>
        <p:spPr>
          <a:xfrm>
            <a:off x="0" y="1773238"/>
            <a:ext cx="9144000" cy="4779962"/>
          </a:xfrm>
        </p:spPr>
        <p:txBody>
          <a:bodyPr/>
          <a:lstStyle/>
          <a:p>
            <a:pPr>
              <a:buClr>
                <a:srgbClr val="800080"/>
              </a:buClr>
              <a:buFontTx/>
              <a:buChar char="•"/>
            </a:pPr>
            <a:r>
              <a:rPr lang="ru-RU" sz="2400" b="1" dirty="0">
                <a:solidFill>
                  <a:srgbClr val="006600"/>
                </a:solidFill>
                <a:latin typeface="Times New Roman" pitchFamily="18" charset="0"/>
                <a:cs typeface="Times New Roman" pitchFamily="18" charset="0"/>
              </a:rPr>
              <a:t>В БЕН РАН еще в начале 80-х годов были проведены одни из первых подобных работ по определению цитируемости публикаций ученых отдельной лаборатории в Институте белка АН СССР в Пущинском научном центре АН СССР </a:t>
            </a:r>
          </a:p>
          <a:p>
            <a:pPr>
              <a:buClr>
                <a:srgbClr val="800080"/>
              </a:buClr>
              <a:buFontTx/>
              <a:buChar char="•"/>
            </a:pPr>
            <a:r>
              <a:rPr lang="ru-RU" sz="2400" b="1" dirty="0">
                <a:solidFill>
                  <a:srgbClr val="006600"/>
                </a:solidFill>
                <a:latin typeface="Times New Roman" pitchFamily="18" charset="0"/>
                <a:cs typeface="Times New Roman" pitchFamily="18" charset="0"/>
              </a:rPr>
              <a:t>В ОСИАТ БЕН РАН была разработана специальная программа, с помощью которой можно осуществлять поиск цитируемости автора вне зависимости от его порядкового номера в статье с использованием </a:t>
            </a:r>
            <a:r>
              <a:rPr lang="en-US" sz="2400" b="1" dirty="0">
                <a:solidFill>
                  <a:srgbClr val="006600"/>
                </a:solidFill>
                <a:latin typeface="Times New Roman" pitchFamily="18" charset="0"/>
                <a:cs typeface="Times New Roman" pitchFamily="18" charset="0"/>
              </a:rPr>
              <a:t>SCI </a:t>
            </a:r>
            <a:r>
              <a:rPr lang="ru-RU" sz="2400" b="1" dirty="0">
                <a:solidFill>
                  <a:srgbClr val="006600"/>
                </a:solidFill>
                <a:latin typeface="Times New Roman" pitchFamily="18" charset="0"/>
                <a:cs typeface="Times New Roman" pitchFamily="18" charset="0"/>
              </a:rPr>
              <a:t>на </a:t>
            </a:r>
            <a:r>
              <a:rPr lang="en-US" sz="2400" b="1" dirty="0">
                <a:solidFill>
                  <a:srgbClr val="006600"/>
                </a:solidFill>
                <a:latin typeface="Times New Roman" pitchFamily="18" charset="0"/>
                <a:cs typeface="Times New Roman" pitchFamily="18" charset="0"/>
              </a:rPr>
              <a:t>CD-ROM</a:t>
            </a:r>
            <a:endParaRPr lang="ru-RU" sz="2400" b="1" dirty="0">
              <a:solidFill>
                <a:srgbClr val="006600"/>
              </a:solidFill>
              <a:latin typeface="Times New Roman" pitchFamily="18" charset="0"/>
              <a:cs typeface="Times New Roman" pitchFamily="18" charset="0"/>
            </a:endParaRPr>
          </a:p>
          <a:p>
            <a:pPr>
              <a:buClr>
                <a:srgbClr val="800080"/>
              </a:buClr>
              <a:buFontTx/>
              <a:buChar char="•"/>
            </a:pPr>
            <a:r>
              <a:rPr lang="ru-RU" sz="2400" b="1" dirty="0">
                <a:solidFill>
                  <a:srgbClr val="006600"/>
                </a:solidFill>
                <a:latin typeface="Times New Roman" pitchFamily="18" charset="0"/>
                <a:cs typeface="Times New Roman" pitchFamily="18" charset="0"/>
              </a:rPr>
              <a:t>С конца 90-х сотрудниками библиотеки в ПНЦ РАН проводится работа по определению публикационной активности и цитируемости трудов ученых Секции физико-химической биологии Отделения биологических наук РАН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6600"/>
                </a:solidFill>
                <a:latin typeface="Times New Roman" pitchFamily="18" charset="0"/>
                <a:cs typeface="Times New Roman" pitchFamily="18" charset="0"/>
              </a:rPr>
              <a:t>Распределение публикаций ученых ПНЦ РАН за 2001-2010 гг.</a:t>
            </a:r>
            <a:endParaRPr lang="ru-RU" b="1" dirty="0">
              <a:solidFill>
                <a:srgbClr val="006600"/>
              </a:solidFill>
              <a:latin typeface="Times New Roman" pitchFamily="18" charset="0"/>
              <a:cs typeface="Times New Roman" pitchFamily="18" charset="0"/>
            </a:endParaRPr>
          </a:p>
        </p:txBody>
      </p:sp>
      <p:graphicFrame>
        <p:nvGraphicFramePr>
          <p:cNvPr id="6" name="Chart 1"/>
          <p:cNvGraphicFramePr>
            <a:graphicFrameLocks noGrp="1"/>
          </p:cNvGraphicFramePr>
          <p:nvPr>
            <p:ph idx="1"/>
          </p:nvPr>
        </p:nvGraphicFramePr>
        <p:xfrm>
          <a:off x="357158" y="1571612"/>
          <a:ext cx="8501122" cy="47577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71612"/>
          </a:xfrm>
        </p:spPr>
        <p:txBody>
          <a:bodyPr>
            <a:normAutofit fontScale="90000"/>
          </a:bodyPr>
          <a:lstStyle/>
          <a:p>
            <a:r>
              <a:rPr lang="ru-RU" b="1" dirty="0" smtClean="0">
                <a:solidFill>
                  <a:srgbClr val="006600"/>
                </a:solidFill>
                <a:latin typeface="Times New Roman" pitchFamily="18" charset="0"/>
                <a:cs typeface="Times New Roman" pitchFamily="18" charset="0"/>
              </a:rPr>
              <a:t>Удельный вес </a:t>
            </a:r>
            <a:r>
              <a:rPr lang="ru-RU" b="1" dirty="0" err="1" smtClean="0">
                <a:solidFill>
                  <a:srgbClr val="006600"/>
                </a:solidFill>
                <a:latin typeface="Times New Roman" pitchFamily="18" charset="0"/>
                <a:cs typeface="Times New Roman" pitchFamily="18" charset="0"/>
              </a:rPr>
              <a:t>высокоцитируемых</a:t>
            </a:r>
            <a:r>
              <a:rPr lang="ru-RU" b="1" dirty="0" smtClean="0">
                <a:solidFill>
                  <a:srgbClr val="006600"/>
                </a:solidFill>
                <a:latin typeface="Times New Roman" pitchFamily="18" charset="0"/>
                <a:cs typeface="Times New Roman" pitchFamily="18" charset="0"/>
              </a:rPr>
              <a:t> публикаций ученых ПНЦ РАН </a:t>
            </a:r>
            <a:br>
              <a:rPr lang="ru-RU" b="1" dirty="0" smtClean="0">
                <a:solidFill>
                  <a:srgbClr val="006600"/>
                </a:solidFill>
                <a:latin typeface="Times New Roman" pitchFamily="18" charset="0"/>
                <a:cs typeface="Times New Roman" pitchFamily="18" charset="0"/>
              </a:rPr>
            </a:br>
            <a:r>
              <a:rPr lang="ru-RU" b="1" dirty="0" smtClean="0">
                <a:solidFill>
                  <a:srgbClr val="006600"/>
                </a:solidFill>
                <a:latin typeface="Times New Roman" pitchFamily="18" charset="0"/>
                <a:cs typeface="Times New Roman" pitchFamily="18" charset="0"/>
              </a:rPr>
              <a:t>за 2001-2010 гг.</a:t>
            </a:r>
            <a:endParaRPr lang="ru-RU" b="1" dirty="0">
              <a:solidFill>
                <a:srgbClr val="006600"/>
              </a:solidFill>
              <a:latin typeface="Times New Roman" pitchFamily="18" charset="0"/>
              <a:cs typeface="Times New Roman" pitchFamily="18" charset="0"/>
            </a:endParaRPr>
          </a:p>
        </p:txBody>
      </p:sp>
      <p:graphicFrame>
        <p:nvGraphicFramePr>
          <p:cNvPr id="7" name="Chart 2"/>
          <p:cNvGraphicFramePr>
            <a:graphicFrameLocks noGrp="1"/>
          </p:cNvGraphicFramePr>
          <p:nvPr>
            <p:ph idx="1"/>
          </p:nvPr>
        </p:nvGraphicFramePr>
        <p:xfrm>
          <a:off x="357158" y="1714488"/>
          <a:ext cx="8429684" cy="47149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71612"/>
          </a:xfrm>
        </p:spPr>
        <p:txBody>
          <a:bodyPr>
            <a:noAutofit/>
          </a:bodyPr>
          <a:lstStyle/>
          <a:p>
            <a:r>
              <a:rPr lang="ru-RU" sz="3600" b="1" dirty="0" err="1" smtClean="0">
                <a:solidFill>
                  <a:srgbClr val="006600"/>
                </a:solidFill>
                <a:latin typeface="Times New Roman" pitchFamily="18" charset="0"/>
                <a:cs typeface="Times New Roman" pitchFamily="18" charset="0"/>
              </a:rPr>
              <a:t>Библиометрические</a:t>
            </a:r>
            <a:r>
              <a:rPr lang="ru-RU" sz="3600" b="1" dirty="0" smtClean="0">
                <a:solidFill>
                  <a:srgbClr val="006600"/>
                </a:solidFill>
                <a:latin typeface="Times New Roman" pitchFamily="18" charset="0"/>
                <a:cs typeface="Times New Roman" pitchFamily="18" charset="0"/>
              </a:rPr>
              <a:t> индикаторы международного сотрудничества</a:t>
            </a:r>
            <a:br>
              <a:rPr lang="ru-RU" sz="3600" b="1" dirty="0" smtClean="0">
                <a:solidFill>
                  <a:srgbClr val="006600"/>
                </a:solidFill>
                <a:latin typeface="Times New Roman" pitchFamily="18" charset="0"/>
                <a:cs typeface="Times New Roman" pitchFamily="18" charset="0"/>
              </a:rPr>
            </a:br>
            <a:r>
              <a:rPr lang="ru-RU" sz="3600" b="1" dirty="0" smtClean="0">
                <a:solidFill>
                  <a:srgbClr val="006600"/>
                </a:solidFill>
                <a:latin typeface="Times New Roman" pitchFamily="18" charset="0"/>
                <a:cs typeface="Times New Roman" pitchFamily="18" charset="0"/>
              </a:rPr>
              <a:t> ученых ПНЦ РАН за 2001-2010 гг.</a:t>
            </a:r>
            <a:endParaRPr lang="ru-RU" sz="3600" b="1" dirty="0">
              <a:solidFill>
                <a:srgbClr val="006600"/>
              </a:solidFill>
              <a:latin typeface="Times New Roman" pitchFamily="18" charset="0"/>
              <a:cs typeface="Times New Roman" pitchFamily="18" charset="0"/>
            </a:endParaRPr>
          </a:p>
        </p:txBody>
      </p:sp>
      <p:graphicFrame>
        <p:nvGraphicFramePr>
          <p:cNvPr id="5" name="Chart 1"/>
          <p:cNvGraphicFramePr>
            <a:graphicFrameLocks noGrp="1"/>
          </p:cNvGraphicFramePr>
          <p:nvPr>
            <p:ph idx="1"/>
          </p:nvPr>
        </p:nvGraphicFramePr>
        <p:xfrm>
          <a:off x="285720" y="1714488"/>
          <a:ext cx="8572560" cy="48291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74"/>
          </a:xfrm>
        </p:spPr>
        <p:txBody>
          <a:bodyPr>
            <a:noAutofit/>
          </a:bodyPr>
          <a:lstStyle/>
          <a:p>
            <a:r>
              <a:rPr lang="ru-RU" sz="3600" b="1" dirty="0" smtClean="0">
                <a:solidFill>
                  <a:srgbClr val="006600"/>
                </a:solidFill>
                <a:latin typeface="Times New Roman" pitchFamily="18" charset="0"/>
                <a:cs typeface="Times New Roman" pitchFamily="18" charset="0"/>
              </a:rPr>
              <a:t>Среднегодовой темп прироста </a:t>
            </a:r>
            <a:br>
              <a:rPr lang="ru-RU" sz="3600" b="1" dirty="0" smtClean="0">
                <a:solidFill>
                  <a:srgbClr val="006600"/>
                </a:solidFill>
                <a:latin typeface="Times New Roman" pitchFamily="18" charset="0"/>
                <a:cs typeface="Times New Roman" pitchFamily="18" charset="0"/>
              </a:rPr>
            </a:br>
            <a:r>
              <a:rPr lang="ru-RU" sz="3600" b="1" dirty="0" smtClean="0">
                <a:solidFill>
                  <a:srgbClr val="006600"/>
                </a:solidFill>
                <a:latin typeface="Times New Roman" pitchFamily="18" charset="0"/>
                <a:cs typeface="Times New Roman" pitchFamily="18" charset="0"/>
              </a:rPr>
              <a:t>совместных публикаций ученых </a:t>
            </a:r>
            <a:br>
              <a:rPr lang="ru-RU" sz="3600" b="1" dirty="0" smtClean="0">
                <a:solidFill>
                  <a:srgbClr val="006600"/>
                </a:solidFill>
                <a:latin typeface="Times New Roman" pitchFamily="18" charset="0"/>
                <a:cs typeface="Times New Roman" pitchFamily="18" charset="0"/>
              </a:rPr>
            </a:br>
            <a:r>
              <a:rPr lang="ru-RU" sz="3600" b="1" dirty="0" smtClean="0">
                <a:solidFill>
                  <a:srgbClr val="006600"/>
                </a:solidFill>
                <a:latin typeface="Times New Roman" pitchFamily="18" charset="0"/>
                <a:cs typeface="Times New Roman" pitchFamily="18" charset="0"/>
              </a:rPr>
              <a:t>ПНЦ РАН за 2001-2010 гг. по странам</a:t>
            </a:r>
            <a:endParaRPr lang="ru-RU" sz="3600" b="1" dirty="0">
              <a:solidFill>
                <a:srgbClr val="006600"/>
              </a:solidFill>
              <a:latin typeface="Times New Roman" pitchFamily="18" charset="0"/>
              <a:cs typeface="Times New Roman" pitchFamily="18" charset="0"/>
            </a:endParaRPr>
          </a:p>
        </p:txBody>
      </p:sp>
      <p:graphicFrame>
        <p:nvGraphicFramePr>
          <p:cNvPr id="5" name="Chart 1"/>
          <p:cNvGraphicFramePr>
            <a:graphicFrameLocks noGrp="1"/>
          </p:cNvGraphicFramePr>
          <p:nvPr>
            <p:ph idx="1"/>
          </p:nvPr>
        </p:nvGraphicFramePr>
        <p:xfrm>
          <a:off x="1" y="1785926"/>
          <a:ext cx="9144000" cy="485778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1394</Words>
  <Application>Microsoft Office PowerPoint</Application>
  <PresentationFormat>Экран (4:3)</PresentationFormat>
  <Paragraphs>130</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Библиометрические индикаторы научной деятельности ученых  Пущинского научного центра РАН</vt:lpstr>
      <vt:lpstr>Слайд 2</vt:lpstr>
      <vt:lpstr>Слайд 3</vt:lpstr>
      <vt:lpstr>Слайд 4</vt:lpstr>
      <vt:lpstr>Библиометрические исследования в информационно-библиотечном обслуживании</vt:lpstr>
      <vt:lpstr>Распределение публикаций ученых ПНЦ РАН за 2001-2010 гг.</vt:lpstr>
      <vt:lpstr>Удельный вес высокоцитируемых публикаций ученых ПНЦ РАН  за 2001-2010 гг.</vt:lpstr>
      <vt:lpstr>Библиометрические индикаторы международного сотрудничества  ученых ПНЦ РАН за 2001-2010 гг.</vt:lpstr>
      <vt:lpstr>Среднегодовой темп прироста  совместных публикаций ученых  ПНЦ РАН за 2001-2010 гг. по странам</vt:lpstr>
      <vt:lpstr>Удельный вес совместных публикаций ученых ПНЦ РАН за 2001-2010 гг.</vt:lpstr>
      <vt:lpstr>Распределение совместных публикаций ученых ПНЦ РАН с представителями  бывшего СССР за 2001-2010 гг.</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fs</dc:creator>
  <cp:lastModifiedBy>Dell</cp:lastModifiedBy>
  <cp:revision>17</cp:revision>
  <dcterms:created xsi:type="dcterms:W3CDTF">2011-06-20T10:48:23Z</dcterms:created>
  <dcterms:modified xsi:type="dcterms:W3CDTF">2011-06-27T05:16:10Z</dcterms:modified>
</cp:coreProperties>
</file>