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notesSlides/notesSlide8.xml" ContentType="application/vnd.openxmlformats-officedocument.presentationml.notesSlide+xml"/>
  <Override PartName="/ppt/charts/chart7.xml" ContentType="application/vnd.openxmlformats-officedocument.drawingml.chart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10.xml" ContentType="application/vnd.openxmlformats-officedocument.drawingml.chart+xml"/>
  <Override PartName="/ppt/notesSlides/notesSlide12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58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9134" autoAdjust="0"/>
    <p:restoredTop sz="85167" autoAdjust="0"/>
  </p:normalViewPr>
  <p:slideViewPr>
    <p:cSldViewPr>
      <p:cViewPr>
        <p:scale>
          <a:sx n="70" d="100"/>
          <a:sy n="70" d="100"/>
        </p:scale>
        <p:origin x="-1404" y="-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2478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fs\Documents\&#1060;&#1051;\&#1057;&#1098;&#1077;&#1084;&#1085;&#1099;&#1081;%20&#1076;&#1080;&#1089;&#1082;\&#1053;&#1072;&#1090;\&#1040;&#1085;-&#1079;&#1048;&#1085;&#1092;&#1055;&#1086;&#1090;&#1088;_&#1057;&#1074;&#1077;&#1090;&#1072;\&#1040;&#1085;&#1082;&#1077;&#1090;&#1080;&#1088;&#1086;&#1074;&#1072;&#1085;&#1080;&#1077;-2011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fs\Documents\&#1060;&#1051;\&#1057;&#1098;&#1077;&#1084;&#1085;&#1099;&#1081;%20&#1076;&#1080;&#1089;&#1082;\&#1053;&#1072;&#1090;\&#1040;&#1085;-&#1079;&#1048;&#1085;&#1092;&#1055;&#1086;&#1090;&#1088;_&#1057;&#1074;&#1077;&#1090;&#1072;\&#1040;&#1085;&#1082;&#1077;&#1090;&#1080;&#1088;&#1086;&#1074;&#1072;&#1085;&#1080;&#1077;-2011-&#1089;%20&#1094;&#1074;&#1077;&#1090;&#1085;&#1099;&#1084;&#1080;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fs\Documents\&#1060;&#1051;\&#1057;&#1098;&#1077;&#1084;&#1085;&#1099;&#1081;%20&#1076;&#1080;&#1089;&#1082;\&#1053;&#1072;&#1090;\&#1040;&#1085;-&#1079;&#1048;&#1085;&#1092;&#1055;&#1086;&#1090;&#1088;_&#1057;&#1074;&#1077;&#1090;&#1072;\&#1040;&#1085;&#1082;&#1077;&#1090;&#1080;&#1088;&#1086;&#1074;&#1072;&#1085;&#1080;&#1077;-2011-&#1089;%20&#1094;&#1074;&#1077;&#1090;&#1085;&#1099;&#1084;&#1080;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fs\Documents\&#1060;&#1051;\&#1057;&#1098;&#1077;&#1084;&#1085;&#1099;&#1081;%20&#1076;&#1080;&#1089;&#1082;\&#1053;&#1072;&#1090;\&#1040;&#1085;-&#1079;&#1048;&#1085;&#1092;&#1055;&#1086;&#1090;&#1088;_&#1057;&#1074;&#1077;&#1090;&#1072;\&#1040;&#1085;&#1082;&#1077;&#1090;&#1080;&#1088;&#1086;&#1074;&#1072;&#1085;&#1080;&#1077;-2011-&#1089;%20&#1094;&#1074;&#1077;&#1090;&#1085;&#1099;&#1084;&#1080;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fs\Documents\&#1060;&#1051;\&#1057;&#1098;&#1077;&#1084;&#1085;&#1099;&#1081;%20&#1076;&#1080;&#1089;&#1082;\&#1053;&#1072;&#1090;\&#1040;&#1085;-&#1079;&#1048;&#1085;&#1092;&#1055;&#1086;&#1090;&#1088;_&#1057;&#1074;&#1077;&#1090;&#1072;\&#1040;&#1085;&#1082;&#1077;&#1090;&#1080;&#1088;&#1086;&#1074;&#1072;&#1085;&#1080;&#1077;-2011-&#1089;%20&#1094;&#1074;&#1077;&#1090;&#1085;&#1099;&#1084;&#1080;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fs\Documents\&#1060;&#1051;\&#1057;&#1098;&#1077;&#1084;&#1085;&#1099;&#1081;%20&#1076;&#1080;&#1089;&#1082;\&#1053;&#1072;&#1090;\&#1040;&#1085;-&#1079;&#1048;&#1085;&#1092;&#1055;&#1086;&#1090;&#1088;_&#1057;&#1074;&#1077;&#1090;&#1072;\&#1040;&#1085;&#1082;&#1077;&#1090;&#1080;&#1088;&#1086;&#1074;&#1072;&#1085;&#1080;&#1077;-2011-&#1089;%20&#1094;&#1074;&#1077;&#1090;&#1085;&#1099;&#1084;&#1080;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fs\Documents\&#1060;&#1051;\&#1057;&#1098;&#1077;&#1084;&#1085;&#1099;&#1081;%20&#1076;&#1080;&#1089;&#1082;\&#1053;&#1072;&#1090;\&#1040;&#1085;-&#1079;&#1048;&#1085;&#1092;&#1055;&#1086;&#1090;&#1088;_&#1057;&#1074;&#1077;&#1090;&#1072;\&#1040;&#1085;&#1082;&#1077;&#1090;&#1080;&#1088;&#1086;&#1074;&#1072;&#1085;&#1080;&#1077;-2011-&#1089;%20&#1094;&#1074;&#1077;&#1090;&#1085;&#1099;&#1084;&#1080;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fs\Documents\&#1060;&#1051;\&#1057;&#1098;&#1077;&#1084;&#1085;&#1099;&#1081;%20&#1076;&#1080;&#1089;&#1082;\&#1053;&#1072;&#1090;\&#1040;&#1085;-&#1079;&#1048;&#1085;&#1092;&#1055;&#1086;&#1090;&#1088;_&#1057;&#1074;&#1077;&#1090;&#1072;\&#1040;&#1085;&#1082;&#1077;&#1090;&#1080;&#1088;&#1086;&#1074;&#1072;&#1085;&#1080;&#1077;-2011-&#1089;%20&#1094;&#1074;&#1077;&#1090;&#1085;&#1099;&#1084;&#1080;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fs\Documents\&#1060;&#1051;\&#1057;&#1098;&#1077;&#1084;&#1085;&#1099;&#1081;%20&#1076;&#1080;&#1089;&#1082;\&#1053;&#1072;&#1090;\&#1040;&#1085;-&#1079;&#1048;&#1085;&#1092;&#1055;&#1086;&#1090;&#1088;_&#1057;&#1074;&#1077;&#1090;&#1072;\&#1040;&#1085;&#1082;&#1077;&#1090;&#1080;&#1088;&#1086;&#1074;&#1072;&#1085;&#1080;&#1077;-2011-&#1089;%20&#1094;&#1074;&#1077;&#1090;&#1085;&#1099;&#1084;&#1080;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fs\Documents\&#1060;&#1051;\&#1057;&#1098;&#1077;&#1084;&#1085;&#1099;&#1081;%20&#1076;&#1080;&#1089;&#1082;\&#1053;&#1072;&#1090;\&#1040;&#1085;-&#1079;&#1048;&#1085;&#1092;&#1055;&#1086;&#1090;&#1088;_&#1057;&#1074;&#1077;&#1090;&#1072;\&#1040;&#1085;&#1082;&#1077;&#1090;&#1080;&#1088;&#1086;&#1074;&#1072;&#1085;&#1080;&#1077;-2011-&#1073;&#1080;&#1073;&#1083;&#1080;&#1086;&#1084;&#1077;&#1090;&#1088;.&#1087;7-&#1089;%20&#1094;&#1074;&#1077;&#1090;&#1085;&#1099;&#1084;&#1080;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fs\Documents\&#1060;&#1051;\&#1057;&#1098;&#1077;&#1084;&#1085;&#1099;&#1081;%20&#1076;&#1080;&#1089;&#1082;\&#1053;&#1072;&#1090;\&#1040;&#1085;-&#1079;&#1048;&#1085;&#1092;&#1055;&#1086;&#1090;&#1088;_&#1057;&#1074;&#1077;&#1090;&#1072;\&#1040;&#1085;&#1082;&#1077;&#1090;&#1080;&#1088;&#1086;&#1074;&#1072;&#1085;&#1080;&#1077;-2011-&#1073;&#1080;&#1073;&#1083;&#1080;&#1086;&#1084;&#1077;&#1090;&#1088;.&#1087;7-&#1089;%20&#1094;&#1074;&#1077;&#1090;&#1085;&#1099;&#1084;&#1080;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perspective val="0"/>
    </c:view3D>
    <c:plotArea>
      <c:layout>
        <c:manualLayout>
          <c:layoutTarget val="inner"/>
          <c:xMode val="edge"/>
          <c:yMode val="edge"/>
          <c:x val="0.10174515776768786"/>
          <c:y val="0.12750541428223122"/>
          <c:w val="0.75624321389793703"/>
          <c:h val="0.50364384779771387"/>
        </c:manualLayout>
      </c:layout>
      <c:pie3DChart>
        <c:varyColors val="1"/>
        <c:ser>
          <c:idx val="1"/>
          <c:order val="0"/>
          <c:dLbls>
            <c:numFmt formatCode="0%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25" b="0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Percent val="1"/>
            <c:showLeaderLines val="1"/>
          </c:dLbls>
          <c:cat>
            <c:strRef>
              <c:f>'По должностям'!$A$2:$A$7</c:f>
              <c:strCache>
                <c:ptCount val="6"/>
                <c:pt idx="0">
                  <c:v>Вед.н.с.; с.н.с.</c:v>
                </c:pt>
                <c:pt idx="1">
                  <c:v>Н.с.; м.н.с.</c:v>
                </c:pt>
                <c:pt idx="2">
                  <c:v>Рук. подразделения ; гл.н.с.</c:v>
                </c:pt>
                <c:pt idx="3">
                  <c:v>Аспирант; магистрант</c:v>
                </c:pt>
                <c:pt idx="4">
                  <c:v>Другое</c:v>
                </c:pt>
                <c:pt idx="5">
                  <c:v>Администрация</c:v>
                </c:pt>
              </c:strCache>
            </c:strRef>
          </c:cat>
          <c:val>
            <c:numRef>
              <c:f>'По должностям'!$B$2:$B$7</c:f>
            </c:numRef>
          </c:val>
        </c:ser>
        <c:ser>
          <c:idx val="2"/>
          <c:order val="1"/>
          <c:dLbls>
            <c:numFmt formatCode="0%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25" b="0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Percent val="1"/>
            <c:showLeaderLines val="1"/>
          </c:dLbls>
          <c:cat>
            <c:strRef>
              <c:f>'По должностям'!$A$2:$A$7</c:f>
              <c:strCache>
                <c:ptCount val="6"/>
                <c:pt idx="0">
                  <c:v>Вед.н.с.; с.н.с.</c:v>
                </c:pt>
                <c:pt idx="1">
                  <c:v>Н.с.; м.н.с.</c:v>
                </c:pt>
                <c:pt idx="2">
                  <c:v>Рук. подразделения ; гл.н.с.</c:v>
                </c:pt>
                <c:pt idx="3">
                  <c:v>Аспирант; магистрант</c:v>
                </c:pt>
                <c:pt idx="4">
                  <c:v>Другое</c:v>
                </c:pt>
                <c:pt idx="5">
                  <c:v>Администрация</c:v>
                </c:pt>
              </c:strCache>
            </c:strRef>
          </c:cat>
          <c:val>
            <c:numRef>
              <c:f>'По должностям'!$C$2:$C$7</c:f>
            </c:numRef>
          </c:val>
        </c:ser>
        <c:ser>
          <c:idx val="0"/>
          <c:order val="2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solidFill>
                <a:schemeClr val="accent3">
                  <a:lumMod val="75000"/>
                </a:schemeClr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solidFill>
                <a:schemeClr val="accent2">
                  <a:lumMod val="75000"/>
                </a:schemeClr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solidFill>
                <a:schemeClr val="accent6">
                  <a:lumMod val="75000"/>
                </a:schemeClr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solidFill>
                <a:srgbClr val="00206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solidFill>
                <a:schemeClr val="tx1">
                  <a:lumMod val="50000"/>
                  <a:lumOff val="50000"/>
                </a:schemeClr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5"/>
            <c:spPr>
              <a:solidFill>
                <a:srgbClr val="FFFF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-7.3415749741380043E-2"/>
                  <c:y val="-8.5601594882606921E-2"/>
                </c:manualLayout>
              </c:layout>
              <c:showPercent val="1"/>
            </c:dLbl>
            <c:dLbl>
              <c:idx val="1"/>
              <c:layout>
                <c:manualLayout>
                  <c:x val="1.6715654842818922E-2"/>
                  <c:y val="2.5351749064153876E-2"/>
                </c:manualLayout>
              </c:layout>
              <c:showPercent val="1"/>
            </c:dLbl>
            <c:dLbl>
              <c:idx val="2"/>
              <c:layout>
                <c:manualLayout>
                  <c:x val="1.3118144433900161E-2"/>
                  <c:y val="2.324082440514608E-2"/>
                </c:manualLayout>
              </c:layout>
              <c:showPercent val="1"/>
            </c:dLbl>
            <c:dLbl>
              <c:idx val="3"/>
              <c:layout>
                <c:manualLayout>
                  <c:x val="1.319493457478399E-2"/>
                  <c:y val="-3.7056064713222335E-2"/>
                </c:manualLayout>
              </c:layout>
              <c:showPercent val="1"/>
            </c:dLbl>
            <c:dLbl>
              <c:idx val="4"/>
              <c:layout>
                <c:manualLayout>
                  <c:x val="5.0413931835162983E-2"/>
                  <c:y val="-4.4888487299743318E-2"/>
                </c:manualLayout>
              </c:layout>
              <c:showPercent val="1"/>
            </c:dLbl>
            <c:dLbl>
              <c:idx val="5"/>
              <c:layout>
                <c:manualLayout>
                  <c:x val="3.1744966185796135E-2"/>
                  <c:y val="-2.1700156332917397E-2"/>
                </c:manualLayout>
              </c:layout>
              <c:showPercent val="1"/>
            </c:dLbl>
            <c:numFmt formatCode="0%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0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Percent val="1"/>
            <c:showLeaderLines val="1"/>
          </c:dLbls>
          <c:cat>
            <c:strRef>
              <c:f>'По должностям'!$A$2:$A$7</c:f>
              <c:strCache>
                <c:ptCount val="6"/>
                <c:pt idx="0">
                  <c:v>Вед.н.с.; с.н.с.</c:v>
                </c:pt>
                <c:pt idx="1">
                  <c:v>Н.с.; м.н.с.</c:v>
                </c:pt>
                <c:pt idx="2">
                  <c:v>Рук. подразделения ; гл.н.с.</c:v>
                </c:pt>
                <c:pt idx="3">
                  <c:v>Аспирант; магистрант</c:v>
                </c:pt>
                <c:pt idx="4">
                  <c:v>Другое</c:v>
                </c:pt>
                <c:pt idx="5">
                  <c:v>Администрация</c:v>
                </c:pt>
              </c:strCache>
            </c:strRef>
          </c:cat>
          <c:val>
            <c:numRef>
              <c:f>'По должностям'!$D$2:$D$7</c:f>
              <c:numCache>
                <c:formatCode>General</c:formatCode>
                <c:ptCount val="6"/>
                <c:pt idx="0">
                  <c:v>40</c:v>
                </c:pt>
                <c:pt idx="1">
                  <c:v>21</c:v>
                </c:pt>
                <c:pt idx="2">
                  <c:v>18</c:v>
                </c:pt>
                <c:pt idx="3">
                  <c:v>8</c:v>
                </c:pt>
                <c:pt idx="4">
                  <c:v>8</c:v>
                </c:pt>
                <c:pt idx="5">
                  <c:v>5</c:v>
                </c:pt>
              </c:numCache>
            </c:numRef>
          </c:val>
        </c:ser>
        <c:dLbls>
          <c:showPercent val="1"/>
        </c:dLbls>
      </c:pie3DChart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7.1589248424238944E-2"/>
          <c:y val="0.78506002323480062"/>
          <c:w val="0.87823254210012069"/>
          <c:h val="0.19308205326793171"/>
        </c:manualLayout>
      </c:layout>
      <c:spPr>
        <a:solidFill>
          <a:srgbClr val="FFFFFF"/>
        </a:solidFill>
        <a:ln w="25400">
          <a:noFill/>
        </a:ln>
      </c:spPr>
      <c:txPr>
        <a:bodyPr/>
        <a:lstStyle/>
        <a:p>
          <a:pPr>
            <a:defRPr sz="1400" b="1" i="0" u="none" strike="noStrike" baseline="0">
              <a:solidFill>
                <a:srgbClr val="000000"/>
              </a:solidFill>
              <a:latin typeface="Arial Cyr"/>
              <a:ea typeface="Arial Cyr"/>
              <a:cs typeface="Arial Cyr"/>
            </a:defRPr>
          </a:pPr>
          <a:endParaRPr lang="ru-RU"/>
        </a:p>
      </c:txPr>
    </c:legend>
    <c:plotVisOnly val="1"/>
    <c:dispBlanksAs val="zero"/>
  </c:chart>
  <c:spPr>
    <a:noFill/>
    <a:ln w="9525">
      <a:noFill/>
    </a:ln>
  </c:spPr>
  <c:txPr>
    <a:bodyPr/>
    <a:lstStyle/>
    <a:p>
      <a:pPr>
        <a:defRPr sz="925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0.10727282250783252"/>
          <c:y val="0.11160714285714286"/>
          <c:w val="0.86727349722434077"/>
          <c:h val="0.4442485904968087"/>
        </c:manualLayout>
      </c:layout>
      <c:barChart>
        <c:barDir val="col"/>
        <c:grouping val="clustered"/>
        <c:ser>
          <c:idx val="1"/>
          <c:order val="0"/>
          <c:dLbls>
            <c:delete val="1"/>
          </c:dLbls>
          <c:cat>
            <c:strRef>
              <c:f>ПатентИнформир!$A$2:$A$6</c:f>
              <c:strCache>
                <c:ptCount val="5"/>
                <c:pt idx="0">
                  <c:v>Администрация</c:v>
                </c:pt>
                <c:pt idx="1">
                  <c:v>Рук. подр.; гл.н.с.</c:v>
                </c:pt>
                <c:pt idx="2">
                  <c:v>Вед.н.с.; с.н.с.</c:v>
                </c:pt>
                <c:pt idx="3">
                  <c:v>Н.с.; м.н.с.</c:v>
                </c:pt>
                <c:pt idx="4">
                  <c:v>Асп.; магистрант</c:v>
                </c:pt>
              </c:strCache>
            </c:strRef>
          </c:cat>
          <c:val>
            <c:numRef>
              <c:f>ПатентИнформир!$B$2:$B$6</c:f>
            </c:numRef>
          </c:val>
        </c:ser>
        <c:ser>
          <c:idx val="2"/>
          <c:order val="1"/>
          <c:dLbls>
            <c:delete val="1"/>
          </c:dLbls>
          <c:cat>
            <c:strRef>
              <c:f>ПатентИнформир!$A$2:$A$6</c:f>
              <c:strCache>
                <c:ptCount val="5"/>
                <c:pt idx="0">
                  <c:v>Администрация</c:v>
                </c:pt>
                <c:pt idx="1">
                  <c:v>Рук. подр.; гл.н.с.</c:v>
                </c:pt>
                <c:pt idx="2">
                  <c:v>Вед.н.с.; с.н.с.</c:v>
                </c:pt>
                <c:pt idx="3">
                  <c:v>Н.с.; м.н.с.</c:v>
                </c:pt>
                <c:pt idx="4">
                  <c:v>Асп.; магистрант</c:v>
                </c:pt>
              </c:strCache>
            </c:strRef>
          </c:cat>
          <c:val>
            <c:numRef>
              <c:f>ПатентИнформир!$C$2:$C$6</c:f>
            </c:numRef>
          </c:val>
        </c:ser>
        <c:ser>
          <c:idx val="0"/>
          <c:order val="2"/>
          <c:spPr>
            <a:solidFill>
              <a:srgbClr val="C00000"/>
            </a:solidFill>
            <a:ln w="12700">
              <a:solidFill>
                <a:srgbClr val="000000"/>
              </a:solidFill>
              <a:prstDash val="solid"/>
            </a:ln>
          </c:spPr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0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strRef>
              <c:f>ПатентИнформир!$A$2:$A$6</c:f>
              <c:strCache>
                <c:ptCount val="5"/>
                <c:pt idx="0">
                  <c:v>Администрация</c:v>
                </c:pt>
                <c:pt idx="1">
                  <c:v>Рук. подр.; гл.н.с.</c:v>
                </c:pt>
                <c:pt idx="2">
                  <c:v>Вед.н.с.; с.н.с.</c:v>
                </c:pt>
                <c:pt idx="3">
                  <c:v>Н.с.; м.н.с.</c:v>
                </c:pt>
                <c:pt idx="4">
                  <c:v>Асп.; магистрант</c:v>
                </c:pt>
              </c:strCache>
            </c:strRef>
          </c:cat>
          <c:val>
            <c:numRef>
              <c:f>ПатентИнформир!$D$2:$D$6</c:f>
              <c:numCache>
                <c:formatCode>0</c:formatCode>
                <c:ptCount val="5"/>
                <c:pt idx="0">
                  <c:v>55.384615384615387</c:v>
                </c:pt>
                <c:pt idx="1">
                  <c:v>47.511312217194565</c:v>
                </c:pt>
                <c:pt idx="2">
                  <c:v>43.75</c:v>
                </c:pt>
                <c:pt idx="3">
                  <c:v>52.788104089219331</c:v>
                </c:pt>
                <c:pt idx="4">
                  <c:v>28.571428571428569</c:v>
                </c:pt>
              </c:numCache>
            </c:numRef>
          </c:val>
        </c:ser>
        <c:dLbls>
          <c:showVal val="1"/>
        </c:dLbls>
        <c:axId val="83012608"/>
        <c:axId val="83018496"/>
      </c:barChart>
      <c:catAx>
        <c:axId val="83012608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83018496"/>
        <c:crosses val="autoZero"/>
        <c:auto val="1"/>
        <c:lblAlgn val="ctr"/>
        <c:lblOffset val="100"/>
        <c:tickLblSkip val="1"/>
        <c:tickMarkSkip val="1"/>
      </c:catAx>
      <c:valAx>
        <c:axId val="83018496"/>
        <c:scaling>
          <c:orientation val="minMax"/>
        </c:scaling>
        <c:axPos val="l"/>
        <c:title>
          <c:tx>
            <c:rich>
              <a:bodyPr rot="0" vert="horz"/>
              <a:lstStyle/>
              <a:p>
                <a:pPr algn="ctr">
                  <a:defRPr sz="120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r>
                  <a:rPr lang="ru-RU" sz="1200"/>
                  <a:t>%</a:t>
                </a:r>
              </a:p>
            </c:rich>
          </c:tx>
          <c:layout>
            <c:manualLayout>
              <c:xMode val="edge"/>
              <c:yMode val="edge"/>
              <c:x val="1.9251243775937607E-2"/>
              <c:y val="8.0357156527306128E-2"/>
            </c:manualLayout>
          </c:layout>
          <c:spPr>
            <a:noFill/>
            <a:ln w="25400">
              <a:noFill/>
            </a:ln>
          </c:spPr>
        </c:title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8301260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</c:chart>
  <c:spPr>
    <a:noFill/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0.12361212991698518"/>
          <c:y val="0.20932468347116992"/>
          <c:w val="0.85022048953978491"/>
          <c:h val="0.41097456038334218"/>
        </c:manualLayout>
      </c:layout>
      <c:barChart>
        <c:barDir val="col"/>
        <c:grouping val="clustered"/>
        <c:ser>
          <c:idx val="1"/>
          <c:order val="0"/>
          <c:dLbls>
            <c:delete val="1"/>
          </c:dLbls>
          <c:cat>
            <c:strRef>
              <c:f>'Семинар-ДА'!$A$2:$A$6</c:f>
              <c:strCache>
                <c:ptCount val="5"/>
                <c:pt idx="0">
                  <c:v>Администрация</c:v>
                </c:pt>
                <c:pt idx="1">
                  <c:v>Рук. подр.; гл.н.с.</c:v>
                </c:pt>
                <c:pt idx="2">
                  <c:v>Вед.н.с.; с.н.с.</c:v>
                </c:pt>
                <c:pt idx="3">
                  <c:v>Н.с.; м.н.с.</c:v>
                </c:pt>
                <c:pt idx="4">
                  <c:v>Асп.; магистрант</c:v>
                </c:pt>
              </c:strCache>
            </c:strRef>
          </c:cat>
          <c:val>
            <c:numRef>
              <c:f>'Семинар-ДА'!$B$2:$B$6</c:f>
            </c:numRef>
          </c:val>
        </c:ser>
        <c:ser>
          <c:idx val="2"/>
          <c:order val="1"/>
          <c:dLbls>
            <c:delete val="1"/>
          </c:dLbls>
          <c:cat>
            <c:strRef>
              <c:f>'Семинар-ДА'!$A$2:$A$6</c:f>
              <c:strCache>
                <c:ptCount val="5"/>
                <c:pt idx="0">
                  <c:v>Администрация</c:v>
                </c:pt>
                <c:pt idx="1">
                  <c:v>Рук. подр.; гл.н.с.</c:v>
                </c:pt>
                <c:pt idx="2">
                  <c:v>Вед.н.с.; с.н.с.</c:v>
                </c:pt>
                <c:pt idx="3">
                  <c:v>Н.с.; м.н.с.</c:v>
                </c:pt>
                <c:pt idx="4">
                  <c:v>Асп.; магистрант</c:v>
                </c:pt>
              </c:strCache>
            </c:strRef>
          </c:cat>
          <c:val>
            <c:numRef>
              <c:f>'Семинар-ДА'!$C$2:$C$6</c:f>
            </c:numRef>
          </c:val>
        </c:ser>
        <c:ser>
          <c:idx val="0"/>
          <c:order val="2"/>
          <c:spPr>
            <a:solidFill>
              <a:srgbClr val="C00000"/>
            </a:solidFill>
            <a:ln w="12700">
              <a:solidFill>
                <a:srgbClr val="000000"/>
              </a:solidFill>
              <a:prstDash val="solid"/>
            </a:ln>
          </c:spPr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0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strRef>
              <c:f>'Семинар-ДА'!$A$2:$A$6</c:f>
              <c:strCache>
                <c:ptCount val="5"/>
                <c:pt idx="0">
                  <c:v>Администрация</c:v>
                </c:pt>
                <c:pt idx="1">
                  <c:v>Рук. подр.; гл.н.с.</c:v>
                </c:pt>
                <c:pt idx="2">
                  <c:v>Вед.н.с.; с.н.с.</c:v>
                </c:pt>
                <c:pt idx="3">
                  <c:v>Н.с.; м.н.с.</c:v>
                </c:pt>
                <c:pt idx="4">
                  <c:v>Асп.; магистрант</c:v>
                </c:pt>
              </c:strCache>
            </c:strRef>
          </c:cat>
          <c:val>
            <c:numRef>
              <c:f>'Семинар-ДА'!$D$2:$D$6</c:f>
              <c:numCache>
                <c:formatCode>0</c:formatCode>
                <c:ptCount val="5"/>
                <c:pt idx="0">
                  <c:v>66.153846153846146</c:v>
                </c:pt>
                <c:pt idx="1">
                  <c:v>58.82352941176471</c:v>
                </c:pt>
                <c:pt idx="2">
                  <c:v>62.298387096774185</c:v>
                </c:pt>
                <c:pt idx="3">
                  <c:v>63.568773234200748</c:v>
                </c:pt>
                <c:pt idx="4">
                  <c:v>54.081632653061227</c:v>
                </c:pt>
              </c:numCache>
            </c:numRef>
          </c:val>
        </c:ser>
        <c:dLbls>
          <c:showVal val="1"/>
        </c:dLbls>
        <c:axId val="83054592"/>
        <c:axId val="88158208"/>
      </c:barChart>
      <c:catAx>
        <c:axId val="83054592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88158208"/>
        <c:crosses val="autoZero"/>
        <c:auto val="1"/>
        <c:lblAlgn val="ctr"/>
        <c:lblOffset val="100"/>
        <c:tickLblSkip val="1"/>
        <c:tickMarkSkip val="1"/>
      </c:catAx>
      <c:valAx>
        <c:axId val="88158208"/>
        <c:scaling>
          <c:orientation val="minMax"/>
        </c:scaling>
        <c:axPos val="l"/>
        <c:title>
          <c:tx>
            <c:rich>
              <a:bodyPr rot="0" vert="horz"/>
              <a:lstStyle/>
              <a:p>
                <a:pPr algn="ctr">
                  <a:defRPr sz="120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r>
                  <a:rPr lang="ru-RU" sz="1200"/>
                  <a:t>%</a:t>
                </a:r>
              </a:p>
            </c:rich>
          </c:tx>
          <c:layout>
            <c:manualLayout>
              <c:xMode val="edge"/>
              <c:yMode val="edge"/>
              <c:x val="2.925208532909648E-2"/>
              <c:y val="0.17533433928873321"/>
            </c:manualLayout>
          </c:layout>
          <c:spPr>
            <a:noFill/>
            <a:ln w="25400">
              <a:noFill/>
            </a:ln>
          </c:spPr>
        </c:title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8305459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</c:chart>
  <c:spPr>
    <a:noFill/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perspective val="0"/>
    </c:view3D>
    <c:plotArea>
      <c:layout>
        <c:manualLayout>
          <c:layoutTarget val="inner"/>
          <c:xMode val="edge"/>
          <c:yMode val="edge"/>
          <c:x val="8.6925842733608219E-2"/>
          <c:y val="0.14901561547230843"/>
          <c:w val="0.83872600564427902"/>
          <c:h val="0.56729022508550064"/>
        </c:manualLayout>
      </c:layout>
      <c:pie3DChart>
        <c:varyColors val="1"/>
        <c:ser>
          <c:idx val="1"/>
          <c:order val="0"/>
          <c:dLbls>
            <c:numFmt formatCode="0%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50" b="0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Percent val="1"/>
            <c:showLeaderLines val="1"/>
          </c:dLbls>
          <c:cat>
            <c:strRef>
              <c:f>'По возрасту'!$A$2:$A$6</c:f>
              <c:strCache>
                <c:ptCount val="5"/>
                <c:pt idx="0">
                  <c:v>более 60 лет</c:v>
                </c:pt>
                <c:pt idx="1">
                  <c:v>46-60 лет</c:v>
                </c:pt>
                <c:pt idx="2">
                  <c:v>22-35 лет</c:v>
                </c:pt>
                <c:pt idx="3">
                  <c:v>36-45 лет</c:v>
                </c:pt>
                <c:pt idx="4">
                  <c:v>до 22 лет</c:v>
                </c:pt>
              </c:strCache>
            </c:strRef>
          </c:cat>
          <c:val>
            <c:numRef>
              <c:f>'По возрасту'!$B$2:$B$6</c:f>
            </c:numRef>
          </c:val>
        </c:ser>
        <c:ser>
          <c:idx val="0"/>
          <c:order val="1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dPt>
            <c:idx val="0"/>
            <c:spPr>
              <a:solidFill>
                <a:srgbClr val="FF00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1"/>
            <c:spPr>
              <a:solidFill>
                <a:schemeClr val="accent4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2"/>
            <c:spPr>
              <a:solidFill>
                <a:srgbClr val="FFC00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3"/>
            <c:spPr>
              <a:solidFill>
                <a:schemeClr val="bg2">
                  <a:lumMod val="50000"/>
                </a:schemeClr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Pt>
            <c:idx val="4"/>
            <c:spPr>
              <a:solidFill>
                <a:srgbClr val="92D050"/>
              </a:solidFill>
              <a:ln w="12700">
                <a:solidFill>
                  <a:srgbClr val="000000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-0.12835451994832928"/>
                  <c:y val="-0.10877108671275248"/>
                </c:manualLayout>
              </c:layout>
              <c:showPercent val="1"/>
            </c:dLbl>
            <c:dLbl>
              <c:idx val="1"/>
              <c:layout>
                <c:manualLayout>
                  <c:x val="-3.0077670541965966E-2"/>
                  <c:y val="1.9706480351927846E-2"/>
                </c:manualLayout>
              </c:layout>
              <c:showPercent val="1"/>
            </c:dLbl>
            <c:dLbl>
              <c:idx val="2"/>
              <c:layout>
                <c:manualLayout>
                  <c:x val="1.0373871761327645E-2"/>
                  <c:y val="-2.7523813044496206E-2"/>
                </c:manualLayout>
              </c:layout>
              <c:showPercent val="1"/>
            </c:dLbl>
            <c:dLbl>
              <c:idx val="3"/>
              <c:layout>
                <c:manualLayout>
                  <c:x val="4.713392409020975E-2"/>
                  <c:y val="-5.8793636710904124E-2"/>
                </c:manualLayout>
              </c:layout>
              <c:showPercent val="1"/>
            </c:dLbl>
            <c:dLbl>
              <c:idx val="4"/>
              <c:layout>
                <c:manualLayout>
                  <c:x val="4.5733715103793871E-2"/>
                  <c:y val="-3.1028551008588704E-2"/>
                </c:manualLayout>
              </c:layout>
              <c:showPercent val="1"/>
            </c:dLbl>
            <c:numFmt formatCode="0%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0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Percent val="1"/>
            <c:showLeaderLines val="1"/>
          </c:dLbls>
          <c:cat>
            <c:strRef>
              <c:f>'По возрасту'!$A$2:$A$6</c:f>
              <c:strCache>
                <c:ptCount val="5"/>
                <c:pt idx="0">
                  <c:v>более 60 лет</c:v>
                </c:pt>
                <c:pt idx="1">
                  <c:v>46-60 лет</c:v>
                </c:pt>
                <c:pt idx="2">
                  <c:v>22-35 лет</c:v>
                </c:pt>
                <c:pt idx="3">
                  <c:v>36-45 лет</c:v>
                </c:pt>
                <c:pt idx="4">
                  <c:v>до 22 лет</c:v>
                </c:pt>
              </c:strCache>
            </c:strRef>
          </c:cat>
          <c:val>
            <c:numRef>
              <c:f>'По возрасту'!$C$2:$C$6</c:f>
              <c:numCache>
                <c:formatCode>0</c:formatCode>
                <c:ptCount val="5"/>
                <c:pt idx="0">
                  <c:v>35.152487961476723</c:v>
                </c:pt>
                <c:pt idx="1">
                  <c:v>27.929373996789725</c:v>
                </c:pt>
                <c:pt idx="2">
                  <c:v>22.31139646869984</c:v>
                </c:pt>
                <c:pt idx="3">
                  <c:v>9.9518459069020864</c:v>
                </c:pt>
                <c:pt idx="4">
                  <c:v>4.6548956661316216</c:v>
                </c:pt>
              </c:numCache>
            </c:numRef>
          </c:val>
        </c:ser>
        <c:dLbls>
          <c:showPercent val="1"/>
        </c:dLbls>
      </c:pie3DChart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2.5309586741024688E-2"/>
          <c:y val="0.81051000361481762"/>
          <c:w val="0.9432171876719001"/>
          <c:h val="0.16553790057679924"/>
        </c:manualLayout>
      </c:layout>
      <c:spPr>
        <a:solidFill>
          <a:srgbClr val="FFFFFF"/>
        </a:solidFill>
        <a:ln w="25400">
          <a:noFill/>
        </a:ln>
      </c:spPr>
      <c:txPr>
        <a:bodyPr/>
        <a:lstStyle/>
        <a:p>
          <a:pPr>
            <a:defRPr sz="1600" b="1" i="0" u="none" strike="noStrike" baseline="0">
              <a:solidFill>
                <a:srgbClr val="000000"/>
              </a:solidFill>
              <a:latin typeface="Arial Cyr"/>
              <a:ea typeface="Arial Cyr"/>
              <a:cs typeface="Arial Cyr"/>
            </a:defRPr>
          </a:pPr>
          <a:endParaRPr lang="ru-RU"/>
        </a:p>
      </c:txPr>
    </c:legend>
    <c:plotVisOnly val="1"/>
    <c:dispBlanksAs val="zero"/>
  </c:chart>
  <c:spPr>
    <a:noFill/>
    <a:ln w="9525">
      <a:noFill/>
    </a:ln>
  </c:spPr>
  <c:txPr>
    <a:bodyPr/>
    <a:lstStyle/>
    <a:p>
      <a:pPr>
        <a:defRPr sz="85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0.28376115745385527"/>
          <c:y val="6.0483870967741958E-2"/>
          <c:w val="0.66837718412323743"/>
          <c:h val="0.77419354838709675"/>
        </c:manualLayout>
      </c:layout>
      <c:barChart>
        <c:barDir val="bar"/>
        <c:grouping val="clustered"/>
        <c:ser>
          <c:idx val="0"/>
          <c:order val="0"/>
          <c:spPr>
            <a:solidFill>
              <a:srgbClr val="C00000"/>
            </a:solidFill>
            <a:ln w="12700">
              <a:solidFill>
                <a:srgbClr val="000000"/>
              </a:solidFill>
              <a:prstDash val="solid"/>
            </a:ln>
          </c:spPr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0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strRef>
              <c:f>Информирование!$A$2:$A$6</c:f>
              <c:strCache>
                <c:ptCount val="5"/>
                <c:pt idx="0">
                  <c:v>Сотрудники библиотеки</c:v>
                </c:pt>
                <c:pt idx="1">
                  <c:v>Эл. почта</c:v>
                </c:pt>
                <c:pt idx="2">
                  <c:v>Доска объявлений</c:v>
                </c:pt>
                <c:pt idx="3">
                  <c:v>Сайт библиотеки/НИИ</c:v>
                </c:pt>
                <c:pt idx="4">
                  <c:v>Другое</c:v>
                </c:pt>
              </c:strCache>
            </c:strRef>
          </c:cat>
          <c:val>
            <c:numRef>
              <c:f>Информирование!$B$2:$B$6</c:f>
              <c:numCache>
                <c:formatCode>General</c:formatCode>
                <c:ptCount val="5"/>
                <c:pt idx="0">
                  <c:v>884</c:v>
                </c:pt>
                <c:pt idx="1">
                  <c:v>502</c:v>
                </c:pt>
                <c:pt idx="2">
                  <c:v>442</c:v>
                </c:pt>
                <c:pt idx="3">
                  <c:v>295</c:v>
                </c:pt>
                <c:pt idx="4">
                  <c:v>109</c:v>
                </c:pt>
              </c:numCache>
            </c:numRef>
          </c:val>
        </c:ser>
        <c:dLbls>
          <c:showVal val="1"/>
        </c:dLbls>
        <c:axId val="70719360"/>
        <c:axId val="70729088"/>
      </c:barChart>
      <c:catAx>
        <c:axId val="70719360"/>
        <c:scaling>
          <c:orientation val="minMax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70729088"/>
        <c:crosses val="autoZero"/>
        <c:auto val="1"/>
        <c:lblAlgn val="ctr"/>
        <c:lblOffset val="100"/>
        <c:tickLblSkip val="1"/>
        <c:tickMarkSkip val="1"/>
      </c:catAx>
      <c:valAx>
        <c:axId val="70729088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70719360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</c:chart>
  <c:spPr>
    <a:noFill/>
    <a:ln w="9525">
      <a:noFill/>
    </a:ln>
  </c:spPr>
  <c:txPr>
    <a:bodyPr/>
    <a:lstStyle/>
    <a:p>
      <a:pPr>
        <a:defRPr sz="85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0.10756311348075893"/>
          <c:y val="7.5144614715914479E-2"/>
          <c:w val="0.86890827608675536"/>
          <c:h val="0.52601230301140078"/>
        </c:manualLayout>
      </c:layout>
      <c:barChart>
        <c:barDir val="col"/>
        <c:grouping val="clustered"/>
        <c:ser>
          <c:idx val="2"/>
          <c:order val="0"/>
          <c:tx>
            <c:strRef>
              <c:f>'Информирование-категории'!$B$1</c:f>
              <c:strCache>
                <c:ptCount val="1"/>
                <c:pt idx="0">
                  <c:v>Кол-во респондентов</c:v>
                </c:pt>
              </c:strCache>
            </c:strRef>
          </c:tx>
          <c:dLbls>
            <c:delete val="1"/>
          </c:dLbls>
          <c:cat>
            <c:strRef>
              <c:f>'Информирование-категории'!$A$2:$A$6</c:f>
              <c:strCache>
                <c:ptCount val="5"/>
                <c:pt idx="0">
                  <c:v>Администрация</c:v>
                </c:pt>
                <c:pt idx="1">
                  <c:v>Рук. Подразд.; гл.н.с.</c:v>
                </c:pt>
                <c:pt idx="2">
                  <c:v>Вед.н.с.; с.н.с.</c:v>
                </c:pt>
                <c:pt idx="3">
                  <c:v>Н.с.; м.н.с.</c:v>
                </c:pt>
                <c:pt idx="4">
                  <c:v>Асп.; магистрант</c:v>
                </c:pt>
              </c:strCache>
            </c:strRef>
          </c:cat>
          <c:val>
            <c:numRef>
              <c:f>'Информирование-категории'!$B$2:$B$6</c:f>
            </c:numRef>
          </c:val>
        </c:ser>
        <c:ser>
          <c:idx val="3"/>
          <c:order val="1"/>
          <c:tx>
            <c:strRef>
              <c:f>'Информирование-категории'!$C$1</c:f>
              <c:strCache>
                <c:ptCount val="1"/>
                <c:pt idx="0">
                  <c:v>Доска объявл.</c:v>
                </c:pt>
              </c:strCache>
            </c:strRef>
          </c:tx>
          <c:dLbls>
            <c:delete val="1"/>
          </c:dLbls>
          <c:cat>
            <c:strRef>
              <c:f>'Информирование-категории'!$A$2:$A$6</c:f>
              <c:strCache>
                <c:ptCount val="5"/>
                <c:pt idx="0">
                  <c:v>Администрация</c:v>
                </c:pt>
                <c:pt idx="1">
                  <c:v>Рук. Подразд.; гл.н.с.</c:v>
                </c:pt>
                <c:pt idx="2">
                  <c:v>Вед.н.с.; с.н.с.</c:v>
                </c:pt>
                <c:pt idx="3">
                  <c:v>Н.с.; м.н.с.</c:v>
                </c:pt>
                <c:pt idx="4">
                  <c:v>Асп.; магистрант</c:v>
                </c:pt>
              </c:strCache>
            </c:strRef>
          </c:cat>
          <c:val>
            <c:numRef>
              <c:f>'Информирование-категории'!$C$2:$C$6</c:f>
            </c:numRef>
          </c:val>
        </c:ser>
        <c:ser>
          <c:idx val="0"/>
          <c:order val="2"/>
          <c:tx>
            <c:strRef>
              <c:f>'Информирование-категории'!$D$1</c:f>
              <c:strCache>
                <c:ptCount val="1"/>
                <c:pt idx="0">
                  <c:v>Доска объявл.</c:v>
                </c:pt>
              </c:strCache>
            </c:strRef>
          </c:tx>
          <c:spPr>
            <a:solidFill>
              <a:srgbClr val="92D050"/>
            </a:solidFill>
            <a:ln w="12700">
              <a:solidFill>
                <a:srgbClr val="000000"/>
              </a:solidFill>
              <a:prstDash val="solid"/>
            </a:ln>
          </c:spPr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strRef>
              <c:f>'Информирование-категории'!$A$2:$A$6</c:f>
              <c:strCache>
                <c:ptCount val="5"/>
                <c:pt idx="0">
                  <c:v>Администрация</c:v>
                </c:pt>
                <c:pt idx="1">
                  <c:v>Рук. Подразд.; гл.н.с.</c:v>
                </c:pt>
                <c:pt idx="2">
                  <c:v>Вед.н.с.; с.н.с.</c:v>
                </c:pt>
                <c:pt idx="3">
                  <c:v>Н.с.; м.н.с.</c:v>
                </c:pt>
                <c:pt idx="4">
                  <c:v>Асп.; магистрант</c:v>
                </c:pt>
              </c:strCache>
            </c:strRef>
          </c:cat>
          <c:val>
            <c:numRef>
              <c:f>'Информирование-категории'!$D$2:$D$6</c:f>
              <c:numCache>
                <c:formatCode>0</c:formatCode>
                <c:ptCount val="5"/>
                <c:pt idx="0">
                  <c:v>36.923076923076927</c:v>
                </c:pt>
                <c:pt idx="1">
                  <c:v>31.221719457013574</c:v>
                </c:pt>
                <c:pt idx="2">
                  <c:v>33.064516129032256</c:v>
                </c:pt>
                <c:pt idx="3">
                  <c:v>43.494423791821561</c:v>
                </c:pt>
                <c:pt idx="4">
                  <c:v>45.91836734693878</c:v>
                </c:pt>
              </c:numCache>
            </c:numRef>
          </c:val>
        </c:ser>
        <c:ser>
          <c:idx val="1"/>
          <c:order val="3"/>
          <c:tx>
            <c:strRef>
              <c:f>'Информирование-категории'!$E$1</c:f>
              <c:strCache>
                <c:ptCount val="1"/>
                <c:pt idx="0">
                  <c:v>Сайт б-ки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strRef>
              <c:f>'Информирование-категории'!$A$2:$A$6</c:f>
              <c:strCache>
                <c:ptCount val="5"/>
                <c:pt idx="0">
                  <c:v>Администрация</c:v>
                </c:pt>
                <c:pt idx="1">
                  <c:v>Рук. Подразд.; гл.н.с.</c:v>
                </c:pt>
                <c:pt idx="2">
                  <c:v>Вед.н.с.; с.н.с.</c:v>
                </c:pt>
                <c:pt idx="3">
                  <c:v>Н.с.; м.н.с.</c:v>
                </c:pt>
                <c:pt idx="4">
                  <c:v>Асп.; магистрант</c:v>
                </c:pt>
              </c:strCache>
            </c:strRef>
          </c:cat>
          <c:val>
            <c:numRef>
              <c:f>'Информирование-категории'!$E$2:$E$6</c:f>
              <c:numCache>
                <c:formatCode>0</c:formatCode>
                <c:ptCount val="5"/>
                <c:pt idx="0">
                  <c:v>30.76923076923077</c:v>
                </c:pt>
                <c:pt idx="1">
                  <c:v>24.886877828054299</c:v>
                </c:pt>
                <c:pt idx="2">
                  <c:v>25.201612903225808</c:v>
                </c:pt>
                <c:pt idx="3">
                  <c:v>21.933085501858738</c:v>
                </c:pt>
                <c:pt idx="4">
                  <c:v>17.346938775510203</c:v>
                </c:pt>
              </c:numCache>
            </c:numRef>
          </c:val>
        </c:ser>
        <c:ser>
          <c:idx val="4"/>
          <c:order val="4"/>
          <c:tx>
            <c:strRef>
              <c:f>'Информирование-категории'!$F$1</c:f>
              <c:strCache>
                <c:ptCount val="1"/>
                <c:pt idx="0">
                  <c:v>Сотрудники б-ки</c:v>
                </c:pt>
              </c:strCache>
            </c:strRef>
          </c:tx>
          <c:spPr>
            <a:solidFill>
              <a:srgbClr val="FF0000"/>
            </a:solidFill>
            <a:ln w="12700">
              <a:solidFill>
                <a:srgbClr val="000000"/>
              </a:solidFill>
              <a:prstDash val="solid"/>
            </a:ln>
          </c:spPr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strRef>
              <c:f>'Информирование-категории'!$A$2:$A$6</c:f>
              <c:strCache>
                <c:ptCount val="5"/>
                <c:pt idx="0">
                  <c:v>Администрация</c:v>
                </c:pt>
                <c:pt idx="1">
                  <c:v>Рук. Подразд.; гл.н.с.</c:v>
                </c:pt>
                <c:pt idx="2">
                  <c:v>Вед.н.с.; с.н.с.</c:v>
                </c:pt>
                <c:pt idx="3">
                  <c:v>Н.с.; м.н.с.</c:v>
                </c:pt>
                <c:pt idx="4">
                  <c:v>Асп.; магистрант</c:v>
                </c:pt>
              </c:strCache>
            </c:strRef>
          </c:cat>
          <c:val>
            <c:numRef>
              <c:f>'Информирование-категории'!$F$2:$F$6</c:f>
              <c:numCache>
                <c:formatCode>0</c:formatCode>
                <c:ptCount val="5"/>
                <c:pt idx="0">
                  <c:v>76.923076923076934</c:v>
                </c:pt>
                <c:pt idx="1">
                  <c:v>74.660633484162901</c:v>
                </c:pt>
                <c:pt idx="2">
                  <c:v>70.362903225806448</c:v>
                </c:pt>
                <c:pt idx="3">
                  <c:v>68.773234200743488</c:v>
                </c:pt>
                <c:pt idx="4">
                  <c:v>62.244897959183675</c:v>
                </c:pt>
              </c:numCache>
            </c:numRef>
          </c:val>
        </c:ser>
        <c:ser>
          <c:idx val="5"/>
          <c:order val="5"/>
          <c:tx>
            <c:strRef>
              <c:f>'Информирование-категории'!$G$1</c:f>
              <c:strCache>
                <c:ptCount val="1"/>
                <c:pt idx="0">
                  <c:v>Эл.почта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strRef>
              <c:f>'Информирование-категории'!$A$2:$A$6</c:f>
              <c:strCache>
                <c:ptCount val="5"/>
                <c:pt idx="0">
                  <c:v>Администрация</c:v>
                </c:pt>
                <c:pt idx="1">
                  <c:v>Рук. Подразд.; гл.н.с.</c:v>
                </c:pt>
                <c:pt idx="2">
                  <c:v>Вед.н.с.; с.н.с.</c:v>
                </c:pt>
                <c:pt idx="3">
                  <c:v>Н.с.; м.н.с.</c:v>
                </c:pt>
                <c:pt idx="4">
                  <c:v>Асп.; магистрант</c:v>
                </c:pt>
              </c:strCache>
            </c:strRef>
          </c:cat>
          <c:val>
            <c:numRef>
              <c:f>'Информирование-категории'!$G$2:$G$6</c:f>
              <c:numCache>
                <c:formatCode>0</c:formatCode>
                <c:ptCount val="5"/>
                <c:pt idx="0">
                  <c:v>56.92307692307692</c:v>
                </c:pt>
                <c:pt idx="1">
                  <c:v>49.773755656108598</c:v>
                </c:pt>
                <c:pt idx="2">
                  <c:v>43.548387096774192</c:v>
                </c:pt>
                <c:pt idx="3">
                  <c:v>34.944237918215613</c:v>
                </c:pt>
                <c:pt idx="4">
                  <c:v>23.469387755102041</c:v>
                </c:pt>
              </c:numCache>
            </c:numRef>
          </c:val>
        </c:ser>
        <c:dLbls>
          <c:showVal val="1"/>
        </c:dLbls>
        <c:axId val="79891456"/>
        <c:axId val="80304384"/>
      </c:barChart>
      <c:catAx>
        <c:axId val="79891456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80304384"/>
        <c:crosses val="autoZero"/>
        <c:auto val="1"/>
        <c:lblAlgn val="ctr"/>
        <c:lblOffset val="100"/>
        <c:tickLblSkip val="1"/>
        <c:tickMarkSkip val="1"/>
      </c:catAx>
      <c:valAx>
        <c:axId val="80304384"/>
        <c:scaling>
          <c:orientation val="minMax"/>
          <c:max val="80"/>
        </c:scaling>
        <c:axPos val="l"/>
        <c:title>
          <c:tx>
            <c:rich>
              <a:bodyPr rot="0" vert="horz"/>
              <a:lstStyle/>
              <a:p>
                <a:pPr algn="ctr">
                  <a:defRPr sz="90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r>
                  <a:rPr lang="ru-RU"/>
                  <a:t>%</a:t>
                </a:r>
              </a:p>
            </c:rich>
          </c:tx>
          <c:layout>
            <c:manualLayout>
              <c:xMode val="edge"/>
              <c:yMode val="edge"/>
              <c:x val="2.2425666940886126E-2"/>
              <c:y val="5.7803540514882464E-2"/>
            </c:manualLayout>
          </c:layout>
          <c:spPr>
            <a:noFill/>
            <a:ln w="25400">
              <a:noFill/>
            </a:ln>
          </c:spPr>
        </c:title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79891456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5.9847225433760504E-2"/>
          <c:y val="0.88149951987708852"/>
          <c:w val="0.87436559610883291"/>
          <c:h val="8.3819729850841809E-2"/>
        </c:manualLayout>
      </c:layout>
      <c:spPr>
        <a:solidFill>
          <a:srgbClr val="FFFFFF"/>
        </a:solidFill>
        <a:ln w="25400">
          <a:noFill/>
        </a:ln>
      </c:spPr>
      <c:txPr>
        <a:bodyPr/>
        <a:lstStyle/>
        <a:p>
          <a:pPr>
            <a:defRPr sz="1200" b="1" i="0" u="none" strike="noStrike" baseline="0">
              <a:solidFill>
                <a:srgbClr val="000000"/>
              </a:solidFill>
              <a:latin typeface="Arial Cyr"/>
              <a:ea typeface="Arial Cyr"/>
              <a:cs typeface="Arial Cyr"/>
            </a:defRPr>
          </a:pPr>
          <a:endParaRPr lang="ru-RU"/>
        </a:p>
      </c:txPr>
    </c:legend>
    <c:plotVisOnly val="1"/>
    <c:dispBlanksAs val="gap"/>
  </c:chart>
  <c:spPr>
    <a:noFill/>
    <a:ln w="9525">
      <a:noFill/>
    </a:ln>
  </c:spPr>
  <c:txPr>
    <a:bodyPr/>
    <a:lstStyle/>
    <a:p>
      <a:pPr>
        <a:defRPr sz="90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0.10707803992740471"/>
          <c:y val="4.2455479778774188E-2"/>
          <c:w val="0.86751361161524498"/>
          <c:h val="0.36854353142784807"/>
        </c:manualLayout>
      </c:layout>
      <c:barChart>
        <c:barDir val="col"/>
        <c:grouping val="clustered"/>
        <c:ser>
          <c:idx val="2"/>
          <c:order val="0"/>
          <c:tx>
            <c:strRef>
              <c:f>'Обращ-полнотест'!$B$1</c:f>
              <c:strCache>
                <c:ptCount val="1"/>
                <c:pt idx="0">
                  <c:v>Кол-во респондентов</c:v>
                </c:pt>
              </c:strCache>
            </c:strRef>
          </c:tx>
          <c:dLbls>
            <c:delete val="1"/>
          </c:dLbls>
          <c:cat>
            <c:strRef>
              <c:f>'Обращ-полнотест'!$A$2:$A$6</c:f>
              <c:strCache>
                <c:ptCount val="5"/>
                <c:pt idx="0">
                  <c:v>Администрация</c:v>
                </c:pt>
                <c:pt idx="1">
                  <c:v>Рук. подразд.; гл.н.с.</c:v>
                </c:pt>
                <c:pt idx="2">
                  <c:v>Вед.н.с.; с.н.с.</c:v>
                </c:pt>
                <c:pt idx="3">
                  <c:v>Н.с.; м.н.с.</c:v>
                </c:pt>
                <c:pt idx="4">
                  <c:v>Асп.; магистрант</c:v>
                </c:pt>
              </c:strCache>
            </c:strRef>
          </c:cat>
          <c:val>
            <c:numRef>
              <c:f>'Обращ-полнотест'!$B$2:$B$6</c:f>
            </c:numRef>
          </c:val>
        </c:ser>
        <c:ser>
          <c:idx val="3"/>
          <c:order val="1"/>
          <c:tx>
            <c:strRef>
              <c:f>'Обращ-полнотест'!$C$1</c:f>
              <c:strCache>
                <c:ptCount val="1"/>
                <c:pt idx="0">
                  <c:v>"Обращаюсь"</c:v>
                </c:pt>
              </c:strCache>
            </c:strRef>
          </c:tx>
          <c:dLbls>
            <c:delete val="1"/>
          </c:dLbls>
          <c:cat>
            <c:strRef>
              <c:f>'Обращ-полнотест'!$A$2:$A$6</c:f>
              <c:strCache>
                <c:ptCount val="5"/>
                <c:pt idx="0">
                  <c:v>Администрация</c:v>
                </c:pt>
                <c:pt idx="1">
                  <c:v>Рук. подразд.; гл.н.с.</c:v>
                </c:pt>
                <c:pt idx="2">
                  <c:v>Вед.н.с.; с.н.с.</c:v>
                </c:pt>
                <c:pt idx="3">
                  <c:v>Н.с.; м.н.с.</c:v>
                </c:pt>
                <c:pt idx="4">
                  <c:v>Асп.; магистрант</c:v>
                </c:pt>
              </c:strCache>
            </c:strRef>
          </c:cat>
          <c:val>
            <c:numRef>
              <c:f>'Обращ-полнотест'!$C$2:$C$6</c:f>
            </c:numRef>
          </c:val>
        </c:ser>
        <c:ser>
          <c:idx val="0"/>
          <c:order val="2"/>
          <c:tx>
            <c:strRef>
              <c:f>'Обращ-полнотест'!$D$1</c:f>
              <c:strCache>
                <c:ptCount val="1"/>
                <c:pt idx="0">
                  <c:v>Обращения-полнотекст.инф.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strRef>
              <c:f>'Обращ-полнотест'!$A$2:$A$6</c:f>
              <c:strCache>
                <c:ptCount val="5"/>
                <c:pt idx="0">
                  <c:v>Администрация</c:v>
                </c:pt>
                <c:pt idx="1">
                  <c:v>Рук. подразд.; гл.н.с.</c:v>
                </c:pt>
                <c:pt idx="2">
                  <c:v>Вед.н.с.; с.н.с.</c:v>
                </c:pt>
                <c:pt idx="3">
                  <c:v>Н.с.; м.н.с.</c:v>
                </c:pt>
                <c:pt idx="4">
                  <c:v>Асп.; магистрант</c:v>
                </c:pt>
              </c:strCache>
            </c:strRef>
          </c:cat>
          <c:val>
            <c:numRef>
              <c:f>'Обращ-полнотест'!$D$2:$D$6</c:f>
              <c:numCache>
                <c:formatCode>0</c:formatCode>
                <c:ptCount val="5"/>
                <c:pt idx="0">
                  <c:v>50.769230769230766</c:v>
                </c:pt>
                <c:pt idx="1">
                  <c:v>53.393665158371043</c:v>
                </c:pt>
                <c:pt idx="2">
                  <c:v>48.79032258064516</c:v>
                </c:pt>
                <c:pt idx="3">
                  <c:v>47.211895910780669</c:v>
                </c:pt>
                <c:pt idx="4">
                  <c:v>43.877551020408163</c:v>
                </c:pt>
              </c:numCache>
            </c:numRef>
          </c:val>
        </c:ser>
        <c:ser>
          <c:idx val="1"/>
          <c:order val="3"/>
          <c:tx>
            <c:strRef>
              <c:f>'Обращ-полнотест'!$E$1</c:f>
              <c:strCache>
                <c:ptCount val="1"/>
                <c:pt idx="0">
                  <c:v>Обращения-библиогр.инф.</c:v>
                </c:pt>
              </c:strCache>
            </c:strRef>
          </c:tx>
          <c:spPr>
            <a:solidFill>
              <a:srgbClr val="C00000"/>
            </a:solidFill>
            <a:ln w="12700">
              <a:solidFill>
                <a:srgbClr val="000000"/>
              </a:solidFill>
              <a:prstDash val="solid"/>
            </a:ln>
          </c:spPr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strRef>
              <c:f>'Обращ-полнотест'!$A$2:$A$6</c:f>
              <c:strCache>
                <c:ptCount val="5"/>
                <c:pt idx="0">
                  <c:v>Администрация</c:v>
                </c:pt>
                <c:pt idx="1">
                  <c:v>Рук. подразд.; гл.н.с.</c:v>
                </c:pt>
                <c:pt idx="2">
                  <c:v>Вед.н.с.; с.н.с.</c:v>
                </c:pt>
                <c:pt idx="3">
                  <c:v>Н.с.; м.н.с.</c:v>
                </c:pt>
                <c:pt idx="4">
                  <c:v>Асп.; магистрант</c:v>
                </c:pt>
              </c:strCache>
            </c:strRef>
          </c:cat>
          <c:val>
            <c:numRef>
              <c:f>'Обращ-полнотест'!$E$2:$E$6</c:f>
              <c:numCache>
                <c:formatCode>0</c:formatCode>
                <c:ptCount val="5"/>
                <c:pt idx="0">
                  <c:v>67.692307692307693</c:v>
                </c:pt>
                <c:pt idx="1">
                  <c:v>54.298642533936651</c:v>
                </c:pt>
                <c:pt idx="2">
                  <c:v>52.016129032258064</c:v>
                </c:pt>
                <c:pt idx="3">
                  <c:v>49.814126394052046</c:v>
                </c:pt>
                <c:pt idx="4">
                  <c:v>42.857142857142854</c:v>
                </c:pt>
              </c:numCache>
            </c:numRef>
          </c:val>
        </c:ser>
        <c:dLbls>
          <c:showVal val="1"/>
        </c:dLbls>
        <c:axId val="79975552"/>
        <c:axId val="79977472"/>
      </c:barChart>
      <c:catAx>
        <c:axId val="79975552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79977472"/>
        <c:crosses val="autoZero"/>
        <c:auto val="1"/>
        <c:lblAlgn val="ctr"/>
        <c:lblOffset val="100"/>
        <c:tickLblSkip val="1"/>
        <c:tickMarkSkip val="1"/>
      </c:catAx>
      <c:valAx>
        <c:axId val="79977472"/>
        <c:scaling>
          <c:orientation val="minMax"/>
          <c:max val="80"/>
          <c:min val="0"/>
        </c:scaling>
        <c:axPos val="l"/>
        <c:title>
          <c:tx>
            <c:rich>
              <a:bodyPr rot="0" vert="horz"/>
              <a:lstStyle/>
              <a:p>
                <a:pPr algn="ctr">
                  <a:defRPr sz="120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r>
                  <a:rPr lang="ru-RU" sz="1200"/>
                  <a:t>%</a:t>
                </a:r>
              </a:p>
            </c:rich>
          </c:tx>
          <c:layout>
            <c:manualLayout>
              <c:xMode val="edge"/>
              <c:yMode val="edge"/>
              <c:x val="1.1479375263277284E-2"/>
              <c:y val="4.4609382035345119E-2"/>
            </c:manualLayout>
          </c:layout>
          <c:spPr>
            <a:noFill/>
            <a:ln w="25400">
              <a:noFill/>
            </a:ln>
          </c:spPr>
        </c:title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79975552"/>
        <c:crosses val="autoZero"/>
        <c:crossBetween val="between"/>
        <c:majorUnit val="20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5.0021224198827013E-2"/>
          <c:y val="0.88691868266687135"/>
          <c:w val="0.92037296263892943"/>
          <c:h val="8.4099150386645866E-2"/>
        </c:manualLayout>
      </c:layout>
      <c:spPr>
        <a:solidFill>
          <a:srgbClr val="FFFFFF"/>
        </a:solidFill>
        <a:ln w="25400">
          <a:noFill/>
        </a:ln>
      </c:spPr>
      <c:txPr>
        <a:bodyPr/>
        <a:lstStyle/>
        <a:p>
          <a:pPr>
            <a:defRPr sz="1400" b="1" i="0" u="none" strike="noStrike" baseline="0">
              <a:solidFill>
                <a:srgbClr val="000000"/>
              </a:solidFill>
              <a:latin typeface="Arial Cyr"/>
              <a:ea typeface="Arial Cyr"/>
              <a:cs typeface="Arial Cyr"/>
            </a:defRPr>
          </a:pPr>
          <a:endParaRPr lang="ru-RU"/>
        </a:p>
      </c:txPr>
    </c:legend>
    <c:plotVisOnly val="1"/>
    <c:dispBlanksAs val="gap"/>
  </c:chart>
  <c:spPr>
    <a:noFill/>
    <a:ln w="9525">
      <a:noFill/>
    </a:ln>
  </c:spPr>
  <c:txPr>
    <a:bodyPr/>
    <a:lstStyle/>
    <a:p>
      <a:pPr>
        <a:defRPr sz="825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0.10099019665667222"/>
          <c:y val="0.10080645161290321"/>
          <c:w val="0.8712879711556033"/>
          <c:h val="0.58886243870678956"/>
        </c:manualLayout>
      </c:layout>
      <c:barChart>
        <c:barDir val="col"/>
        <c:grouping val="clustered"/>
        <c:ser>
          <c:idx val="2"/>
          <c:order val="0"/>
          <c:tx>
            <c:strRef>
              <c:f>'Обращ-полнотест'!$B$19</c:f>
              <c:strCache>
                <c:ptCount val="1"/>
                <c:pt idx="0">
                  <c:v>Кол-во респондентов</c:v>
                </c:pt>
              </c:strCache>
            </c:strRef>
          </c:tx>
          <c:dLbls>
            <c:delete val="1"/>
          </c:dLbls>
          <c:cat>
            <c:strRef>
              <c:f>'Обращ-полнотест'!$A$20:$A$24</c:f>
              <c:strCache>
                <c:ptCount val="5"/>
                <c:pt idx="0">
                  <c:v>до 22 лет</c:v>
                </c:pt>
                <c:pt idx="1">
                  <c:v>22-35 лет</c:v>
                </c:pt>
                <c:pt idx="2">
                  <c:v>36-45 лет</c:v>
                </c:pt>
                <c:pt idx="3">
                  <c:v>46-60 лет</c:v>
                </c:pt>
                <c:pt idx="4">
                  <c:v>более 60 лет</c:v>
                </c:pt>
              </c:strCache>
            </c:strRef>
          </c:cat>
          <c:val>
            <c:numRef>
              <c:f>'Обращ-полнотест'!$B$20:$B$24</c:f>
            </c:numRef>
          </c:val>
        </c:ser>
        <c:ser>
          <c:idx val="3"/>
          <c:order val="1"/>
          <c:tx>
            <c:strRef>
              <c:f>'Обращ-полнотест'!$C$19</c:f>
              <c:strCache>
                <c:ptCount val="1"/>
                <c:pt idx="0">
                  <c:v>"Обращаюсь"</c:v>
                </c:pt>
              </c:strCache>
            </c:strRef>
          </c:tx>
          <c:dLbls>
            <c:delete val="1"/>
          </c:dLbls>
          <c:cat>
            <c:strRef>
              <c:f>'Обращ-полнотест'!$A$20:$A$24</c:f>
              <c:strCache>
                <c:ptCount val="5"/>
                <c:pt idx="0">
                  <c:v>до 22 лет</c:v>
                </c:pt>
                <c:pt idx="1">
                  <c:v>22-35 лет</c:v>
                </c:pt>
                <c:pt idx="2">
                  <c:v>36-45 лет</c:v>
                </c:pt>
                <c:pt idx="3">
                  <c:v>46-60 лет</c:v>
                </c:pt>
                <c:pt idx="4">
                  <c:v>более 60 лет</c:v>
                </c:pt>
              </c:strCache>
            </c:strRef>
          </c:cat>
          <c:val>
            <c:numRef>
              <c:f>'Обращ-полнотест'!$C$20:$C$24</c:f>
            </c:numRef>
          </c:val>
        </c:ser>
        <c:ser>
          <c:idx val="0"/>
          <c:order val="2"/>
          <c:tx>
            <c:strRef>
              <c:f>'Обращ-полнотест'!$D$19</c:f>
              <c:strCache>
                <c:ptCount val="1"/>
                <c:pt idx="0">
                  <c:v>Обращения-полнотекст.инф.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strRef>
              <c:f>'Обращ-полнотест'!$A$20:$A$24</c:f>
              <c:strCache>
                <c:ptCount val="5"/>
                <c:pt idx="0">
                  <c:v>до 22 лет</c:v>
                </c:pt>
                <c:pt idx="1">
                  <c:v>22-35 лет</c:v>
                </c:pt>
                <c:pt idx="2">
                  <c:v>36-45 лет</c:v>
                </c:pt>
                <c:pt idx="3">
                  <c:v>46-60 лет</c:v>
                </c:pt>
                <c:pt idx="4">
                  <c:v>более 60 лет</c:v>
                </c:pt>
              </c:strCache>
            </c:strRef>
          </c:cat>
          <c:val>
            <c:numRef>
              <c:f>'Обращ-полнотест'!$D$20:$D$24</c:f>
              <c:numCache>
                <c:formatCode>0</c:formatCode>
                <c:ptCount val="5"/>
                <c:pt idx="0">
                  <c:v>53.448275862068961</c:v>
                </c:pt>
                <c:pt idx="1">
                  <c:v>41.726618705035975</c:v>
                </c:pt>
                <c:pt idx="2">
                  <c:v>55.645161290322577</c:v>
                </c:pt>
                <c:pt idx="3">
                  <c:v>51.724137931034484</c:v>
                </c:pt>
                <c:pt idx="4">
                  <c:v>51.141552511415526</c:v>
                </c:pt>
              </c:numCache>
            </c:numRef>
          </c:val>
        </c:ser>
        <c:ser>
          <c:idx val="1"/>
          <c:order val="3"/>
          <c:tx>
            <c:strRef>
              <c:f>'Обращ-полнотест'!$E$19</c:f>
              <c:strCache>
                <c:ptCount val="1"/>
                <c:pt idx="0">
                  <c:v>Обращения-библиогр.инф.</c:v>
                </c:pt>
              </c:strCache>
            </c:strRef>
          </c:tx>
          <c:spPr>
            <a:solidFill>
              <a:srgbClr val="C00000"/>
            </a:solidFill>
            <a:ln w="12700">
              <a:solidFill>
                <a:srgbClr val="000000"/>
              </a:solidFill>
              <a:prstDash val="solid"/>
            </a:ln>
          </c:spPr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strRef>
              <c:f>'Обращ-полнотест'!$A$20:$A$24</c:f>
              <c:strCache>
                <c:ptCount val="5"/>
                <c:pt idx="0">
                  <c:v>до 22 лет</c:v>
                </c:pt>
                <c:pt idx="1">
                  <c:v>22-35 лет</c:v>
                </c:pt>
                <c:pt idx="2">
                  <c:v>36-45 лет</c:v>
                </c:pt>
                <c:pt idx="3">
                  <c:v>46-60 лет</c:v>
                </c:pt>
                <c:pt idx="4">
                  <c:v>более 60 лет</c:v>
                </c:pt>
              </c:strCache>
            </c:strRef>
          </c:cat>
          <c:val>
            <c:numRef>
              <c:f>'Обращ-полнотест'!$E$20:$E$24</c:f>
              <c:numCache>
                <c:formatCode>0</c:formatCode>
                <c:ptCount val="5"/>
                <c:pt idx="0">
                  <c:v>58.620689655172406</c:v>
                </c:pt>
                <c:pt idx="1">
                  <c:v>45.323741007194243</c:v>
                </c:pt>
                <c:pt idx="2">
                  <c:v>58.064516129032263</c:v>
                </c:pt>
                <c:pt idx="3">
                  <c:v>52.011494252873561</c:v>
                </c:pt>
                <c:pt idx="4">
                  <c:v>56.62100456621004</c:v>
                </c:pt>
              </c:numCache>
            </c:numRef>
          </c:val>
        </c:ser>
        <c:dLbls>
          <c:showVal val="1"/>
        </c:dLbls>
        <c:axId val="81997824"/>
        <c:axId val="81999744"/>
      </c:barChart>
      <c:catAx>
        <c:axId val="81997824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81999744"/>
        <c:crosses val="autoZero"/>
        <c:auto val="1"/>
        <c:lblAlgn val="ctr"/>
        <c:lblOffset val="100"/>
        <c:tickLblSkip val="1"/>
        <c:tickMarkSkip val="1"/>
      </c:catAx>
      <c:valAx>
        <c:axId val="81999744"/>
        <c:scaling>
          <c:orientation val="minMax"/>
          <c:max val="60"/>
        </c:scaling>
        <c:axPos val="l"/>
        <c:title>
          <c:tx>
            <c:rich>
              <a:bodyPr rot="0" vert="horz"/>
              <a:lstStyle/>
              <a:p>
                <a:pPr algn="ctr">
                  <a:defRPr sz="120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r>
                  <a:rPr lang="ru-RU" sz="1200"/>
                  <a:t>%</a:t>
                </a:r>
              </a:p>
            </c:rich>
          </c:tx>
          <c:layout>
            <c:manualLayout>
              <c:xMode val="edge"/>
              <c:yMode val="edge"/>
              <c:x val="1.0127334083239597E-2"/>
              <c:y val="6.5179488222886869E-2"/>
            </c:manualLayout>
          </c:layout>
          <c:spPr>
            <a:noFill/>
            <a:ln w="25400">
              <a:noFill/>
            </a:ln>
          </c:spPr>
        </c:title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81997824"/>
        <c:crosses val="autoZero"/>
        <c:crossBetween val="between"/>
        <c:majorUnit val="20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5.2428196475440572E-2"/>
          <c:y val="0.82046213215596087"/>
          <c:w val="0.91111811023622047"/>
          <c:h val="0.1432476754359194"/>
        </c:manualLayout>
      </c:layout>
      <c:spPr>
        <a:noFill/>
        <a:ln w="25400">
          <a:noFill/>
        </a:ln>
      </c:spPr>
      <c:txPr>
        <a:bodyPr/>
        <a:lstStyle/>
        <a:p>
          <a:pPr>
            <a:defRPr sz="1400" b="1" i="0" u="none" strike="noStrike" baseline="0">
              <a:solidFill>
                <a:srgbClr val="000000"/>
              </a:solidFill>
              <a:latin typeface="Arial CYR"/>
              <a:ea typeface="Arial CYR"/>
              <a:cs typeface="Arial CYR"/>
            </a:defRPr>
          </a:pPr>
          <a:endParaRPr lang="ru-RU"/>
        </a:p>
      </c:txPr>
    </c:legend>
    <c:plotVisOnly val="1"/>
    <c:dispBlanksAs val="gap"/>
  </c:chart>
  <c:spPr>
    <a:noFill/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9.9778378536388962E-2"/>
          <c:y val="6.2256809338521416E-2"/>
          <c:w val="0.8381383797056664"/>
          <c:h val="0.66536964980544744"/>
        </c:manualLayout>
      </c:layout>
      <c:barChart>
        <c:barDir val="col"/>
        <c:grouping val="clustered"/>
        <c:ser>
          <c:idx val="1"/>
          <c:order val="0"/>
          <c:dLbls>
            <c:delete val="1"/>
          </c:dLbls>
          <c:cat>
            <c:strRef>
              <c:f>Библиометр!$A$2:$A$5</c:f>
              <c:strCache>
                <c:ptCount val="4"/>
                <c:pt idx="0">
                  <c:v>Тематическая инф. </c:v>
                </c:pt>
                <c:pt idx="1">
                  <c:v>Импакт-фактор ж-ов </c:v>
                </c:pt>
                <c:pt idx="2">
                  <c:v>Цитирование ученого</c:v>
                </c:pt>
                <c:pt idx="3">
                  <c:v>Межд.сотр.</c:v>
                </c:pt>
              </c:strCache>
            </c:strRef>
          </c:cat>
          <c:val>
            <c:numRef>
              <c:f>Библиометр!$B$2:$B$5</c:f>
            </c:numRef>
          </c:val>
        </c:ser>
        <c:ser>
          <c:idx val="0"/>
          <c:order val="1"/>
          <c:spPr>
            <a:solidFill>
              <a:srgbClr val="C000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2.7421957452714342E-3"/>
                  <c:y val="-1.1813678932156823E-2"/>
                </c:manualLayout>
              </c:layout>
              <c:dLblPos val="outEnd"/>
              <c:showVal val="1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0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strRef>
              <c:f>Библиометр!$A$2:$A$5</c:f>
              <c:strCache>
                <c:ptCount val="4"/>
                <c:pt idx="0">
                  <c:v>Тематическая инф. </c:v>
                </c:pt>
                <c:pt idx="1">
                  <c:v>Импакт-фактор ж-ов </c:v>
                </c:pt>
                <c:pt idx="2">
                  <c:v>Цитирование ученого</c:v>
                </c:pt>
                <c:pt idx="3">
                  <c:v>Межд.сотр.</c:v>
                </c:pt>
              </c:strCache>
            </c:strRef>
          </c:cat>
          <c:val>
            <c:numRef>
              <c:f>Библиометр!$C$2:$C$5</c:f>
              <c:numCache>
                <c:formatCode>0</c:formatCode>
                <c:ptCount val="4"/>
                <c:pt idx="0">
                  <c:v>69.101123595505626</c:v>
                </c:pt>
                <c:pt idx="1">
                  <c:v>41.332263242375603</c:v>
                </c:pt>
                <c:pt idx="2">
                  <c:v>40.850722311396467</c:v>
                </c:pt>
                <c:pt idx="3">
                  <c:v>39.004815409309792</c:v>
                </c:pt>
              </c:numCache>
            </c:numRef>
          </c:val>
        </c:ser>
        <c:dLbls>
          <c:showVal val="1"/>
        </c:dLbls>
        <c:axId val="82142720"/>
        <c:axId val="82144256"/>
      </c:barChart>
      <c:catAx>
        <c:axId val="82142720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82144256"/>
        <c:crosses val="autoZero"/>
        <c:auto val="1"/>
        <c:lblAlgn val="ctr"/>
        <c:lblOffset val="100"/>
        <c:tickLblSkip val="1"/>
        <c:tickMarkSkip val="1"/>
      </c:catAx>
      <c:valAx>
        <c:axId val="82144256"/>
        <c:scaling>
          <c:orientation val="minMax"/>
          <c:max val="75"/>
          <c:min val="0"/>
        </c:scaling>
        <c:axPos val="l"/>
        <c:title>
          <c:tx>
            <c:rich>
              <a:bodyPr rot="0" vert="horz"/>
              <a:lstStyle/>
              <a:p>
                <a:pPr algn="ctr">
                  <a:defRPr sz="120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r>
                  <a:rPr lang="ru-RU" sz="1200"/>
                  <a:t>%</a:t>
                </a:r>
              </a:p>
            </c:rich>
          </c:tx>
          <c:layout>
            <c:manualLayout>
              <c:xMode val="edge"/>
              <c:yMode val="edge"/>
              <c:x val="1.1086486504043211E-2"/>
              <c:y val="3.5019455252918288E-2"/>
            </c:manualLayout>
          </c:layout>
          <c:spPr>
            <a:noFill/>
            <a:ln w="25400">
              <a:noFill/>
            </a:ln>
          </c:spPr>
        </c:title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82142720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</c:chart>
  <c:spPr>
    <a:noFill/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8.1761131831533482E-2"/>
          <c:y val="7.6452827709371798E-2"/>
          <c:w val="0.89622779123027108"/>
          <c:h val="0.61497932270661293"/>
        </c:manualLayout>
      </c:layout>
      <c:barChart>
        <c:barDir val="col"/>
        <c:grouping val="clustered"/>
        <c:ser>
          <c:idx val="0"/>
          <c:order val="0"/>
          <c:tx>
            <c:strRef>
              <c:f>'ВСЕ-возраст'!$A$2</c:f>
              <c:strCache>
                <c:ptCount val="1"/>
                <c:pt idx="0">
                  <c:v>Тематическая инф. </c:v>
                </c:pt>
              </c:strCache>
            </c:strRef>
          </c:tx>
          <c:spPr>
            <a:solidFill>
              <a:srgbClr val="C00000"/>
            </a:solidFill>
            <a:ln w="12700">
              <a:solidFill>
                <a:srgbClr val="000000"/>
              </a:solidFill>
              <a:prstDash val="solid"/>
            </a:ln>
          </c:spPr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0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strRef>
              <c:f>'ВСЕ-возраст'!$B$1:$F$1</c:f>
              <c:strCache>
                <c:ptCount val="5"/>
                <c:pt idx="0">
                  <c:v>до 22 лет</c:v>
                </c:pt>
                <c:pt idx="1">
                  <c:v>22-35 лет</c:v>
                </c:pt>
                <c:pt idx="2">
                  <c:v>36-45 лет</c:v>
                </c:pt>
                <c:pt idx="3">
                  <c:v>46-60 лет</c:v>
                </c:pt>
                <c:pt idx="4">
                  <c:v>более 60 лет</c:v>
                </c:pt>
              </c:strCache>
            </c:strRef>
          </c:cat>
          <c:val>
            <c:numRef>
              <c:f>'ВСЕ-возраст'!$B$2:$F$2</c:f>
              <c:numCache>
                <c:formatCode>0</c:formatCode>
                <c:ptCount val="5"/>
                <c:pt idx="0">
                  <c:v>68.965517241379317</c:v>
                </c:pt>
                <c:pt idx="1">
                  <c:v>77.338129496402871</c:v>
                </c:pt>
                <c:pt idx="2">
                  <c:v>58.870967741935488</c:v>
                </c:pt>
                <c:pt idx="3">
                  <c:v>70.977011494252878</c:v>
                </c:pt>
                <c:pt idx="4">
                  <c:v>65.296803652968038</c:v>
                </c:pt>
              </c:numCache>
            </c:numRef>
          </c:val>
        </c:ser>
        <c:ser>
          <c:idx val="1"/>
          <c:order val="1"/>
          <c:tx>
            <c:strRef>
              <c:f>'ВСЕ-возраст'!$A$3</c:f>
              <c:strCache>
                <c:ptCount val="1"/>
                <c:pt idx="0">
                  <c:v>Импакт-фактор ж-ов 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0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strRef>
              <c:f>'ВСЕ-возраст'!$B$1:$F$1</c:f>
              <c:strCache>
                <c:ptCount val="5"/>
                <c:pt idx="0">
                  <c:v>до 22 лет</c:v>
                </c:pt>
                <c:pt idx="1">
                  <c:v>22-35 лет</c:v>
                </c:pt>
                <c:pt idx="2">
                  <c:v>36-45 лет</c:v>
                </c:pt>
                <c:pt idx="3">
                  <c:v>46-60 лет</c:v>
                </c:pt>
                <c:pt idx="4">
                  <c:v>более 60 лет</c:v>
                </c:pt>
              </c:strCache>
            </c:strRef>
          </c:cat>
          <c:val>
            <c:numRef>
              <c:f>'ВСЕ-возраст'!$B$3:$F$3</c:f>
              <c:numCache>
                <c:formatCode>0</c:formatCode>
                <c:ptCount val="5"/>
                <c:pt idx="0">
                  <c:v>6.8965517241379306</c:v>
                </c:pt>
                <c:pt idx="1">
                  <c:v>39.928057553956833</c:v>
                </c:pt>
                <c:pt idx="2">
                  <c:v>47.580645161290327</c:v>
                </c:pt>
                <c:pt idx="3">
                  <c:v>45.977011494252871</c:v>
                </c:pt>
                <c:pt idx="4">
                  <c:v>41.324200913242009</c:v>
                </c:pt>
              </c:numCache>
            </c:numRef>
          </c:val>
        </c:ser>
        <c:ser>
          <c:idx val="2"/>
          <c:order val="2"/>
          <c:tx>
            <c:strRef>
              <c:f>'ВСЕ-возраст'!$A$4</c:f>
              <c:strCache>
                <c:ptCount val="1"/>
                <c:pt idx="0">
                  <c:v>Цитирование ученого</c:v>
                </c:pt>
              </c:strCache>
            </c:strRef>
          </c:tx>
          <c:spPr>
            <a:solidFill>
              <a:srgbClr val="FFFF00"/>
            </a:solidFill>
            <a:ln w="12700">
              <a:solidFill>
                <a:srgbClr val="000000"/>
              </a:solidFill>
              <a:prstDash val="solid"/>
            </a:ln>
          </c:spPr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0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strRef>
              <c:f>'ВСЕ-возраст'!$B$1:$F$1</c:f>
              <c:strCache>
                <c:ptCount val="5"/>
                <c:pt idx="0">
                  <c:v>до 22 лет</c:v>
                </c:pt>
                <c:pt idx="1">
                  <c:v>22-35 лет</c:v>
                </c:pt>
                <c:pt idx="2">
                  <c:v>36-45 лет</c:v>
                </c:pt>
                <c:pt idx="3">
                  <c:v>46-60 лет</c:v>
                </c:pt>
                <c:pt idx="4">
                  <c:v>более 60 лет</c:v>
                </c:pt>
              </c:strCache>
            </c:strRef>
          </c:cat>
          <c:val>
            <c:numRef>
              <c:f>'ВСЕ-возраст'!$B$4:$F$4</c:f>
              <c:numCache>
                <c:formatCode>0</c:formatCode>
                <c:ptCount val="5"/>
                <c:pt idx="0">
                  <c:v>5.1724137931034484</c:v>
                </c:pt>
                <c:pt idx="1">
                  <c:v>37.050359712230211</c:v>
                </c:pt>
                <c:pt idx="2">
                  <c:v>41.12903225806452</c:v>
                </c:pt>
                <c:pt idx="3">
                  <c:v>45.689655172413794</c:v>
                </c:pt>
                <c:pt idx="4">
                  <c:v>44.06392694063927</c:v>
                </c:pt>
              </c:numCache>
            </c:numRef>
          </c:val>
        </c:ser>
        <c:ser>
          <c:idx val="3"/>
          <c:order val="3"/>
          <c:tx>
            <c:strRef>
              <c:f>'ВСЕ-возраст'!$A$5</c:f>
              <c:strCache>
                <c:ptCount val="1"/>
                <c:pt idx="0">
                  <c:v>Межд.сотр.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0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strRef>
              <c:f>'ВСЕ-возраст'!$B$1:$F$1</c:f>
              <c:strCache>
                <c:ptCount val="5"/>
                <c:pt idx="0">
                  <c:v>до 22 лет</c:v>
                </c:pt>
                <c:pt idx="1">
                  <c:v>22-35 лет</c:v>
                </c:pt>
                <c:pt idx="2">
                  <c:v>36-45 лет</c:v>
                </c:pt>
                <c:pt idx="3">
                  <c:v>46-60 лет</c:v>
                </c:pt>
                <c:pt idx="4">
                  <c:v>более 60 лет</c:v>
                </c:pt>
              </c:strCache>
            </c:strRef>
          </c:cat>
          <c:val>
            <c:numRef>
              <c:f>'ВСЕ-возраст'!$B$5:$F$5</c:f>
              <c:numCache>
                <c:formatCode>0</c:formatCode>
                <c:ptCount val="5"/>
                <c:pt idx="0">
                  <c:v>10.344827586206897</c:v>
                </c:pt>
                <c:pt idx="1">
                  <c:v>44.244604316546763</c:v>
                </c:pt>
                <c:pt idx="2">
                  <c:v>41.12903225806452</c:v>
                </c:pt>
                <c:pt idx="3">
                  <c:v>39.655172413793103</c:v>
                </c:pt>
                <c:pt idx="4">
                  <c:v>38.356164383561641</c:v>
                </c:pt>
              </c:numCache>
            </c:numRef>
          </c:val>
        </c:ser>
        <c:dLbls>
          <c:showVal val="1"/>
        </c:dLbls>
        <c:axId val="82240640"/>
        <c:axId val="82242176"/>
      </c:barChart>
      <c:catAx>
        <c:axId val="82240640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82242176"/>
        <c:crosses val="autoZero"/>
        <c:auto val="1"/>
        <c:lblAlgn val="ctr"/>
        <c:lblOffset val="100"/>
        <c:tickLblSkip val="1"/>
        <c:tickMarkSkip val="1"/>
      </c:catAx>
      <c:valAx>
        <c:axId val="82242176"/>
        <c:scaling>
          <c:orientation val="minMax"/>
        </c:scaling>
        <c:axPos val="l"/>
        <c:title>
          <c:tx>
            <c:rich>
              <a:bodyPr rot="0" vert="horz"/>
              <a:lstStyle/>
              <a:p>
                <a:pPr algn="ctr">
                  <a:defRPr sz="120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r>
                  <a:rPr lang="ru-RU" sz="1200"/>
                  <a:t>%</a:t>
                </a:r>
              </a:p>
            </c:rich>
          </c:tx>
          <c:layout>
            <c:manualLayout>
              <c:xMode val="edge"/>
              <c:yMode val="edge"/>
              <c:x val="1.421108419139915E-3"/>
              <c:y val="4.4107611548556462E-2"/>
            </c:manualLayout>
          </c:layout>
          <c:spPr>
            <a:noFill/>
            <a:ln w="25400">
              <a:noFill/>
            </a:ln>
          </c:spPr>
        </c:title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82240640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3.6317868354690974E-2"/>
          <c:y val="0.8719055118110236"/>
          <c:w val="0.93966689825536531"/>
          <c:h val="0.10669073682862817"/>
        </c:manualLayout>
      </c:layout>
      <c:spPr>
        <a:noFill/>
        <a:ln w="25400">
          <a:noFill/>
        </a:ln>
      </c:spPr>
      <c:txPr>
        <a:bodyPr/>
        <a:lstStyle/>
        <a:p>
          <a:pPr>
            <a:defRPr sz="1400" b="1" i="0" u="none" strike="noStrike" baseline="0">
              <a:solidFill>
                <a:srgbClr val="000000"/>
              </a:solidFill>
              <a:latin typeface="Arial Cyr"/>
              <a:ea typeface="Arial Cyr"/>
              <a:cs typeface="Arial Cyr"/>
            </a:defRPr>
          </a:pPr>
          <a:endParaRPr lang="ru-RU"/>
        </a:p>
      </c:txPr>
    </c:legend>
    <c:plotVisOnly val="1"/>
    <c:dispBlanksAs val="gap"/>
  </c:chart>
  <c:spPr>
    <a:noFill/>
    <a:ln w="9525">
      <a:noFill/>
    </a:ln>
  </c:spPr>
  <c:txPr>
    <a:bodyPr/>
    <a:lstStyle/>
    <a:p>
      <a:pPr>
        <a:defRPr sz="975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>
        <c:manualLayout>
          <c:layoutTarget val="inner"/>
          <c:xMode val="edge"/>
          <c:yMode val="edge"/>
          <c:x val="8.1395406604434464E-2"/>
          <c:y val="7.5801857179666407E-2"/>
          <c:w val="0.8982564514560798"/>
          <c:h val="0.41085886323033177"/>
        </c:manualLayout>
      </c:layout>
      <c:barChart>
        <c:barDir val="col"/>
        <c:grouping val="clustered"/>
        <c:ser>
          <c:idx val="0"/>
          <c:order val="0"/>
          <c:tx>
            <c:strRef>
              <c:f>ВСЕ!$A$2</c:f>
              <c:strCache>
                <c:ptCount val="1"/>
                <c:pt idx="0">
                  <c:v>Тематическая инф. </c:v>
                </c:pt>
              </c:strCache>
            </c:strRef>
          </c:tx>
          <c:spPr>
            <a:solidFill>
              <a:srgbClr val="C00000"/>
            </a:solidFill>
            <a:ln w="12700">
              <a:solidFill>
                <a:srgbClr val="000000"/>
              </a:solidFill>
              <a:prstDash val="solid"/>
            </a:ln>
          </c:spPr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strRef>
              <c:f>ВСЕ!$B$1:$F$1</c:f>
              <c:strCache>
                <c:ptCount val="5"/>
                <c:pt idx="0">
                  <c:v>Администрация</c:v>
                </c:pt>
                <c:pt idx="1">
                  <c:v>Рук. подразд.; гл.н.с.</c:v>
                </c:pt>
                <c:pt idx="2">
                  <c:v>Вед.н.с.; с.н.с.</c:v>
                </c:pt>
                <c:pt idx="3">
                  <c:v>Н.с.; м.н.с.</c:v>
                </c:pt>
                <c:pt idx="4">
                  <c:v>Асп.; магистрант</c:v>
                </c:pt>
              </c:strCache>
            </c:strRef>
          </c:cat>
          <c:val>
            <c:numRef>
              <c:f>ВСЕ!$B$2:$F$2</c:f>
              <c:numCache>
                <c:formatCode>0</c:formatCode>
                <c:ptCount val="5"/>
                <c:pt idx="0">
                  <c:v>69.230769230769226</c:v>
                </c:pt>
                <c:pt idx="1">
                  <c:v>66.515837104072389</c:v>
                </c:pt>
                <c:pt idx="2">
                  <c:v>69.556451612903231</c:v>
                </c:pt>
                <c:pt idx="3">
                  <c:v>69.516728624535318</c:v>
                </c:pt>
                <c:pt idx="4">
                  <c:v>79.591836734693871</c:v>
                </c:pt>
              </c:numCache>
            </c:numRef>
          </c:val>
        </c:ser>
        <c:ser>
          <c:idx val="1"/>
          <c:order val="1"/>
          <c:tx>
            <c:strRef>
              <c:f>ВСЕ!$A$3</c:f>
              <c:strCache>
                <c:ptCount val="1"/>
                <c:pt idx="0">
                  <c:v>Импакт-фактор ж-ов 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strRef>
              <c:f>ВСЕ!$B$1:$F$1</c:f>
              <c:strCache>
                <c:ptCount val="5"/>
                <c:pt idx="0">
                  <c:v>Администрация</c:v>
                </c:pt>
                <c:pt idx="1">
                  <c:v>Рук. подразд.; гл.н.с.</c:v>
                </c:pt>
                <c:pt idx="2">
                  <c:v>Вед.н.с.; с.н.с.</c:v>
                </c:pt>
                <c:pt idx="3">
                  <c:v>Н.с.; м.н.с.</c:v>
                </c:pt>
                <c:pt idx="4">
                  <c:v>Асп.; магистрант</c:v>
                </c:pt>
              </c:strCache>
            </c:strRef>
          </c:cat>
          <c:val>
            <c:numRef>
              <c:f>ВСЕ!$B$3:$F$3</c:f>
              <c:numCache>
                <c:formatCode>0</c:formatCode>
                <c:ptCount val="5"/>
                <c:pt idx="0">
                  <c:v>56.92307692307692</c:v>
                </c:pt>
                <c:pt idx="1">
                  <c:v>49.321266968325794</c:v>
                </c:pt>
                <c:pt idx="2">
                  <c:v>42.741935483870968</c:v>
                </c:pt>
                <c:pt idx="3">
                  <c:v>42.007434944237922</c:v>
                </c:pt>
                <c:pt idx="4">
                  <c:v>28.571428571428569</c:v>
                </c:pt>
              </c:numCache>
            </c:numRef>
          </c:val>
        </c:ser>
        <c:ser>
          <c:idx val="2"/>
          <c:order val="2"/>
          <c:tx>
            <c:strRef>
              <c:f>ВСЕ!$A$4</c:f>
              <c:strCache>
                <c:ptCount val="1"/>
                <c:pt idx="0">
                  <c:v>Цитирование ученого</c:v>
                </c:pt>
              </c:strCache>
            </c:strRef>
          </c:tx>
          <c:spPr>
            <a:solidFill>
              <a:srgbClr val="FFFF00"/>
            </a:solidFill>
            <a:ln w="12700">
              <a:solidFill>
                <a:srgbClr val="000000"/>
              </a:solidFill>
              <a:prstDash val="solid"/>
            </a:ln>
          </c:spPr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strRef>
              <c:f>ВСЕ!$B$1:$F$1</c:f>
              <c:strCache>
                <c:ptCount val="5"/>
                <c:pt idx="0">
                  <c:v>Администрация</c:v>
                </c:pt>
                <c:pt idx="1">
                  <c:v>Рук. подразд.; гл.н.с.</c:v>
                </c:pt>
                <c:pt idx="2">
                  <c:v>Вед.н.с.; с.н.с.</c:v>
                </c:pt>
                <c:pt idx="3">
                  <c:v>Н.с.; м.н.с.</c:v>
                </c:pt>
                <c:pt idx="4">
                  <c:v>Асп.; магистрант</c:v>
                </c:pt>
              </c:strCache>
            </c:strRef>
          </c:cat>
          <c:val>
            <c:numRef>
              <c:f>ВСЕ!$B$4:$F$4</c:f>
              <c:numCache>
                <c:formatCode>0</c:formatCode>
                <c:ptCount val="5"/>
                <c:pt idx="0">
                  <c:v>73.846153846153854</c:v>
                </c:pt>
                <c:pt idx="1">
                  <c:v>52.036199095022631</c:v>
                </c:pt>
                <c:pt idx="2">
                  <c:v>40.322580645161288</c:v>
                </c:pt>
                <c:pt idx="3">
                  <c:v>39.405204460966544</c:v>
                </c:pt>
                <c:pt idx="4">
                  <c:v>26.530612244897959</c:v>
                </c:pt>
              </c:numCache>
            </c:numRef>
          </c:val>
        </c:ser>
        <c:ser>
          <c:idx val="3"/>
          <c:order val="3"/>
          <c:tx>
            <c:strRef>
              <c:f>ВСЕ!$A$5</c:f>
              <c:strCache>
                <c:ptCount val="1"/>
                <c:pt idx="0">
                  <c:v>Межд.сотр.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strRef>
              <c:f>ВСЕ!$B$1:$F$1</c:f>
              <c:strCache>
                <c:ptCount val="5"/>
                <c:pt idx="0">
                  <c:v>Администрация</c:v>
                </c:pt>
                <c:pt idx="1">
                  <c:v>Рук. подразд.; гл.н.с.</c:v>
                </c:pt>
                <c:pt idx="2">
                  <c:v>Вед.н.с.; с.н.с.</c:v>
                </c:pt>
                <c:pt idx="3">
                  <c:v>Н.с.; м.н.с.</c:v>
                </c:pt>
                <c:pt idx="4">
                  <c:v>Асп.; магистрант</c:v>
                </c:pt>
              </c:strCache>
            </c:strRef>
          </c:cat>
          <c:val>
            <c:numRef>
              <c:f>ВСЕ!$B$5:$F$5</c:f>
              <c:numCache>
                <c:formatCode>0</c:formatCode>
                <c:ptCount val="5"/>
                <c:pt idx="0">
                  <c:v>46.153846153846153</c:v>
                </c:pt>
                <c:pt idx="1">
                  <c:v>41.628959276018101</c:v>
                </c:pt>
                <c:pt idx="2">
                  <c:v>39.516129032258064</c:v>
                </c:pt>
                <c:pt idx="3">
                  <c:v>44.609665427509292</c:v>
                </c:pt>
                <c:pt idx="4">
                  <c:v>32.653061224489797</c:v>
                </c:pt>
              </c:numCache>
            </c:numRef>
          </c:val>
        </c:ser>
        <c:dLbls>
          <c:showVal val="1"/>
        </c:dLbls>
        <c:axId val="88166784"/>
        <c:axId val="88183168"/>
      </c:barChart>
      <c:catAx>
        <c:axId val="88166784"/>
        <c:scaling>
          <c:orientation val="minMax"/>
        </c:scaling>
        <c:axPos val="b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88183168"/>
        <c:crosses val="autoZero"/>
        <c:auto val="1"/>
        <c:lblAlgn val="ctr"/>
        <c:lblOffset val="100"/>
        <c:tickLblSkip val="1"/>
        <c:tickMarkSkip val="1"/>
      </c:catAx>
      <c:valAx>
        <c:axId val="88183168"/>
        <c:scaling>
          <c:orientation val="minMax"/>
        </c:scaling>
        <c:axPos val="l"/>
        <c:title>
          <c:tx>
            <c:rich>
              <a:bodyPr rot="0" vert="horz"/>
              <a:lstStyle/>
              <a:p>
                <a:pPr algn="ctr">
                  <a:defRPr sz="105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r>
                  <a:rPr lang="ru-RU"/>
                  <a:t>%</a:t>
                </a:r>
              </a:p>
            </c:rich>
          </c:tx>
          <c:layout>
            <c:manualLayout>
              <c:xMode val="edge"/>
              <c:yMode val="edge"/>
              <c:x val="7.2674470182530794E-3"/>
              <c:y val="7.8717313225038291E-2"/>
            </c:manualLayout>
          </c:layout>
          <c:spPr>
            <a:noFill/>
            <a:ln w="25400">
              <a:noFill/>
            </a:ln>
          </c:spPr>
        </c:title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88166784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layout>
        <c:manualLayout>
          <c:xMode val="edge"/>
          <c:yMode val="edge"/>
          <c:x val="9.3007265779435078E-3"/>
          <c:y val="0.82925112510036469"/>
          <c:w val="0.97527532610061041"/>
          <c:h val="0.15034201701651048"/>
        </c:manualLayout>
      </c:layout>
      <c:spPr>
        <a:noFill/>
        <a:ln w="25400">
          <a:noFill/>
        </a:ln>
      </c:spPr>
      <c:txPr>
        <a:bodyPr/>
        <a:lstStyle/>
        <a:p>
          <a:pPr>
            <a:defRPr sz="1400" b="1" i="0" u="none" strike="noStrike" baseline="0">
              <a:solidFill>
                <a:srgbClr val="000000"/>
              </a:solidFill>
              <a:latin typeface="Arial Cyr"/>
              <a:ea typeface="Arial Cyr"/>
              <a:cs typeface="Arial Cyr"/>
            </a:defRPr>
          </a:pPr>
          <a:endParaRPr lang="ru-RU"/>
        </a:p>
      </c:txPr>
    </c:legend>
    <c:plotVisOnly val="1"/>
    <c:dispBlanksAs val="gap"/>
  </c:chart>
  <c:spPr>
    <a:noFill/>
    <a:ln w="9525">
      <a:noFill/>
    </a:ln>
  </c:spPr>
  <c:txPr>
    <a:bodyPr/>
    <a:lstStyle/>
    <a:p>
      <a:pPr>
        <a:defRPr sz="105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22D545-2328-4045-A7D4-7A77F8F977D0}" type="datetimeFigureOut">
              <a:rPr lang="ru-RU" smtClean="0"/>
              <a:pPr/>
              <a:t>19.06.2011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23B6CD-185C-48B4-95DB-FFE5D3358C3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 протяжении всего периода своего существования Библиотекой по естественным наукам РАН (БЕН РАН) уделяется большое внимание изучению информационных потребностей пользователей [1-7]. В текущем году было осуществлено исследование, направленное на сбор сведений о справочно-библиографическом и информационном обслуживании в научной библиотеке для различных категорий пользователей. Для проведения опроса была разработана анкета, содержащая вопросы о должности и возрасте  респондентов, их информированности об услугах библиотеки, способах получения ими библиографических и полнотекстовых данных, а также других дополнительных услугах, которые могут быть предоставлены пользователям. Анкета была представлена на Интернет-сайте БЕН РАН. Пользователи через Интернет заполняли необходимые поля формы, и их ответы вводились в реляционную базу данных (БД)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SQL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-сервера. После завершения опроса БД была обработана в автоматизированном режиме специальными программными средствами.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23B6CD-185C-48B4-95DB-FFE5D3358C38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Для всех категорий пользователей (кроме «Администрация») отмечено значительное преобладание заинтересованности в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библиометрических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сведениях по тематике исследований. В свою очередь достаточно логично, что представители администрации НИИ РАН, в первую очередь, хотели ли бы получать данные, связанные с цитированием организации, отдельных специалистов и т.п.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23B6CD-185C-48B4-95DB-FFE5D3358C38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 настоящее время еще одна проблема, зачастую стоящая перед российским научным сообществом, заключается в низкой эффективности преобразования результатов фундаментальных исследований в практические разработки с целью их применения в различных областях науки и техники. Многие патентные службы в учреждениях РАН были ликвидированы в постсоветский период. Поэтому предлагаемая анкета содержала также вопрос о необходимости патентного информирования пользователей. Выяснилось, что более 44% респондентов заинтересованы в подобном виде обслуживания. А в рамках определенных категорий опрошенных, например, со стороны администрации НИИ РАН,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востребованность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патентного информирования даже превышает 50%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23B6CD-185C-48B4-95DB-FFE5D3358C38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Сегодня существуют различные информационные продукты для обеспечения научных исследований, которые предоставляют широчайшие возможности информационной поддержки, и пользователям необходимо знать о них для того, чтобы  максимально эффективно ими воспользоваться. В этой связи один из вопросов заключался в сборе сведений о необходимости обучающих семинаров и тренингов, посвященных использованию конкретных сетевых ресурсов. Около 60% высказались за организацию таких мероприятий, при этом достаточно высокая заинтересованность отмечена для всех категорий пользователей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23B6CD-185C-48B4-95DB-FFE5D3358C38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Изменения информационной инфраструктуры обеспечения научного процесса отражаются и на предпочтениях пользователей научных библиотек. Проведенное исследование подтверждает целесообразность внедрения новейших форм справочно-библиографического и информационного обслуживания ученых РАН, а также позволяет наметить пути повышения качества предоставляемых услуг.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23B6CD-185C-48B4-95DB-FFE5D3358C38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23B6CD-185C-48B4-95DB-FFE5D3358C38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 анкетировании принимали участие библиотеки ЦБС БЕН РАН, являющиеся структурными подразделениями БЕН РАН. Считаем проведенное исследование репрезентативным, количество обработанных анкет составило 1246. </a:t>
            </a:r>
          </a:p>
          <a:p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Участникам опроса предлагалось выбрать, к какой возрастной группе они относятся, а также, к какой из шести категорий - с точки зрения занимаемой позиции. Самую многочисленную группу среди анкетируемых (рис. 1) составили ведущие специалисты НИУ РАН (40 %), совместно со следующим массивом респондентов («научный сотрудник, младший научный сотрудник») количество опрошенных насчитывало 61%.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23B6CD-185C-48B4-95DB-FFE5D3358C38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Распределение пользователей с учетом возрастной категории отражает общую картину состояния кадров в РАН - самая многочисленная группа в возрасте старше 60 лет. Также приходится констатировать факт значительного разрыва между молодой и возрастной категорией пользователей: доля респондентов «36-45 лет» составила всего лишь десятую часть. 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23B6CD-185C-48B4-95DB-FFE5D3358C38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 ходе опроса нас интересовало, из каких источников пользователи БЕН РАН узнают о новых услугах и возможностях информационного обслуживания, в т.ч. о доступе к сетевым электронным ресурсам. Было предложено четыре наиболее распространенных канала получения новых сведений (рис.3). Самое большое количество голосов было отдано информированию, которое осуществляется непосредственно при общении с сотрудниками библиотеки. Следует отметить значимые показатели для оповещений, получаемых респондентами по электронной почте. Это указали 40 % опрошенных. </a:t>
            </a:r>
          </a:p>
          <a:p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Более подробно данные виды информировании были проанализированы с точки зрения принадлежности пользователей к различным профессиональным категориям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23B6CD-185C-48B4-95DB-FFE5D3358C38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Для всех групп респондентов самым распространенным является получение сведений об услугах библиотеки от ее сотрудников, особенно большие значения характерны для администрации и главных специалистов НИИ РАН. Эти же две категории пользователей, а также ведущие специалисты отметили «электронную почту» как один из весомых способов информирования, в отличие от сотрудников РАН, относящихся большей частью к молодым специалистам, которые отдали предпочтение традиционному каналу «доска объявлений».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23B6CD-185C-48B4-95DB-FFE5D3358C38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Следующая часть анкеты содержала вопросы о способах получения библиографической и полнотекстовой информации пользователями (самостоятельно или прибегая к услугам библиотеки). Порядка 50% респондентов обращаются за данными услугами в библиотеку, при этом отмечено устойчивое преобладание в предоставлении библиографических данных практически для всех категорий опрошенных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23B6CD-185C-48B4-95DB-FFE5D3358C38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23B6CD-185C-48B4-95DB-FFE5D3358C38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 последнее десятилетие значительно возрос интерес к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библиометрическим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индикаторам, отражающим различные направления научной деятельности. Предоставление таких данных библиотекой уже сегодня рассматривается как перспективная информационная услуга [8]. В этой связи один из вопрос в анкете был посвящен именно этому направлению, при этом пользователям было предложено несколько наиболее распространенных продуктов на основе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библиометрических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данных (сведения по тематике исследования; о цитировании; об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импакт-факторе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; о международном сотрудничестве). Результаты показали, что лишь 13% опрошенных не высказали своего интереса к получению подобной информации. Наибольший спрос был отмечен в пользу услуги по предоставлению тематических данных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23B6CD-185C-48B4-95DB-FFE5D3358C38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Особенно хотелось бы подчеркнуть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востребованность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такого вида сведений со стороны возрастной категории, относящейся к молодым специалистам до 35 лет </a:t>
            </a:r>
          </a:p>
          <a:p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Также более подробно интерес к </a:t>
            </a:r>
            <a:r>
              <a:rPr lang="ru-RU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библиометрической</a:t>
            </a:r>
            <a:r>
              <a:rPr lang="ru-RU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информации был проанализирован с точки зрения занимаемой должности респондентов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23B6CD-185C-48B4-95DB-FFE5D3358C38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71AC7-CD25-4957-808E-8FF27E0A2D5B}" type="datetime1">
              <a:rPr lang="ru-RU" smtClean="0"/>
              <a:t>19.06.2011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Таруса 2011 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FFDAD-5B74-476B-BE60-43309E16A6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B1BEF-EC40-4D77-A807-A3C144122735}" type="datetime1">
              <a:rPr lang="ru-RU" smtClean="0"/>
              <a:t>19.06.2011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Таруса 2011 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FFDAD-5B74-476B-BE60-43309E16A6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030CE-C9B0-43AF-BAF8-4E3A8F9B8AEB}" type="datetime1">
              <a:rPr lang="ru-RU" smtClean="0"/>
              <a:t>19.06.2011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Таруса 2011 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FFDAD-5B74-476B-BE60-43309E16A6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C414B-BFE4-42A9-9554-5135FD21DA9B}" type="datetime1">
              <a:rPr lang="ru-RU" smtClean="0"/>
              <a:t>19.06.2011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Таруса 2011 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FFDAD-5B74-476B-BE60-43309E16A6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71056-FBF8-43F2-AF5D-830BE01EA415}" type="datetime1">
              <a:rPr lang="ru-RU" smtClean="0"/>
              <a:t>19.06.2011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Таруса 2011 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FFDAD-5B74-476B-BE60-43309E16A6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8878C-E5DF-4930-B555-AFDFCE50F8DD}" type="datetime1">
              <a:rPr lang="ru-RU" smtClean="0"/>
              <a:t>19.06.2011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Таруса 2011 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FFDAD-5B74-476B-BE60-43309E16A6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F7212-29E6-4454-AC89-4DC7BB711187}" type="datetime1">
              <a:rPr lang="ru-RU" smtClean="0"/>
              <a:t>19.06.2011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Таруса 2011 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FFDAD-5B74-476B-BE60-43309E16A6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C2AB7-6633-460F-8E5B-89766AE7B9FA}" type="datetime1">
              <a:rPr lang="ru-RU" smtClean="0"/>
              <a:t>19.06.2011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Таруса 2011 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FFDAD-5B74-476B-BE60-43309E16A6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F136F-2A22-4EC6-9898-3B794CED21C7}" type="datetime1">
              <a:rPr lang="ru-RU" smtClean="0"/>
              <a:t>19.06.2011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Таруса 2011 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FFDAD-5B74-476B-BE60-43309E16A6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82621-7442-461C-BD8E-F9315720F05D}" type="datetime1">
              <a:rPr lang="ru-RU" smtClean="0"/>
              <a:t>19.06.2011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Таруса 2011 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FFDAD-5B74-476B-BE60-43309E16A6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DFB32-6EB5-470A-B3DD-23E74198BAA0}" type="datetime1">
              <a:rPr lang="ru-RU" smtClean="0"/>
              <a:t>19.06.2011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Таруса 2011 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FFDAD-5B74-476B-BE60-43309E16A6C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C0A528-C4DC-4A13-A868-55F2B58F0240}" type="datetime1">
              <a:rPr lang="ru-RU" smtClean="0"/>
              <a:t>19.06.2011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Таруса 2011 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3FFDAD-5B74-476B-BE60-43309E16A6C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  <a:alpha val="7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428604"/>
            <a:ext cx="9144000" cy="3386161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Анализ потребностей ученых и специалистов ЦБС БЕН РАН </a:t>
            </a:r>
            <a:br>
              <a:rPr lang="ru-RU" b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в информационных услугах </a:t>
            </a:r>
            <a:br>
              <a:rPr lang="ru-RU" b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научной библиотеки</a:t>
            </a:r>
            <a:endParaRPr lang="ru-RU" b="1" dirty="0">
              <a:solidFill>
                <a:srgbClr val="A5002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4357694"/>
            <a:ext cx="9144000" cy="1500198"/>
          </a:xfrm>
        </p:spPr>
        <p:txBody>
          <a:bodyPr>
            <a:normAutofit/>
          </a:bodyPr>
          <a:lstStyle/>
          <a:p>
            <a:r>
              <a:rPr lang="ru-RU" sz="3600" b="1" i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Н.А. Слащева, С.А. Власова, Н.В. Миронова </a:t>
            </a:r>
            <a:endParaRPr lang="ru-RU" sz="3600" b="1" i="1" dirty="0" smtClean="0">
              <a:solidFill>
                <a:srgbClr val="A5002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3600" b="1" i="1" dirty="0" smtClean="0">
              <a:solidFill>
                <a:srgbClr val="A5002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33290-E0E4-49DE-87DC-906934EBE9C6}" type="datetime1">
              <a:rPr lang="ru-RU" smtClean="0">
                <a:solidFill>
                  <a:srgbClr val="A50021"/>
                </a:solidFill>
              </a:rPr>
              <a:t>19.06.2011</a:t>
            </a:fld>
            <a:endParaRPr lang="ru-RU" dirty="0">
              <a:solidFill>
                <a:srgbClr val="A50021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z="2000" b="1" i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Таруса 2011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  <a:alpha val="7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5729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Доля ответов респондентов в своей должностной </a:t>
            </a:r>
            <a:r>
              <a:rPr lang="ru-RU" b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категории</a:t>
            </a:r>
            <a:endParaRPr lang="ru-RU" b="1" dirty="0">
              <a:solidFill>
                <a:srgbClr val="A5002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33290-E0E4-49DE-87DC-906934EBE9C6}" type="datetime1">
              <a:rPr lang="ru-RU" smtClean="0">
                <a:solidFill>
                  <a:srgbClr val="A50021"/>
                </a:solidFill>
              </a:rPr>
              <a:t>19.06.2011</a:t>
            </a:fld>
            <a:endParaRPr lang="ru-RU" dirty="0">
              <a:solidFill>
                <a:srgbClr val="A50021"/>
              </a:solidFill>
            </a:endParaRPr>
          </a:p>
        </p:txBody>
      </p:sp>
      <p:graphicFrame>
        <p:nvGraphicFramePr>
          <p:cNvPr id="7" name="Chart 1"/>
          <p:cNvGraphicFramePr>
            <a:graphicFrameLocks noGrp="1"/>
          </p:cNvGraphicFramePr>
          <p:nvPr>
            <p:ph idx="1"/>
          </p:nvPr>
        </p:nvGraphicFramePr>
        <p:xfrm>
          <a:off x="214282" y="1357298"/>
          <a:ext cx="8715436" cy="50006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  <a:alpha val="7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57298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Патентное информирование</a:t>
            </a:r>
            <a:endParaRPr lang="ru-RU" sz="4000" b="1" dirty="0">
              <a:solidFill>
                <a:srgbClr val="A5002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33290-E0E4-49DE-87DC-906934EBE9C6}" type="datetime1">
              <a:rPr lang="ru-RU" smtClean="0">
                <a:solidFill>
                  <a:srgbClr val="A50021"/>
                </a:solidFill>
              </a:rPr>
              <a:t>19.06.2011</a:t>
            </a:fld>
            <a:endParaRPr lang="ru-RU" dirty="0">
              <a:solidFill>
                <a:srgbClr val="A50021"/>
              </a:solidFill>
            </a:endParaRPr>
          </a:p>
        </p:txBody>
      </p:sp>
      <p:graphicFrame>
        <p:nvGraphicFramePr>
          <p:cNvPr id="6" name="Chart 1"/>
          <p:cNvGraphicFramePr>
            <a:graphicFrameLocks noGrp="1"/>
          </p:cNvGraphicFramePr>
          <p:nvPr>
            <p:ph idx="1"/>
          </p:nvPr>
        </p:nvGraphicFramePr>
        <p:xfrm>
          <a:off x="285750" y="1500188"/>
          <a:ext cx="8643938" cy="49292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  <a:alpha val="7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714488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Доля респондентов в своей должностной категории, </a:t>
            </a:r>
            <a:r>
              <a:rPr lang="ru-RU" sz="3600" b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заинтересованных </a:t>
            </a:r>
            <a:r>
              <a:rPr lang="ru-RU" sz="3600" b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в обучающих семинарах и </a:t>
            </a:r>
            <a:r>
              <a:rPr lang="ru-RU" sz="3600" b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тренингах</a:t>
            </a:r>
            <a:endParaRPr lang="ru-RU" sz="3600" b="1" dirty="0">
              <a:solidFill>
                <a:srgbClr val="A5002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33290-E0E4-49DE-87DC-906934EBE9C6}" type="datetime1">
              <a:rPr lang="ru-RU" smtClean="0">
                <a:solidFill>
                  <a:srgbClr val="A50021"/>
                </a:solidFill>
              </a:rPr>
              <a:t>19.06.2011</a:t>
            </a:fld>
            <a:endParaRPr lang="ru-RU" dirty="0">
              <a:solidFill>
                <a:srgbClr val="A50021"/>
              </a:solidFill>
            </a:endParaRPr>
          </a:p>
        </p:txBody>
      </p:sp>
      <p:graphicFrame>
        <p:nvGraphicFramePr>
          <p:cNvPr id="6" name="Chart 1"/>
          <p:cNvGraphicFramePr>
            <a:graphicFrameLocks noGrp="1"/>
          </p:cNvGraphicFramePr>
          <p:nvPr>
            <p:ph idx="1"/>
          </p:nvPr>
        </p:nvGraphicFramePr>
        <p:xfrm>
          <a:off x="214313" y="1714500"/>
          <a:ext cx="8715405" cy="47863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  <a:alpha val="7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71480"/>
          </a:xfrm>
        </p:spPr>
        <p:txBody>
          <a:bodyPr>
            <a:normAutofit/>
          </a:bodyPr>
          <a:lstStyle/>
          <a:p>
            <a:r>
              <a:rPr lang="ru-RU" sz="2500" b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Результаты анализа информационных потребностей </a:t>
            </a:r>
            <a:r>
              <a:rPr lang="ru-RU" sz="2500" b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показали</a:t>
            </a:r>
            <a:endParaRPr lang="ru-RU" sz="2500" b="1" dirty="0">
              <a:solidFill>
                <a:srgbClr val="A5002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0" y="571480"/>
            <a:ext cx="9144000" cy="6000792"/>
          </a:xfrm>
        </p:spPr>
        <p:txBody>
          <a:bodyPr>
            <a:noAutofit/>
          </a:bodyPr>
          <a:lstStyle/>
          <a:p>
            <a:pPr lvl="0"/>
            <a:r>
              <a:rPr lang="ru-RU" sz="1900" b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Следует развивать каналы автоматизированного информирования пользователей, в том числе посредством электронной почты, внедрения справочно-библиографического обслуживания в режиме </a:t>
            </a:r>
            <a:r>
              <a:rPr lang="ru-RU" sz="1900" b="1" dirty="0" err="1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он-лайн</a:t>
            </a:r>
            <a:r>
              <a:rPr lang="ru-RU" sz="1900" b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, сервиса «виртуальная справка» и т.п.</a:t>
            </a:r>
          </a:p>
          <a:p>
            <a:pPr lvl="0"/>
            <a:r>
              <a:rPr lang="ru-RU" sz="1900" b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Значительная часть пользователей заинтересована в организации обучающих мероприятий, посвященных использованию конкретных сетевых ресурсов, а также эффективному использования их возможностей в обеспечении научных исследований. </a:t>
            </a:r>
          </a:p>
          <a:p>
            <a:pPr lvl="0"/>
            <a:r>
              <a:rPr lang="ru-RU" sz="1900" b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Практически для всех категорий пользователей характерно преобладание знаний и навыков в работе с полнотекстовыми электронными источниками, по сравнению с библиографическими, что еще раз свидетельствует о перспективности развития и внедрения новых форм справочно-библиографического обслуживания.</a:t>
            </a:r>
          </a:p>
          <a:p>
            <a:pPr lvl="0"/>
            <a:r>
              <a:rPr lang="ru-RU" sz="1900" b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Предоставляемая библиотекой </a:t>
            </a:r>
            <a:r>
              <a:rPr lang="ru-RU" sz="1900" b="1" dirty="0" err="1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библиометрическая</a:t>
            </a:r>
            <a:r>
              <a:rPr lang="ru-RU" sz="1900" b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 информация (в особенности тематическая) востребована со стороны большинства респондентов. Особенно перспективной в этом аспекте видится категория пользователей, относящихся к молодым специалистам.</a:t>
            </a:r>
          </a:p>
          <a:p>
            <a:pPr lvl="0"/>
            <a:r>
              <a:rPr lang="ru-RU" sz="1900" b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Патентное информирование специалистов РАН может рассматриваться как одно из перспективных направлений деятельности современной научной библиотеки</a:t>
            </a:r>
            <a:r>
              <a:rPr lang="ru-RU" sz="1900" b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1900" b="1" dirty="0">
              <a:solidFill>
                <a:srgbClr val="A5002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  <a:alpha val="7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428604"/>
            <a:ext cx="9144000" cy="3386161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b="1" dirty="0">
              <a:solidFill>
                <a:srgbClr val="A5002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3857628"/>
            <a:ext cx="9144000" cy="1500198"/>
          </a:xfrm>
        </p:spPr>
        <p:txBody>
          <a:bodyPr>
            <a:normAutofit/>
          </a:bodyPr>
          <a:lstStyle/>
          <a:p>
            <a:r>
              <a:rPr lang="en-US" sz="3600" b="1" i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orb@benran.ru</a:t>
            </a:r>
          </a:p>
          <a:p>
            <a:r>
              <a:rPr lang="en-US" sz="3600" b="1" i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natsl@vega.protres.ru</a:t>
            </a:r>
            <a:endParaRPr lang="ru-RU" sz="3600" b="1" i="1" dirty="0" smtClean="0">
              <a:solidFill>
                <a:srgbClr val="A5002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33290-E0E4-49DE-87DC-906934EBE9C6}" type="datetime1">
              <a:rPr lang="ru-RU" smtClean="0">
                <a:solidFill>
                  <a:srgbClr val="A50021"/>
                </a:solidFill>
              </a:rPr>
              <a:t>19.06.2011</a:t>
            </a:fld>
            <a:endParaRPr lang="ru-RU" dirty="0">
              <a:solidFill>
                <a:srgbClr val="A50021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z="2000" b="1" i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Таруса 2011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  <a:alpha val="7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Распределение респондентов </a:t>
            </a:r>
            <a:r>
              <a:rPr lang="ru-RU" b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b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учетом занимаемой </a:t>
            </a:r>
            <a:r>
              <a:rPr lang="ru-RU" b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должности</a:t>
            </a:r>
            <a:endParaRPr lang="ru-RU" b="1" dirty="0">
              <a:solidFill>
                <a:srgbClr val="A5002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33290-E0E4-49DE-87DC-906934EBE9C6}" type="datetime1">
              <a:rPr lang="ru-RU" smtClean="0">
                <a:solidFill>
                  <a:srgbClr val="A50021"/>
                </a:solidFill>
              </a:rPr>
              <a:t>19.06.2011</a:t>
            </a:fld>
            <a:endParaRPr lang="ru-RU" dirty="0">
              <a:solidFill>
                <a:srgbClr val="A50021"/>
              </a:solidFill>
            </a:endParaRPr>
          </a:p>
        </p:txBody>
      </p:sp>
      <p:graphicFrame>
        <p:nvGraphicFramePr>
          <p:cNvPr id="8" name="Chart 1"/>
          <p:cNvGraphicFramePr>
            <a:graphicFrameLocks noGrp="1"/>
          </p:cNvGraphicFramePr>
          <p:nvPr>
            <p:ph idx="1"/>
          </p:nvPr>
        </p:nvGraphicFramePr>
        <p:xfrm>
          <a:off x="214282" y="1428736"/>
          <a:ext cx="8715436" cy="50006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  <a:alpha val="7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5729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Распределение респондентов </a:t>
            </a:r>
            <a:r>
              <a:rPr lang="ru-RU" b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b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учетом возрастной </a:t>
            </a:r>
            <a:r>
              <a:rPr lang="ru-RU" b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категории</a:t>
            </a:r>
            <a:endParaRPr lang="ru-RU" b="1" dirty="0">
              <a:solidFill>
                <a:srgbClr val="A5002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33290-E0E4-49DE-87DC-906934EBE9C6}" type="datetime1">
              <a:rPr lang="ru-RU" smtClean="0">
                <a:solidFill>
                  <a:srgbClr val="A50021"/>
                </a:solidFill>
              </a:rPr>
              <a:t>19.06.2011</a:t>
            </a:fld>
            <a:endParaRPr lang="ru-RU" dirty="0">
              <a:solidFill>
                <a:srgbClr val="A50021"/>
              </a:solidFill>
            </a:endParaRPr>
          </a:p>
        </p:txBody>
      </p:sp>
      <p:graphicFrame>
        <p:nvGraphicFramePr>
          <p:cNvPr id="7" name="Chart 1"/>
          <p:cNvGraphicFramePr>
            <a:graphicFrameLocks noGrp="1"/>
          </p:cNvGraphicFramePr>
          <p:nvPr>
            <p:ph idx="1"/>
          </p:nvPr>
        </p:nvGraphicFramePr>
        <p:xfrm>
          <a:off x="0" y="1357298"/>
          <a:ext cx="8929718" cy="50006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  <a:alpha val="7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5729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Распределение ответов респондентов по видам </a:t>
            </a:r>
            <a:r>
              <a:rPr lang="ru-RU" b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информирования</a:t>
            </a:r>
            <a:endParaRPr lang="ru-RU" b="1" dirty="0">
              <a:solidFill>
                <a:srgbClr val="A5002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33290-E0E4-49DE-87DC-906934EBE9C6}" type="datetime1">
              <a:rPr lang="ru-RU" smtClean="0">
                <a:solidFill>
                  <a:srgbClr val="A50021"/>
                </a:solidFill>
              </a:rPr>
              <a:t>19.06.2011</a:t>
            </a:fld>
            <a:endParaRPr lang="ru-RU" dirty="0">
              <a:solidFill>
                <a:srgbClr val="A50021"/>
              </a:solidFill>
            </a:endParaRPr>
          </a:p>
        </p:txBody>
      </p:sp>
      <p:graphicFrame>
        <p:nvGraphicFramePr>
          <p:cNvPr id="6" name="Chart 1"/>
          <p:cNvGraphicFramePr>
            <a:graphicFrameLocks noGrp="1"/>
          </p:cNvGraphicFramePr>
          <p:nvPr>
            <p:ph idx="1"/>
          </p:nvPr>
        </p:nvGraphicFramePr>
        <p:xfrm>
          <a:off x="0" y="1428736"/>
          <a:ext cx="9001156" cy="50720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  <a:alpha val="7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00174"/>
          </a:xfrm>
        </p:spPr>
        <p:txBody>
          <a:bodyPr>
            <a:noAutofit/>
          </a:bodyPr>
          <a:lstStyle/>
          <a:p>
            <a:r>
              <a:rPr lang="ru-RU" sz="3800" b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Доля ответов респондентов </a:t>
            </a:r>
            <a:r>
              <a:rPr lang="ru-RU" sz="3800" b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800" b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800" b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3800" b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своей </a:t>
            </a:r>
            <a:r>
              <a:rPr lang="ru-RU" sz="3800" b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должностной </a:t>
            </a:r>
            <a:r>
              <a:rPr lang="ru-RU" sz="3800" b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категории </a:t>
            </a:r>
            <a:r>
              <a:rPr lang="ru-RU" sz="3800" b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800" b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800" b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3800" b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видам </a:t>
            </a:r>
            <a:r>
              <a:rPr lang="ru-RU" sz="3800" b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информирования</a:t>
            </a:r>
            <a:endParaRPr lang="ru-RU" sz="3800" b="1" dirty="0">
              <a:solidFill>
                <a:srgbClr val="A5002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33290-E0E4-49DE-87DC-906934EBE9C6}" type="datetime1">
              <a:rPr lang="ru-RU" smtClean="0">
                <a:solidFill>
                  <a:srgbClr val="A50021"/>
                </a:solidFill>
              </a:rPr>
              <a:t>19.06.2011</a:t>
            </a:fld>
            <a:endParaRPr lang="ru-RU" dirty="0">
              <a:solidFill>
                <a:srgbClr val="A50021"/>
              </a:solidFill>
            </a:endParaRPr>
          </a:p>
        </p:txBody>
      </p:sp>
      <p:graphicFrame>
        <p:nvGraphicFramePr>
          <p:cNvPr id="7" name="Chart 1"/>
          <p:cNvGraphicFramePr>
            <a:graphicFrameLocks noGrp="1"/>
          </p:cNvGraphicFramePr>
          <p:nvPr>
            <p:ph idx="1"/>
          </p:nvPr>
        </p:nvGraphicFramePr>
        <p:xfrm>
          <a:off x="142844" y="1600200"/>
          <a:ext cx="8858312" cy="49006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  <a:alpha val="7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5729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Доля ответов респондентов в своей должностной </a:t>
            </a:r>
            <a:r>
              <a:rPr lang="ru-RU" b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категории</a:t>
            </a:r>
            <a:endParaRPr lang="ru-RU" b="1" dirty="0">
              <a:solidFill>
                <a:srgbClr val="A5002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33290-E0E4-49DE-87DC-906934EBE9C6}" type="datetime1">
              <a:rPr lang="ru-RU" smtClean="0">
                <a:solidFill>
                  <a:srgbClr val="A50021"/>
                </a:solidFill>
              </a:rPr>
              <a:t>19.06.2011</a:t>
            </a:fld>
            <a:endParaRPr lang="ru-RU" dirty="0">
              <a:solidFill>
                <a:srgbClr val="A50021"/>
              </a:solidFill>
            </a:endParaRPr>
          </a:p>
        </p:txBody>
      </p:sp>
      <p:graphicFrame>
        <p:nvGraphicFramePr>
          <p:cNvPr id="6" name="Chart 1"/>
          <p:cNvGraphicFramePr>
            <a:graphicFrameLocks noGrp="1"/>
          </p:cNvGraphicFramePr>
          <p:nvPr>
            <p:ph idx="1"/>
          </p:nvPr>
        </p:nvGraphicFramePr>
        <p:xfrm>
          <a:off x="214282" y="1357298"/>
          <a:ext cx="8715436" cy="50720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  <a:alpha val="7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5729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Доля ответов респондентов в своей возрастной категории</a:t>
            </a:r>
            <a:endParaRPr lang="ru-RU" b="1" dirty="0">
              <a:solidFill>
                <a:srgbClr val="A5002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33290-E0E4-49DE-87DC-906934EBE9C6}" type="datetime1">
              <a:rPr lang="ru-RU" smtClean="0">
                <a:solidFill>
                  <a:srgbClr val="A50021"/>
                </a:solidFill>
              </a:rPr>
              <a:t>19.06.2011</a:t>
            </a:fld>
            <a:endParaRPr lang="ru-RU" dirty="0">
              <a:solidFill>
                <a:srgbClr val="A50021"/>
              </a:solidFill>
            </a:endParaRPr>
          </a:p>
        </p:txBody>
      </p:sp>
      <p:graphicFrame>
        <p:nvGraphicFramePr>
          <p:cNvPr id="6" name="Chart 2"/>
          <p:cNvGraphicFramePr>
            <a:graphicFrameLocks noGrp="1"/>
          </p:cNvGraphicFramePr>
          <p:nvPr>
            <p:ph idx="1"/>
          </p:nvPr>
        </p:nvGraphicFramePr>
        <p:xfrm>
          <a:off x="214282" y="1428736"/>
          <a:ext cx="8643998" cy="48577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  <a:alpha val="7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71612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Доля ответов респондентов, </a:t>
            </a:r>
            <a:br>
              <a:rPr lang="ru-RU" sz="3600" b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заинтересованных в </a:t>
            </a:r>
            <a:r>
              <a:rPr lang="ru-RU" sz="3600" b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err="1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библиометрической</a:t>
            </a:r>
            <a:r>
              <a:rPr lang="ru-RU" sz="3600" b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информации</a:t>
            </a:r>
            <a:endParaRPr lang="ru-RU" sz="3600" b="1" dirty="0">
              <a:solidFill>
                <a:srgbClr val="A5002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33290-E0E4-49DE-87DC-906934EBE9C6}" type="datetime1">
              <a:rPr lang="ru-RU" smtClean="0">
                <a:solidFill>
                  <a:srgbClr val="A50021"/>
                </a:solidFill>
              </a:rPr>
              <a:t>19.06.2011</a:t>
            </a:fld>
            <a:endParaRPr lang="ru-RU" dirty="0">
              <a:solidFill>
                <a:srgbClr val="A50021"/>
              </a:solidFill>
            </a:endParaRPr>
          </a:p>
        </p:txBody>
      </p:sp>
      <p:graphicFrame>
        <p:nvGraphicFramePr>
          <p:cNvPr id="6" name="Chart 1"/>
          <p:cNvGraphicFramePr>
            <a:graphicFrameLocks noGrp="1"/>
          </p:cNvGraphicFramePr>
          <p:nvPr>
            <p:ph idx="1"/>
          </p:nvPr>
        </p:nvGraphicFramePr>
        <p:xfrm>
          <a:off x="0" y="1600200"/>
          <a:ext cx="9144000" cy="48291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  <a:alpha val="7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57298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Доля ответов респондентов в своей возрастной </a:t>
            </a:r>
            <a:r>
              <a:rPr lang="ru-RU" b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категории</a:t>
            </a:r>
            <a:endParaRPr lang="ru-RU" b="1" dirty="0">
              <a:solidFill>
                <a:srgbClr val="A5002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33290-E0E4-49DE-87DC-906934EBE9C6}" type="datetime1">
              <a:rPr lang="ru-RU" smtClean="0">
                <a:solidFill>
                  <a:srgbClr val="A50021"/>
                </a:solidFill>
              </a:rPr>
              <a:t>19.06.2011</a:t>
            </a:fld>
            <a:endParaRPr lang="ru-RU" dirty="0">
              <a:solidFill>
                <a:srgbClr val="A50021"/>
              </a:solidFill>
            </a:endParaRPr>
          </a:p>
        </p:txBody>
      </p:sp>
      <p:graphicFrame>
        <p:nvGraphicFramePr>
          <p:cNvPr id="6" name="Chart 1"/>
          <p:cNvGraphicFramePr>
            <a:graphicFrameLocks noGrp="1"/>
          </p:cNvGraphicFramePr>
          <p:nvPr>
            <p:ph idx="1"/>
          </p:nvPr>
        </p:nvGraphicFramePr>
        <p:xfrm>
          <a:off x="142844" y="1357298"/>
          <a:ext cx="8786874" cy="50720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1166</Words>
  <Application>Microsoft Office PowerPoint</Application>
  <PresentationFormat>Экран (4:3)</PresentationFormat>
  <Paragraphs>89</Paragraphs>
  <Slides>14</Slides>
  <Notes>14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Анализ потребностей ученых и специалистов ЦБС БЕН РАН  в информационных услугах  научной библиотеки</vt:lpstr>
      <vt:lpstr>Распределение респондентов  с учетом занимаемой должности</vt:lpstr>
      <vt:lpstr>Распределение респондентов  с учетом возрастной категории</vt:lpstr>
      <vt:lpstr>Распределение ответов респондентов по видам информирования</vt:lpstr>
      <vt:lpstr>Доля ответов респондентов  в своей должностной категории  по видам информирования</vt:lpstr>
      <vt:lpstr>Доля ответов респондентов в своей должностной категории</vt:lpstr>
      <vt:lpstr>Доля ответов респондентов в своей возрастной категории</vt:lpstr>
      <vt:lpstr>Доля ответов респондентов,  заинтересованных в  библиометрической информации</vt:lpstr>
      <vt:lpstr>Доля ответов респондентов в своей возрастной категории</vt:lpstr>
      <vt:lpstr>Доля ответов респондентов в своей должностной категории</vt:lpstr>
      <vt:lpstr>Патентное информирование</vt:lpstr>
      <vt:lpstr>Доля респондентов в своей должностной категории, заинтересованных в обучающих семинарах и тренингах</vt:lpstr>
      <vt:lpstr>Результаты анализа информационных потребностей показали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марп</dc:title>
  <dc:creator>fs</dc:creator>
  <cp:lastModifiedBy>fs</cp:lastModifiedBy>
  <cp:revision>35</cp:revision>
  <dcterms:created xsi:type="dcterms:W3CDTF">2011-06-18T12:16:23Z</dcterms:created>
  <dcterms:modified xsi:type="dcterms:W3CDTF">2011-06-19T16:48:11Z</dcterms:modified>
</cp:coreProperties>
</file>