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sldIdLst>
    <p:sldId id="256" r:id="rId2"/>
    <p:sldId id="294" r:id="rId3"/>
    <p:sldId id="298" r:id="rId4"/>
    <p:sldId id="299" r:id="rId5"/>
    <p:sldId id="300" r:id="rId6"/>
    <p:sldId id="301" r:id="rId7"/>
    <p:sldId id="295" r:id="rId8"/>
    <p:sldId id="302" r:id="rId9"/>
    <p:sldId id="303" r:id="rId10"/>
    <p:sldId id="297" r:id="rId11"/>
    <p:sldId id="304" r:id="rId12"/>
    <p:sldId id="257" r:id="rId13"/>
    <p:sldId id="293" r:id="rId14"/>
    <p:sldId id="258" r:id="rId15"/>
    <p:sldId id="261" r:id="rId16"/>
    <p:sldId id="259" r:id="rId17"/>
    <p:sldId id="305" r:id="rId18"/>
    <p:sldId id="309" r:id="rId19"/>
    <p:sldId id="310" r:id="rId20"/>
    <p:sldId id="307" r:id="rId21"/>
    <p:sldId id="306" r:id="rId22"/>
    <p:sldId id="271" r:id="rId23"/>
    <p:sldId id="272" r:id="rId24"/>
    <p:sldId id="273" r:id="rId25"/>
    <p:sldId id="263" r:id="rId26"/>
    <p:sldId id="264" r:id="rId27"/>
    <p:sldId id="265" r:id="rId28"/>
    <p:sldId id="282" r:id="rId29"/>
    <p:sldId id="283" r:id="rId30"/>
    <p:sldId id="284" r:id="rId31"/>
    <p:sldId id="285" r:id="rId32"/>
    <p:sldId id="286" r:id="rId33"/>
    <p:sldId id="308" r:id="rId34"/>
    <p:sldId id="266" r:id="rId35"/>
    <p:sldId id="267" r:id="rId36"/>
    <p:sldId id="268" r:id="rId37"/>
    <p:sldId id="269" r:id="rId38"/>
    <p:sldId id="270" r:id="rId39"/>
    <p:sldId id="311" r:id="rId40"/>
    <p:sldId id="312" r:id="rId41"/>
    <p:sldId id="313" r:id="rId42"/>
    <p:sldId id="287" r:id="rId43"/>
    <p:sldId id="289" r:id="rId44"/>
    <p:sldId id="274" r:id="rId45"/>
    <p:sldId id="275" r:id="rId46"/>
    <p:sldId id="276" r:id="rId47"/>
    <p:sldId id="280" r:id="rId48"/>
    <p:sldId id="281" r:id="rId49"/>
    <p:sldId id="291" r:id="rId50"/>
    <p:sldId id="29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>
        <p:scale>
          <a:sx n="87" d="100"/>
          <a:sy n="87" d="100"/>
        </p:scale>
        <p:origin x="-1330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72D7A-ED96-425D-856C-021C7B6C344E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F52CA-61B1-46DA-BEDA-62FAD8D1C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4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C353-9459-41FA-8F74-5F63A60EEF93}" type="datetime1">
              <a:rPr lang="ru-RU" smtClean="0"/>
              <a:t>02.03.2022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7CF1-2931-41E4-9D04-6BA8B1630293}" type="datetime1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7D55-BE37-42A7-8716-C0B4275BB959}" type="datetime1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4060-6745-41F5-B647-F82E76CE2142}" type="datetime1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2F06-CE32-4011-9D29-D5772CB3FCFF}" type="datetime1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6068-FFD2-4826-848B-C6A5E8020AD8}" type="datetime1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7DED-803D-4EC2-9D10-316AF2F216C4}" type="datetime1">
              <a:rPr lang="ru-RU" smtClean="0"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CBF4-BA23-4110-AB03-B49E970E5FF0}" type="datetime1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EA6E-522B-4BC6-BDFA-8B7CDADDE873}" type="datetime1">
              <a:rPr lang="ru-RU" smtClean="0"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3F7A-653A-4ADE-A6D0-240DA778751E}" type="datetime1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885E-6730-490F-87E1-ECF55A1BD1B1}" type="datetime1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E04CA9-49A4-4A0F-A859-58BD7FADE3C4}" type="datetime1">
              <a:rPr lang="ru-RU" smtClean="0"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A2A2E48-3478-427B-B846-5FBC455F72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kodeks://link/d?nd=1200039536" TargetMode="External"/><Relationship Id="rId2" Type="http://schemas.openxmlformats.org/officeDocument/2006/relationships/hyperlink" Target="kodeks://link/d?nd=120003438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kodeks://link/d?nd=1200113790" TargetMode="External"/><Relationship Id="rId4" Type="http://schemas.openxmlformats.org/officeDocument/2006/relationships/hyperlink" Target="kodeks://link/d?nd=1200034382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Бочарова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Е.Н.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/>
                <a:ea typeface="Times New Roman"/>
              </a:rPr>
              <a:t>Современные законодательные акты и ГОСТы по библиотечному делу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2DA0AC-6676-435A-B04E-C4B3668F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866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ПРИКАЗ</a:t>
            </a:r>
            <a:br>
              <a:rPr lang="ru-RU" sz="3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 8 октября 2012 г. N 1077</a:t>
            </a:r>
            <a:br>
              <a:rPr lang="ru-RU" sz="3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 УТВЕРЖДЕНИИ ПОРЯДКА</a:t>
            </a:r>
            <a:br>
              <a:rPr lang="ru-RU" sz="3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3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УЧЕТА ДОКУМЕНТОВ, ВХОДЯЩИХ В СОСТАВ БИБЛИОТЕЧНОГО ФОНДА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B269A8-9552-4225-AF56-6B70DADFF7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2780928"/>
            <a:ext cx="7772400" cy="3238872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Основные требования, предъявляемые к учету библиотечного фонда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полнота и достоверность учетной информации;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оперативность;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документированное оформление каждого поступления в фонд и каждого выбытия из фонда;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совместимость приемов и форм учета, их надежность при параллельном использовании традиционной и автоматизированной технологий учета;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соответствие номенклатуры показателей учета фонда аналогичным показателям государственной библиотечной статистики.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3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05DD1-6567-4205-B985-07B0F65E5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ПРИКАЗ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от 8 октября 2012 г. N 1077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59F927-1773-4D71-A327-F53B34A730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Учету подлежат все документы (постоянного, длительного, временного хранения), поступающие в фонд библиотеки и выбывающие из фонда библиотеки, независимо от вида носителя.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Проверка фонда в плановом порядке осуществляется в следующие сроки:</a:t>
            </a:r>
          </a:p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фонд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редких и ценных книг - один раз в 5 лет;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фонды библиотек до 50 тысяч учетных единиц - один раз в 5 лет;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фонды библиотек от 50 до 200 тысяч учетных единиц - один раз в 7 лет;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фонды библиотек от 200 тысяч до 1 миллиона учетных единиц - один раз в 10 лет;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фонды библиотек от 1 до 10 миллионов учетных единиц - один раз в 15 лет;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7.     СИБИД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СИБИД – Система стандартов по информации, библиотечному и издательскому делу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Стандарт</a:t>
            </a:r>
            <a:r>
              <a:rPr lang="ru-RU" sz="4000" dirty="0"/>
              <a:t>. </a:t>
            </a:r>
            <a:r>
              <a:rPr lang="ru-RU" sz="4000" b="1" dirty="0" err="1"/>
              <a:t>Станда́рт</a:t>
            </a:r>
            <a:r>
              <a:rPr lang="ru-RU" sz="4000" dirty="0"/>
              <a:t> (от англ. </a:t>
            </a:r>
            <a:r>
              <a:rPr lang="ru-RU" sz="4000" b="1" dirty="0" err="1"/>
              <a:t>standard</a:t>
            </a:r>
            <a:r>
              <a:rPr lang="ru-RU" sz="4000" dirty="0"/>
              <a:t> — норма, образец) в широком смысле слова — образец, эталон, модель, принимаемые за исходные для сопоставления с ними др. подобных объектов.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7. СИБИД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Межгосударственные                  Российские</a:t>
            </a:r>
          </a:p>
          <a:p>
            <a:pPr marL="0" indent="0">
              <a:buNone/>
            </a:pPr>
            <a:r>
              <a:rPr lang="ru-RU" dirty="0"/>
              <a:t>   ГОСТ 7…. – 20..                            ГОСТ Р 7.0.     - 20..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763688" y="1556792"/>
            <a:ext cx="1440160" cy="20162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68144" y="1575098"/>
            <a:ext cx="936104" cy="20162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  -20..  СИБИД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Первичные	                           Перевод Стандартов ИСО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1484784"/>
            <a:ext cx="1440160" cy="20162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395689" y="1529978"/>
            <a:ext cx="1584176" cy="20371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  -20..  СИБИД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Технологические	                     Терминологические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1484784"/>
            <a:ext cx="1440160" cy="20162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508104" y="1484784"/>
            <a:ext cx="1584176" cy="20371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CB1302-253D-42C9-BE26-89F80BB87F68}"/>
              </a:ext>
            </a:extLst>
          </p:cNvPr>
          <p:cNvSpPr txBox="1"/>
          <p:nvPr/>
        </p:nvSpPr>
        <p:spPr>
          <a:xfrm>
            <a:off x="531204" y="620688"/>
            <a:ext cx="80648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ГОСТ Р 7.0.3-2006 Издания. Основные элементы. Термины и определения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ГОСТ Р 7.0.95-2015 Электронные документы. Основные виды, выходные сведения, технологические характеристики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ГОСТ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 7.0.20-2014 Библиотечная статистика: показатели и единицы исчисления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ГОСТ Р 7.0.94-2015 Комплектование библиотеки документами. Термины и определения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ГОСТ Р 7.0.17-2014 Система обязательного экземпляра документов. Производители, получатели, основные виды документов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ГОСТ Р 7.0.103-2018 Библиотечно-информационное обслуживание. Термины и определения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0D26BB6-6D44-4A80-955C-FDD88B615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75" t="21870" r="18500"/>
          <a:stretch/>
        </p:blipFill>
        <p:spPr>
          <a:xfrm>
            <a:off x="2267744" y="908720"/>
            <a:ext cx="4608512" cy="528694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B3C491-4705-4508-975D-CB915ECA8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24831" r="8263"/>
          <a:stretch/>
        </p:blipFill>
        <p:spPr>
          <a:xfrm>
            <a:off x="539552" y="326098"/>
            <a:ext cx="7848872" cy="612723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26117A-E03A-4D00-BD41-12CF86E4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Autofit/>
          </a:bodyPr>
          <a:lstStyle/>
          <a:p>
            <a:pPr algn="ctr"/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Федеральный закон от 29 декабря 1994 г. N 78-ФЗ "О библиотечном деле" 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ED6E70-620E-4653-AFCE-3BB17A5B21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2204864"/>
            <a:ext cx="7772400" cy="3814936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общедоступная библиотека - библиотека, которая предоставляет возможность пользования ее фондом и услугами юридическим лицам независимо от их организационно-правовых форм и форм собственности и гражданам без ограничений по уровню образования, специальности, отношению к религии;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CE615A-BF42-4469-8ADC-A5648B285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00" t="23351" r="16926"/>
          <a:stretch/>
        </p:blipFill>
        <p:spPr>
          <a:xfrm>
            <a:off x="1835696" y="692696"/>
            <a:ext cx="5472608" cy="566653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48CD2FB-558A-4BBC-8CFD-4221488E3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21870" r="3538"/>
          <a:stretch/>
        </p:blipFill>
        <p:spPr>
          <a:xfrm>
            <a:off x="539552" y="595790"/>
            <a:ext cx="8280920" cy="526505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4126" t="16289" r="35569" b="8436"/>
          <a:stretch/>
        </p:blipFill>
        <p:spPr>
          <a:xfrm>
            <a:off x="2051721" y="404664"/>
            <a:ext cx="4824536" cy="597666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8" t="16674" r="35691" b="46223"/>
          <a:stretch/>
        </p:blipFill>
        <p:spPr bwMode="auto">
          <a:xfrm>
            <a:off x="1259632" y="476672"/>
            <a:ext cx="68407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8" t="16675" r="35213" b="11331"/>
          <a:stretch/>
        </p:blipFill>
        <p:spPr bwMode="auto">
          <a:xfrm>
            <a:off x="1979712" y="242020"/>
            <a:ext cx="547260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3806" t="15990" r="35248" b="6145"/>
          <a:stretch/>
        </p:blipFill>
        <p:spPr>
          <a:xfrm>
            <a:off x="2555776" y="476672"/>
            <a:ext cx="4536503" cy="576064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4287" t="47340" r="35569" b="16376"/>
          <a:stretch/>
        </p:blipFill>
        <p:spPr>
          <a:xfrm>
            <a:off x="1187624" y="692696"/>
            <a:ext cx="6624736" cy="532859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07704" y="2780928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07704" y="2996952"/>
            <a:ext cx="9178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07704" y="3284984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07704" y="3429000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07704" y="3645024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07704" y="38610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07704" y="3789040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67744" y="5301208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67744" y="5661248"/>
            <a:ext cx="5578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3806" t="17482" r="35088" b="57458"/>
          <a:stretch/>
        </p:blipFill>
        <p:spPr>
          <a:xfrm>
            <a:off x="1043608" y="1268760"/>
            <a:ext cx="7128792" cy="410445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627784" y="24928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627784" y="2492896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27784" y="3212976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7784" y="3789040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9" t="15932" r="35452" b="3760"/>
          <a:stretch/>
        </p:blipFill>
        <p:spPr bwMode="auto">
          <a:xfrm>
            <a:off x="1475657" y="260648"/>
            <a:ext cx="5400600" cy="619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8" t="16081" r="35293" b="33598"/>
          <a:stretch/>
        </p:blipFill>
        <p:spPr bwMode="auto">
          <a:xfrm>
            <a:off x="1187624" y="476672"/>
            <a:ext cx="698477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A0D531-3DED-443C-BB40-9D8CD729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rm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Федеральный закон от 29 декабря 1994 г. N 78-ФЗ "О библиотечном деле"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A34890-DEE1-449E-A9B5-318D9E5C9C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Порядок доступа к фондам библиотек, перечень основных услуг и условия их предоставления библиотеками устанавливаются в соответствии с уставами библиотек или локальными нормативными актами организаций, структурными подразделениями которых являются библиотеки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8" t="15319" r="35293" b="9787"/>
          <a:stretch/>
        </p:blipFill>
        <p:spPr bwMode="auto">
          <a:xfrm>
            <a:off x="1403648" y="251545"/>
            <a:ext cx="561662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8" t="15461" r="35213" b="36800"/>
          <a:stretch/>
        </p:blipFill>
        <p:spPr bwMode="auto">
          <a:xfrm>
            <a:off x="1331640" y="440668"/>
            <a:ext cx="686209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7" t="73676" r="35772" b="6729"/>
          <a:stretch/>
        </p:blipFill>
        <p:spPr bwMode="auto">
          <a:xfrm>
            <a:off x="539552" y="404664"/>
            <a:ext cx="80648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34126" t="46445" r="35249" b="47016"/>
          <a:stretch/>
        </p:blipFill>
        <p:spPr>
          <a:xfrm>
            <a:off x="323528" y="2838450"/>
            <a:ext cx="8280920" cy="100431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34607" t="67900" r="35729" b="18255"/>
          <a:stretch/>
        </p:blipFill>
        <p:spPr>
          <a:xfrm>
            <a:off x="539552" y="4199572"/>
            <a:ext cx="7776863" cy="194405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558AAF-2460-4B7F-838A-C3CA06C57567}"/>
              </a:ext>
            </a:extLst>
          </p:cNvPr>
          <p:cNvSpPr txBox="1"/>
          <p:nvPr/>
        </p:nvSpPr>
        <p:spPr>
          <a:xfrm>
            <a:off x="755576" y="1127190"/>
            <a:ext cx="74888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ГОСТ Р 7.0.93-2015 Библиотечный фонд. Технология формирования 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ГОСТ Р 7.0.20-2014 Библиотечная статистика: показатели и единицы исчисления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ГОСТ Р 7.0.102-2018 Профиль комплектования фондов научных библиотек. Структура. Индикаторы комплектования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577" t="21956" r="2057" b="4058"/>
          <a:stretch/>
        </p:blipFill>
        <p:spPr>
          <a:xfrm>
            <a:off x="899592" y="764704"/>
            <a:ext cx="4536504" cy="511256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737" t="16289" r="2538" b="3759"/>
          <a:stretch/>
        </p:blipFill>
        <p:spPr>
          <a:xfrm>
            <a:off x="3059832" y="620688"/>
            <a:ext cx="5688632" cy="5400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413" t="25775" r="3209" b="27654"/>
          <a:stretch/>
        </p:blipFill>
        <p:spPr bwMode="auto">
          <a:xfrm>
            <a:off x="395536" y="548680"/>
            <a:ext cx="8424936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2217" t="32583" r="3822" b="31802"/>
          <a:stretch/>
        </p:blipFill>
        <p:spPr>
          <a:xfrm>
            <a:off x="251520" y="3861048"/>
            <a:ext cx="8568952" cy="259228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858" t="17781" r="4624" b="4654"/>
          <a:stretch/>
        </p:blipFill>
        <p:spPr>
          <a:xfrm>
            <a:off x="899592" y="620688"/>
            <a:ext cx="7200800" cy="518457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ГОСТ Р 7.0.93-2015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Область применения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Нормативные ссылки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Термины и определения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Объект библиотечного фонда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Библиотечный фонд РФ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Фонд отдельной библиотеки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Моделирование библиотечного фонда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Комплектование библиотечного фонда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Обработка документов библиотечного фонда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Размещение библиотечного фонда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Исключение документов из библиотечного фонда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Контрольные показатели состояния библиотечного фонда</a:t>
            </a:r>
          </a:p>
          <a:p>
            <a:pPr marL="0" indent="0">
              <a:buNone/>
            </a:pPr>
            <a:r>
              <a:rPr lang="ru-RU" dirty="0"/>
              <a:t>Приложение А. Проверка библиотечного фонда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17120" r="25878" b="37160"/>
          <a:stretch/>
        </p:blipFill>
        <p:spPr bwMode="auto">
          <a:xfrm>
            <a:off x="484312" y="260648"/>
            <a:ext cx="797612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4" t="37500" r="25781" b="48256"/>
          <a:stretch/>
        </p:blipFill>
        <p:spPr bwMode="auto">
          <a:xfrm>
            <a:off x="554732" y="4725144"/>
            <a:ext cx="79057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Скругленная соединительная линия 10"/>
          <p:cNvCxnSpPr/>
          <p:nvPr/>
        </p:nvCxnSpPr>
        <p:spPr>
          <a:xfrm>
            <a:off x="1331640" y="4365104"/>
            <a:ext cx="6696744" cy="504056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37" t="15393" r="5906" b="3759"/>
          <a:stretch/>
        </p:blipFill>
        <p:spPr>
          <a:xfrm>
            <a:off x="1547664" y="620688"/>
            <a:ext cx="6192688" cy="568863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FC55E4-2675-45DC-B290-79C3E434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Федеральный закон от 29 декабря 1994 г. N 78-ФЗ "О библиотечном деле"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9AD245-6FE2-4B54-B95F-CA70787836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752528"/>
          </a:xfrm>
        </p:spPr>
        <p:txBody>
          <a:bodyPr>
            <a:normAutofit fontScale="925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Пользователь библиотеки имеет право бесплатно получать в любой библиотеке информацию о наличии в библиотечных фондах конкретного документа.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пользоваться другими видами услуг, в том числе платными, перечень которых определяется правилами пользования библиотекой.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Пользователи библиотек, нарушившие правила пользования библиотеками и причинившие библиотекам ущерб, компенсируют его в размере, установленном правилами пользования библиотеками, а также несут иную ответственность в случаях, предусмотренных действующим законодательством.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17417" r="7447" b="10737"/>
          <a:stretch/>
        </p:blipFill>
        <p:spPr bwMode="auto">
          <a:xfrm>
            <a:off x="395536" y="548680"/>
            <a:ext cx="849694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7.0.102-2018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16028" r="3922" b="6224"/>
          <a:stretch/>
        </p:blipFill>
        <p:spPr bwMode="auto">
          <a:xfrm>
            <a:off x="1038224" y="1556792"/>
            <a:ext cx="7343775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5972" r="3125" b="8027"/>
          <a:stretch/>
        </p:blipFill>
        <p:spPr bwMode="auto">
          <a:xfrm>
            <a:off x="467544" y="1628800"/>
            <a:ext cx="810140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576" t="16587" r="4623" b="3161"/>
          <a:stretch/>
        </p:blipFill>
        <p:spPr>
          <a:xfrm>
            <a:off x="1695450" y="908720"/>
            <a:ext cx="5572126" cy="50405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7.0.64-2018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ГГГГ.ММ.ДД</a:t>
            </a:r>
          </a:p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2019.11.20</a:t>
            </a:r>
          </a:p>
          <a:p>
            <a:pPr marL="0" indent="0" algn="ctr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 2019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982" t="15394" r="5586" b="11814"/>
          <a:stretch/>
        </p:blipFill>
        <p:spPr>
          <a:xfrm>
            <a:off x="1838324" y="476672"/>
            <a:ext cx="5372101" cy="604867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64704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2B4279"/>
                </a:solidFill>
                <a:latin typeface="Arial"/>
                <a:ea typeface="Times New Roman"/>
              </a:rPr>
              <a:t>      3 Термины и определения </a:t>
            </a:r>
            <a:endParaRPr lang="ru-RU" dirty="0">
              <a:solidFill>
                <a:srgbClr val="2B4279"/>
              </a:solidFill>
              <a:latin typeface="Arial"/>
              <a:ea typeface="Times New Roman"/>
            </a:endParaRP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В настоящем стандарте применены термины по </a:t>
            </a:r>
            <a:r>
              <a:rPr lang="ru-RU" u="sng" dirty="0">
                <a:solidFill>
                  <a:srgbClr val="0000AA"/>
                </a:solidFill>
                <a:latin typeface="Arial"/>
                <a:ea typeface="Times New Roman"/>
                <a:hlinkClick r:id="rId2" tooltip="’’ГОСТ 7.1-2003 СИБИД. Библиографическая запись. Библиографическое описание. Общие требования и правила составления’’&#10;(утв. постановлением Госстандарта России от 05.11.2003 N 332-ст)&#10;Статус: действующая редакция (действ. с 01.07.2004)"/>
              </a:rPr>
              <a:t>ГОСТ 7.1</a:t>
            </a:r>
            <a:r>
              <a:rPr lang="ru-RU" u="sng" dirty="0">
                <a:solidFill>
                  <a:srgbClr val="0000FF"/>
                </a:solidFill>
                <a:latin typeface="Arial"/>
                <a:ea typeface="Times New Roman"/>
                <a:hlinkClick r:id="rId2" tooltip="’’ГОСТ 7.1-2003 СИБИД. Библиографическая запись. Библиографическое описание. Общие требования и правила составления’’&#10;(утв. постановлением Госстандарта России от 05.11.2003 N 332-ст)&#10;Статус: действующая редакция (действ. с 01.07.2004)"/>
              </a:rPr>
              <a:t> </a:t>
            </a:r>
            <a:r>
              <a:rPr lang="ru-RU" dirty="0">
                <a:latin typeface="Arial"/>
                <a:ea typeface="Times New Roman"/>
              </a:rPr>
              <a:t>, </a:t>
            </a:r>
            <a:r>
              <a:rPr lang="ru-RU" u="sng" dirty="0">
                <a:solidFill>
                  <a:srgbClr val="0000AA"/>
                </a:solidFill>
                <a:latin typeface="Arial"/>
                <a:ea typeface="Times New Roman"/>
                <a:hlinkClick r:id="rId3" tooltip="’’ГОСТ 7.11-2004 (ИСО 832:1994) СИБИД. Библиографическая запись. Сокращение слов и словосочетаний на иностранных европейских языках (Разделы 1-5, Приложение А)’’&#10;(утв. приказом Росстандарта от 22.03.2005 N 60-ст)&#10;Статус: действует с 01.09.2005"/>
              </a:rPr>
              <a:t>ГОСТ 7.11</a:t>
            </a:r>
            <a:r>
              <a:rPr lang="ru-RU" u="sng" dirty="0">
                <a:solidFill>
                  <a:srgbClr val="0000FF"/>
                </a:solidFill>
                <a:latin typeface="Arial"/>
                <a:ea typeface="Times New Roman"/>
                <a:hlinkClick r:id="rId3" tooltip="’’ГОСТ 7.11-2004 (ИСО 832:1994) СИБИД. Библиографическая запись. Сокращение слов и словосочетаний на иностранных европейских языках (Разделы 1-5, Приложение А)’’&#10;(утв. приказом Росстандарта от 22.03.2005 N 60-ст)&#10;Статус: действует с 01.09.2005"/>
              </a:rPr>
              <a:t> </a:t>
            </a:r>
            <a:r>
              <a:rPr lang="ru-RU" dirty="0">
                <a:latin typeface="Arial"/>
                <a:ea typeface="Times New Roman"/>
              </a:rPr>
              <a:t>, </a:t>
            </a:r>
            <a:r>
              <a:rPr lang="ru-RU" u="sng" dirty="0">
                <a:solidFill>
                  <a:srgbClr val="0000AA"/>
                </a:solidFill>
                <a:latin typeface="Arial"/>
                <a:ea typeface="Times New Roman"/>
                <a:hlinkClick r:id="rId4" tooltip="’’ГОСТ 7.60-2003 СИБИД. Издания. Основные виды. Термины и определения (с Поправкой)’’&#10;(утв. постановлением Госстандарта России от 25.11.2001 N 331-ст)&#10;Статус: действующая редакция&#10;Применяется для целей технического регламента"/>
              </a:rPr>
              <a:t>ГОСТ 7.60</a:t>
            </a:r>
            <a:r>
              <a:rPr lang="ru-RU" u="sng" dirty="0">
                <a:solidFill>
                  <a:srgbClr val="0000FF"/>
                </a:solidFill>
                <a:latin typeface="Arial"/>
                <a:ea typeface="Times New Roman"/>
                <a:hlinkClick r:id="rId4" tooltip="’’ГОСТ 7.60-2003 СИБИД. Издания. Основные виды. Термины и определения (с Поправкой)’’&#10;(утв. постановлением Госстандарта России от 25.11.2001 N 331-ст)&#10;Статус: действующая редакция&#10;Применяется для целей технического регламента"/>
              </a:rPr>
              <a:t> </a:t>
            </a:r>
            <a:r>
              <a:rPr lang="ru-RU" dirty="0">
                <a:latin typeface="Arial"/>
                <a:ea typeface="Times New Roman"/>
              </a:rPr>
              <a:t>, </a:t>
            </a:r>
            <a:r>
              <a:rPr lang="ru-RU" u="sng" dirty="0">
                <a:solidFill>
                  <a:srgbClr val="0000AA"/>
                </a:solidFill>
                <a:latin typeface="Arial"/>
                <a:ea typeface="Times New Roman"/>
                <a:hlinkClick r:id="rId5" tooltip="’’ГОСТ Р 7.0.20-2014 СИБИД. Библиотечная статистика: показатели и единицы исчисления’’&#10;(утв. приказом Росстандарта от 21.10.2014 N 1367-ст)&#10;Применяется с 01.01.2015&#10;Статус: действует с 01.01.2015"/>
              </a:rPr>
              <a:t>ГОСТ Р 7.0.20</a:t>
            </a:r>
            <a:r>
              <a:rPr lang="ru-RU" u="sng" dirty="0">
                <a:solidFill>
                  <a:srgbClr val="0000FF"/>
                </a:solidFill>
                <a:latin typeface="Arial"/>
                <a:ea typeface="Times New Roman"/>
                <a:hlinkClick r:id="rId5" tooltip="’’ГОСТ Р 7.0.20-2014 СИБИД. Библиотечная статистика: показатели и единицы исчисления’’&#10;(утв. приказом Росстандарта от 21.10.2014 N 1367-ст)&#10;Применяется с 01.01.2015&#10;Статус: действует с 01.01.2015"/>
              </a:rPr>
              <a:t> </a:t>
            </a:r>
            <a:r>
              <a:rPr lang="ru-RU" dirty="0">
                <a:latin typeface="Arial"/>
                <a:ea typeface="Times New Roman"/>
              </a:rPr>
              <a:t>, а также следующие термины с соответствующими определениями: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 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3.1 </a:t>
            </a:r>
            <a:r>
              <a:rPr lang="ru-RU" b="1" dirty="0">
                <a:latin typeface="Arial"/>
                <a:ea typeface="Times New Roman"/>
              </a:rPr>
              <a:t>книжные памятники:</a:t>
            </a:r>
            <a:r>
              <a:rPr lang="ru-RU" dirty="0">
                <a:latin typeface="Arial"/>
                <a:ea typeface="Times New Roman"/>
              </a:rPr>
              <a:t> Рукописные книги или печатные издания, которые обладают выдающейся духовной, материальной ценностью, имеют особое историческое, научное, культурное значение и в отношении которых установлен особый режим учета, хранения и использования.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 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3.1.1 </a:t>
            </a:r>
            <a:r>
              <a:rPr lang="ru-RU" b="1" dirty="0">
                <a:latin typeface="Arial"/>
                <a:ea typeface="Times New Roman"/>
              </a:rPr>
              <a:t>единичный книжный памятник:</a:t>
            </a:r>
            <a:r>
              <a:rPr lang="ru-RU" dirty="0">
                <a:latin typeface="Arial"/>
                <a:ea typeface="Times New Roman"/>
              </a:rPr>
              <a:t> Рукописная книга или экземпляр печатного издания, обладающий самостоятельными качествами историко-культурного объекта.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 </a:t>
            </a: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3.1.2 </a:t>
            </a:r>
            <a:r>
              <a:rPr lang="ru-RU" b="1" dirty="0">
                <a:latin typeface="Arial"/>
                <a:ea typeface="Times New Roman"/>
              </a:rPr>
              <a:t>книжный памятник-коллекция:</a:t>
            </a:r>
            <a:r>
              <a:rPr lang="ru-RU" dirty="0">
                <a:latin typeface="Arial"/>
                <a:ea typeface="Times New Roman"/>
              </a:rPr>
              <a:t> Совокупность документов, приобретающих свойства книжного памятника только при их соединении вместе в силу своего происхождения, видового родства либо по иным признакам.</a:t>
            </a:r>
            <a:endParaRPr lang="ru-RU" dirty="0">
              <a:effectLst/>
              <a:latin typeface="Arial"/>
              <a:ea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753" y="40466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2B4279"/>
                </a:solidFill>
                <a:latin typeface="Arial"/>
                <a:ea typeface="Times New Roman"/>
              </a:rPr>
              <a:t>      5 Отнесение документов и коллекций к книжным памятникам </a:t>
            </a:r>
            <a:endParaRPr lang="ru-RU" dirty="0">
              <a:solidFill>
                <a:srgbClr val="2B4279"/>
              </a:solidFill>
              <a:latin typeface="Arial"/>
              <a:ea typeface="Times New Roman"/>
            </a:endParaRP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5.1 Отнесение документов к единичным книжным памятникам осуществляется в соответствии с хронологическими или социально-ценностными критериями. Критерии отнесения документов к книжным памятникам устанавливаются положением о реестре книжных памятников.</a:t>
            </a:r>
            <a:endParaRPr lang="ru-RU" dirty="0">
              <a:effectLst/>
              <a:latin typeface="Arial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753" y="242088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2B4279"/>
                </a:solidFill>
                <a:latin typeface="Arial"/>
                <a:ea typeface="Times New Roman"/>
              </a:rPr>
              <a:t>6 Учет книжных памятников </a:t>
            </a:r>
            <a:endParaRPr lang="ru-RU" dirty="0">
              <a:solidFill>
                <a:srgbClr val="2B4279"/>
              </a:solidFill>
              <a:latin typeface="Arial"/>
              <a:ea typeface="Times New Roman"/>
            </a:endParaRPr>
          </a:p>
          <a:p>
            <a:pPr indent="36068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6.1 Книжные памятники, находящиеся в собственности Российской Федерации, субъектов Российской Федерации и муниципальных образований, подлежат государственному, статистическому, библиографическому учету и учету документов, входящих в состав фонда учреждения-</a:t>
            </a:r>
            <a:r>
              <a:rPr lang="ru-RU" dirty="0" err="1">
                <a:latin typeface="Arial"/>
                <a:ea typeface="Times New Roman"/>
              </a:rPr>
              <a:t>фондодержателя</a:t>
            </a:r>
            <a:r>
              <a:rPr lang="ru-RU" dirty="0">
                <a:latin typeface="Arial"/>
                <a:ea typeface="Times New Roman"/>
              </a:rPr>
              <a:t>.</a:t>
            </a:r>
            <a:endParaRPr lang="ru-RU" dirty="0">
              <a:effectLst/>
              <a:latin typeface="Arial"/>
              <a:ea typeface="Times New Roman"/>
            </a:endParaRPr>
          </a:p>
        </p:txBody>
      </p:sp>
      <p:cxnSp>
        <p:nvCxnSpPr>
          <p:cNvPr id="5" name="Скругленная соединительная линия 4"/>
          <p:cNvCxnSpPr/>
          <p:nvPr/>
        </p:nvCxnSpPr>
        <p:spPr>
          <a:xfrm>
            <a:off x="683568" y="2158990"/>
            <a:ext cx="7560840" cy="405914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кругленная соединительная линия 6"/>
          <p:cNvCxnSpPr/>
          <p:nvPr/>
        </p:nvCxnSpPr>
        <p:spPr>
          <a:xfrm>
            <a:off x="683568" y="4175214"/>
            <a:ext cx="7765057" cy="693946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3568" y="5114801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spcAft>
                <a:spcPts val="0"/>
              </a:spcAft>
            </a:pPr>
            <a:r>
              <a:rPr lang="ru-RU" dirty="0">
                <a:latin typeface="Arial"/>
                <a:ea typeface="Times New Roman"/>
              </a:rPr>
              <a:t>6.7 Исключение книжных памятников из реестра книжных памятников возможно только по решению федерального органа исполнительной власти в сфере культуры.</a:t>
            </a:r>
            <a:endParaRPr lang="ru-RU" dirty="0">
              <a:effectLst/>
              <a:latin typeface="Arial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t="15417" r="26328" b="9166"/>
          <a:stretch/>
        </p:blipFill>
        <p:spPr bwMode="auto">
          <a:xfrm>
            <a:off x="323528" y="332656"/>
            <a:ext cx="5593035" cy="517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3501" t="14499" r="5104" b="4057"/>
          <a:stretch/>
        </p:blipFill>
        <p:spPr>
          <a:xfrm>
            <a:off x="1809750" y="620689"/>
            <a:ext cx="6650682" cy="568863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359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7.0.100-2018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выбор составителю библиографического описания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7772400" cy="4392488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условно-обязательных и факультативных элементов;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языка библиографического описания;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применяемых сокращений;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приводимых в описании параллельных сведений;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приводимых в описании сведений об ответственности;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места публикации;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сведений об изготовлении ресурса;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элементов, приводимых на втором или последующих уровнях в описании сериального ресурса;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примечаний;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сведений о произведениях, вошедших в сборник;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использовании заголовка в записи на составную часть ресурса;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7.0.100-2018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описания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2204864"/>
            <a:ext cx="7772400" cy="4032448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заглавия и сведений об ответственности;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издания;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область материала или вида ресурса;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публикации, производства, распространения и т.д.;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физической характеристики;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серии и многочастного монографического ресурса;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примечания;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идентификатора ресурса и условий доступности;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вида содержания и средства доступа.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B33D72-DE86-43AF-8818-CCA16004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Федеральный закон от 29 декабря 1994 г. N 78-ФЗ "О библиотечном деле"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DFF91B-BB89-44B1-96E3-A6A766ADF11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 книжным памятникам относятся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все рукописные книги, созданные до XVIII века включительно;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все экземпляры печатных изданий, выпущенных до 1830 года включительно;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обладающие выдающейся духовной, материальной ценностью и особым историческим, научным, культурным значением </a:t>
            </a:r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рукописные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книги, печатные издания, иные документы, коллекции документов, соответствующие социально-значимым критериям, установленным положением о реестре книжных памятников, которое утверждается федеральным органом исполнительной власти в сфере культуры.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7EA3BA-B72F-45D4-BBD2-A53328B4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Федеральный закон от 29 декабря 1994 г. N 78-ФЗ "О библиотечном деле"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F889BD-7BA6-4351-8D5F-A877B4FF0B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Статья 26.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Трудовые отношения работников библиотек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Работники библиотек подлежат периодической аттестации, порядок которой устанавливается уполномоченным Правительством Российской Федерации федеральным органом исполнительной власти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C86730-AF1E-4069-B422-4D039B538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Федеральный закон от 29 декабря 1994 г. N 77-ФЗ "Об обязательном экземпляре документов"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C7DC06-A291-44D6-82C5-F79FA54907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2564904"/>
            <a:ext cx="7772400" cy="3454896"/>
          </a:xfrm>
        </p:spPr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обязательный федеральный экземпляр - экземпляры различных видов документов, изготовленных на территории Российской Федерации, за ее пределами по заказу организаций и отдельных лиц, находящихся в ведении Российской Федерации, а также документов, импортируемых для общественного распространения на территории Российской Федерации, которые подлежат безвозмездной передаче их производителями в соответствующие организации в порядке и количестве, установленных настоящим Федеральным законом;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001BF-3A6F-4B36-B858-50141D70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Федеральный закон от 29 декабря 1994 г. N 77-ФЗ "Об обязательном экземпляре документов"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F447FC-37AE-48FF-AA80-79A49A591C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Цели формирования системы обязательного экземпляра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комплектование полного национального библиотечно-информационного фонда документов Российской Федерации как части мирового культурного наследия;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использование его в информационно-библиографическом и библиотечном обслуживании потребителей;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информирование общества о получаемых документах всех видов;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информирование общества о достижениях мировой науки и техники.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869338-B16B-494B-B012-43DE4DA28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Федеральный закон от 29 декабря 1994 г. N 77-ФЗ "Об обязательном экземпляре документов"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6AE3A7-DC1E-487E-ABAD-DCEB2BB3B5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752528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16 обязательных экземпляров книг и брошюр, журналов и продолжающихся изданий на русском языке;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 обязательных экземпляров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изоизданий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нотных изданий, географических карт и атласов на русском языке;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 обязательных экземпляров авторефератов диссертаций и диссертаций в виде научных докладов; 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 обязательных экземпляров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стандартов…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E48-3478-427B-B846-5FBC455F72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1869</TotalTime>
  <Words>1204</Words>
  <Application>Microsoft Office PowerPoint</Application>
  <PresentationFormat>Экран (4:3)</PresentationFormat>
  <Paragraphs>191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Справедливость</vt:lpstr>
      <vt:lpstr>Современные законодательные акты и ГОСТы по библиотечному делу</vt:lpstr>
      <vt:lpstr>Федеральный закон от 29 декабря 1994 г. N 78-ФЗ "О библиотечном деле" </vt:lpstr>
      <vt:lpstr>Федеральный закон от 29 декабря 1994 г. N 78-ФЗ "О библиотечном деле" </vt:lpstr>
      <vt:lpstr>Федеральный закон от 29 декабря 1994 г. N 78-ФЗ "О библиотечном деле" </vt:lpstr>
      <vt:lpstr>Федеральный закон от 29 декабря 1994 г. N 78-ФЗ "О библиотечном деле" </vt:lpstr>
      <vt:lpstr>Федеральный закон от 29 декабря 1994 г. N 78-ФЗ "О библиотечном деле" </vt:lpstr>
      <vt:lpstr>Федеральный закон от 29 декабря 1994 г. N 77-ФЗ "Об обязательном экземпляре документов"</vt:lpstr>
      <vt:lpstr>Федеральный закон от 29 декабря 1994 г. N 77-ФЗ "Об обязательном экземпляре документов"</vt:lpstr>
      <vt:lpstr>Федеральный закон от 29 декабря 1994 г. N 77-ФЗ "Об обязательном экземпляре документов"</vt:lpstr>
      <vt:lpstr>ПРИКАЗ от 8 октября 2012 г. N 1077 ОБ УТВЕРЖДЕНИИ ПОРЯДКА УЧЕТА ДОКУМЕНТОВ, ВХОДЯЩИХ В СОСТАВ БИБЛИОТЕЧНОГО ФОНДА </vt:lpstr>
      <vt:lpstr>ПРИКАЗ от 8 октября 2012 г. N 1077</vt:lpstr>
      <vt:lpstr>ГОСТ 7.     СИБИД</vt:lpstr>
      <vt:lpstr>Презентация PowerPoint</vt:lpstr>
      <vt:lpstr>ГОСТ 7. СИБИД</vt:lpstr>
      <vt:lpstr>ГОСТ Р 7.0.  -20..  СИБИД</vt:lpstr>
      <vt:lpstr>ГОСТ Р 7.0.  -20..  СИБИД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ГОСТ Р 7.0.93-2015</vt:lpstr>
      <vt:lpstr>Презентация PowerPoint</vt:lpstr>
      <vt:lpstr>Презентация PowerPoint</vt:lpstr>
      <vt:lpstr>Презентация PowerPoint</vt:lpstr>
      <vt:lpstr>ГОСТ 7.0.102-2018</vt:lpstr>
      <vt:lpstr>Презентация PowerPoint</vt:lpstr>
      <vt:lpstr>ГОСТ Р 7.0.64-2018</vt:lpstr>
      <vt:lpstr>Презентация PowerPoint</vt:lpstr>
      <vt:lpstr>Презентация PowerPoint</vt:lpstr>
      <vt:lpstr>Презентация PowerPoint</vt:lpstr>
      <vt:lpstr>Презентация PowerPoint</vt:lpstr>
      <vt:lpstr>ГОСТ Р 7.0.100-2018 предоставляет выбор составителю библиографического описания</vt:lpstr>
      <vt:lpstr>ГОСТ Р 7.0.100-2018 Области описания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Новое в ГОСТах по библиотечному делу</dc:title>
  <dc:creator>KOOL</dc:creator>
  <cp:lastModifiedBy>KOOL</cp:lastModifiedBy>
  <cp:revision>73</cp:revision>
  <cp:lastPrinted>2022-03-01T12:58:07Z</cp:lastPrinted>
  <dcterms:created xsi:type="dcterms:W3CDTF">2019-11-11T10:17:24Z</dcterms:created>
  <dcterms:modified xsi:type="dcterms:W3CDTF">2022-03-02T10:35:21Z</dcterms:modified>
</cp:coreProperties>
</file>